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webp"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1"/>
  </p:notesMasterIdLst>
  <p:sldIdLst>
    <p:sldId id="285" r:id="rId2"/>
    <p:sldId id="8076" r:id="rId3"/>
    <p:sldId id="8072" r:id="rId4"/>
    <p:sldId id="8077" r:id="rId5"/>
    <p:sldId id="8079" r:id="rId6"/>
    <p:sldId id="8084" r:id="rId7"/>
    <p:sldId id="8086" r:id="rId8"/>
    <p:sldId id="8087" r:id="rId9"/>
    <p:sldId id="8088" r:id="rId10"/>
    <p:sldId id="8089" r:id="rId11"/>
    <p:sldId id="8090" r:id="rId12"/>
    <p:sldId id="8091" r:id="rId13"/>
    <p:sldId id="8092" r:id="rId14"/>
    <p:sldId id="8094" r:id="rId15"/>
    <p:sldId id="859" r:id="rId16"/>
    <p:sldId id="868" r:id="rId17"/>
    <p:sldId id="869" r:id="rId18"/>
    <p:sldId id="870" r:id="rId19"/>
    <p:sldId id="871" r:id="rId20"/>
    <p:sldId id="872" r:id="rId21"/>
    <p:sldId id="873" r:id="rId22"/>
    <p:sldId id="860" r:id="rId23"/>
    <p:sldId id="861" r:id="rId24"/>
    <p:sldId id="862" r:id="rId25"/>
    <p:sldId id="863" r:id="rId26"/>
    <p:sldId id="864" r:id="rId27"/>
    <p:sldId id="865" r:id="rId28"/>
    <p:sldId id="866" r:id="rId29"/>
    <p:sldId id="867" r:id="rId30"/>
    <p:sldId id="785" r:id="rId31"/>
    <p:sldId id="857" r:id="rId32"/>
    <p:sldId id="858" r:id="rId33"/>
    <p:sldId id="855" r:id="rId34"/>
    <p:sldId id="856" r:id="rId35"/>
    <p:sldId id="852" r:id="rId36"/>
    <p:sldId id="853" r:id="rId37"/>
    <p:sldId id="854" r:id="rId38"/>
    <p:sldId id="8075" r:id="rId39"/>
    <p:sldId id="8080" r:id="rId40"/>
    <p:sldId id="8074" r:id="rId41"/>
    <p:sldId id="8081" r:id="rId42"/>
    <p:sldId id="8066" r:id="rId43"/>
    <p:sldId id="8093" r:id="rId44"/>
    <p:sldId id="8067" r:id="rId45"/>
    <p:sldId id="8070" r:id="rId46"/>
    <p:sldId id="8073" r:id="rId47"/>
    <p:sldId id="8078" r:id="rId48"/>
    <p:sldId id="8082" r:id="rId49"/>
    <p:sldId id="8085" r:id="rId50"/>
    <p:sldId id="8083" r:id="rId51"/>
    <p:sldId id="416" r:id="rId52"/>
    <p:sldId id="421" r:id="rId53"/>
    <p:sldId id="8101" r:id="rId54"/>
    <p:sldId id="8069" r:id="rId55"/>
    <p:sldId id="8111" r:id="rId56"/>
    <p:sldId id="8118" r:id="rId57"/>
    <p:sldId id="8095" r:id="rId58"/>
    <p:sldId id="8123" r:id="rId59"/>
    <p:sldId id="8124" r:id="rId60"/>
    <p:sldId id="8126" r:id="rId61"/>
    <p:sldId id="8125" r:id="rId62"/>
    <p:sldId id="8112" r:id="rId63"/>
    <p:sldId id="8114" r:id="rId64"/>
    <p:sldId id="8117" r:id="rId65"/>
    <p:sldId id="8115" r:id="rId66"/>
    <p:sldId id="8116" r:id="rId67"/>
    <p:sldId id="8113" r:id="rId68"/>
    <p:sldId id="605" r:id="rId69"/>
    <p:sldId id="8103" r:id="rId70"/>
    <p:sldId id="8104" r:id="rId71"/>
    <p:sldId id="8105" r:id="rId72"/>
    <p:sldId id="8106" r:id="rId73"/>
    <p:sldId id="8107" r:id="rId74"/>
    <p:sldId id="8108" r:id="rId75"/>
    <p:sldId id="8109" r:id="rId76"/>
    <p:sldId id="8119" r:id="rId77"/>
    <p:sldId id="8120" r:id="rId78"/>
    <p:sldId id="8121" r:id="rId79"/>
    <p:sldId id="8122" r:id="rId80"/>
    <p:sldId id="8110" r:id="rId81"/>
    <p:sldId id="8102" r:id="rId82"/>
    <p:sldId id="445" r:id="rId83"/>
    <p:sldId id="940" r:id="rId84"/>
    <p:sldId id="941" r:id="rId85"/>
    <p:sldId id="1032" r:id="rId86"/>
    <p:sldId id="1033" r:id="rId87"/>
    <p:sldId id="1034" r:id="rId88"/>
    <p:sldId id="673" r:id="rId89"/>
    <p:sldId id="8096" r:id="rId90"/>
    <p:sldId id="8097" r:id="rId91"/>
    <p:sldId id="8098" r:id="rId92"/>
    <p:sldId id="8100" r:id="rId93"/>
    <p:sldId id="497" r:id="rId94"/>
    <p:sldId id="498" r:id="rId95"/>
    <p:sldId id="964" r:id="rId96"/>
    <p:sldId id="501" r:id="rId97"/>
    <p:sldId id="502" r:id="rId98"/>
    <p:sldId id="503" r:id="rId99"/>
    <p:sldId id="676" r:id="rId100"/>
    <p:sldId id="677" r:id="rId101"/>
    <p:sldId id="675" r:id="rId102"/>
    <p:sldId id="674" r:id="rId103"/>
    <p:sldId id="8127" r:id="rId104"/>
    <p:sldId id="446" r:id="rId105"/>
    <p:sldId id="447" r:id="rId106"/>
    <p:sldId id="448" r:id="rId107"/>
    <p:sldId id="449" r:id="rId108"/>
    <p:sldId id="450" r:id="rId109"/>
    <p:sldId id="451" r:id="rId110"/>
    <p:sldId id="452" r:id="rId111"/>
    <p:sldId id="476" r:id="rId112"/>
    <p:sldId id="477" r:id="rId113"/>
    <p:sldId id="478" r:id="rId114"/>
    <p:sldId id="470" r:id="rId115"/>
    <p:sldId id="471" r:id="rId116"/>
    <p:sldId id="473" r:id="rId117"/>
    <p:sldId id="475" r:id="rId118"/>
    <p:sldId id="479" r:id="rId119"/>
    <p:sldId id="480" r:id="rId120"/>
    <p:sldId id="481" r:id="rId121"/>
    <p:sldId id="482" r:id="rId122"/>
    <p:sldId id="8128" r:id="rId123"/>
    <p:sldId id="7812" r:id="rId124"/>
    <p:sldId id="934" r:id="rId125"/>
    <p:sldId id="935" r:id="rId126"/>
    <p:sldId id="939" r:id="rId127"/>
    <p:sldId id="936" r:id="rId128"/>
    <p:sldId id="937" r:id="rId129"/>
    <p:sldId id="938" r:id="rId1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6" autoAdjust="0"/>
    <p:restoredTop sz="94660"/>
  </p:normalViewPr>
  <p:slideViewPr>
    <p:cSldViewPr snapToGrid="0">
      <p:cViewPr varScale="1">
        <p:scale>
          <a:sx n="108" d="100"/>
          <a:sy n="108" d="100"/>
        </p:scale>
        <p:origin x="114" y="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5" Type="http://schemas.openxmlformats.org/officeDocument/2006/relationships/image" Target="../media/image38.wmf"/><Relationship Id="rId4"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0.wmf"/><Relationship Id="rId1" Type="http://schemas.openxmlformats.org/officeDocument/2006/relationships/image" Target="../media/image15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734A97-D6AB-4AAD-879F-7A715553A2DA}" type="datetimeFigureOut">
              <a:rPr lang="zh-CN" altLang="en-US" smtClean="0"/>
              <a:t>2023-04-23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290101-8210-44AB-85CD-F7FB392ECABE}" type="slidenum">
              <a:rPr lang="zh-CN" altLang="en-US" smtClean="0"/>
              <a:t>‹#›</a:t>
            </a:fld>
            <a:endParaRPr lang="zh-CN" altLang="en-US"/>
          </a:p>
        </p:txBody>
      </p:sp>
    </p:spTree>
    <p:extLst>
      <p:ext uri="{BB962C8B-B14F-4D97-AF65-F5344CB8AC3E}">
        <p14:creationId xmlns:p14="http://schemas.microsoft.com/office/powerpoint/2010/main" val="981595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厚基础：统一的基础理论课；宽口径：统一的大类基础课程；专业特色：涵盖核心知识、拓展知识</a:t>
            </a:r>
          </a:p>
        </p:txBody>
      </p:sp>
      <p:sp>
        <p:nvSpPr>
          <p:cNvPr id="4" name="灯片编号占位符 3"/>
          <p:cNvSpPr>
            <a:spLocks noGrp="1"/>
          </p:cNvSpPr>
          <p:nvPr>
            <p:ph type="sldNum" sz="quarter" idx="10"/>
          </p:nvPr>
        </p:nvSpPr>
        <p:spPr/>
        <p:txBody>
          <a:bodyPr/>
          <a:lstStyle/>
          <a:p>
            <a:fld id="{4BCE8836-F4B6-42AF-8BF2-D24EA0793DBB}" type="slidenum">
              <a:rPr lang="zh-CN" altLang="en-US" smtClean="0"/>
              <a:t>44</a:t>
            </a:fld>
            <a:endParaRPr lang="zh-CN" altLang="en-US"/>
          </a:p>
        </p:txBody>
      </p:sp>
    </p:spTree>
    <p:extLst>
      <p:ext uri="{BB962C8B-B14F-4D97-AF65-F5344CB8AC3E}">
        <p14:creationId xmlns:p14="http://schemas.microsoft.com/office/powerpoint/2010/main" val="2778510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804838" indent="-309553">
              <a:defRPr>
                <a:solidFill>
                  <a:schemeClr val="tx1"/>
                </a:solidFill>
                <a:latin typeface="Tahoma" panose="020B0604030504040204" pitchFamily="34" charset="0"/>
              </a:defRPr>
            </a:lvl2pPr>
            <a:lvl3pPr marL="1238212" indent="-247642">
              <a:defRPr>
                <a:solidFill>
                  <a:schemeClr val="tx1"/>
                </a:solidFill>
                <a:latin typeface="Tahoma" panose="020B0604030504040204" pitchFamily="34" charset="0"/>
              </a:defRPr>
            </a:lvl3pPr>
            <a:lvl4pPr marL="1733497" indent="-247642">
              <a:defRPr>
                <a:solidFill>
                  <a:schemeClr val="tx1"/>
                </a:solidFill>
                <a:latin typeface="Tahoma" panose="020B0604030504040204" pitchFamily="34" charset="0"/>
              </a:defRPr>
            </a:lvl4pPr>
            <a:lvl5pPr marL="2228781" indent="-247642">
              <a:defRPr>
                <a:solidFill>
                  <a:schemeClr val="tx1"/>
                </a:solidFill>
                <a:latin typeface="Tahoma" panose="020B0604030504040204" pitchFamily="34" charset="0"/>
              </a:defRPr>
            </a:lvl5pPr>
            <a:lvl6pPr marL="2724066" indent="-247642" eaLnBrk="0" fontAlgn="base" hangingPunct="0">
              <a:spcBef>
                <a:spcPct val="0"/>
              </a:spcBef>
              <a:spcAft>
                <a:spcPct val="0"/>
              </a:spcAft>
              <a:defRPr>
                <a:solidFill>
                  <a:schemeClr val="tx1"/>
                </a:solidFill>
                <a:latin typeface="Tahoma" panose="020B0604030504040204" pitchFamily="34" charset="0"/>
              </a:defRPr>
            </a:lvl6pPr>
            <a:lvl7pPr marL="3219351" indent="-247642" eaLnBrk="0" fontAlgn="base" hangingPunct="0">
              <a:spcBef>
                <a:spcPct val="0"/>
              </a:spcBef>
              <a:spcAft>
                <a:spcPct val="0"/>
              </a:spcAft>
              <a:defRPr>
                <a:solidFill>
                  <a:schemeClr val="tx1"/>
                </a:solidFill>
                <a:latin typeface="Tahoma" panose="020B0604030504040204" pitchFamily="34" charset="0"/>
              </a:defRPr>
            </a:lvl7pPr>
            <a:lvl8pPr marL="3714636" indent="-247642" eaLnBrk="0" fontAlgn="base" hangingPunct="0">
              <a:spcBef>
                <a:spcPct val="0"/>
              </a:spcBef>
              <a:spcAft>
                <a:spcPct val="0"/>
              </a:spcAft>
              <a:defRPr>
                <a:solidFill>
                  <a:schemeClr val="tx1"/>
                </a:solidFill>
                <a:latin typeface="Tahoma" panose="020B0604030504040204" pitchFamily="34" charset="0"/>
              </a:defRPr>
            </a:lvl8pPr>
            <a:lvl9pPr marL="4209920" indent="-247642" eaLnBrk="0" fontAlgn="base" hangingPunct="0">
              <a:spcBef>
                <a:spcPct val="0"/>
              </a:spcBef>
              <a:spcAft>
                <a:spcPct val="0"/>
              </a:spcAft>
              <a:defRPr>
                <a:solidFill>
                  <a:schemeClr val="tx1"/>
                </a:solidFill>
                <a:latin typeface="Tahoma" panose="020B0604030504040204" pitchFamily="34" charset="0"/>
              </a:defRPr>
            </a:lvl9pPr>
          </a:lstStyle>
          <a:p>
            <a:fld id="{13E12F6F-1F9C-4241-818D-77A5F03A3B41}" type="slidenum">
              <a:rPr lang="en-US" altLang="zh-CN">
                <a:latin typeface="Times New Roman" panose="02020603050405020304" pitchFamily="18" charset="0"/>
              </a:rPr>
              <a:pPr/>
              <a:t>121</a:t>
            </a:fld>
            <a:endParaRPr lang="en-US" altLang="zh-CN">
              <a:latin typeface="Times New Roman" panose="02020603050405020304" pitchFamily="18" charset="0"/>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endParaRPr lang="zh-CN" altLang="zh-CN"/>
          </a:p>
        </p:txBody>
      </p:sp>
    </p:spTree>
    <p:extLst>
      <p:ext uri="{BB962C8B-B14F-4D97-AF65-F5344CB8AC3E}">
        <p14:creationId xmlns:p14="http://schemas.microsoft.com/office/powerpoint/2010/main" val="3167222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727E7C-E553-41F8-A122-D69E7217862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0205EB-8C07-4FC6-BB33-4D2AA6B3C9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0F8FD4F-6F0E-499A-B72C-8951B3F4E944}"/>
              </a:ext>
            </a:extLst>
          </p:cNvPr>
          <p:cNvSpPr>
            <a:spLocks noGrp="1"/>
          </p:cNvSpPr>
          <p:nvPr>
            <p:ph type="dt" sz="half" idx="10"/>
          </p:nvPr>
        </p:nvSpPr>
        <p:spPr/>
        <p:txBody>
          <a:bodyPr/>
          <a:lstStyle/>
          <a:p>
            <a:fld id="{EFB26C0F-987B-4665-9034-4615BA017D77}" type="datetimeFigureOut">
              <a:rPr lang="zh-CN" altLang="en-US" smtClean="0"/>
              <a:t>2023-04-23</a:t>
            </a:fld>
            <a:endParaRPr lang="zh-CN" altLang="en-US"/>
          </a:p>
        </p:txBody>
      </p:sp>
      <p:sp>
        <p:nvSpPr>
          <p:cNvPr id="5" name="页脚占位符 4">
            <a:extLst>
              <a:ext uri="{FF2B5EF4-FFF2-40B4-BE49-F238E27FC236}">
                <a16:creationId xmlns:a16="http://schemas.microsoft.com/office/drawing/2014/main" id="{2B5C2192-D692-4611-9A92-0A05FB4DE2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F949DF-DBEF-40CF-B6B3-C2A5AC5AB481}"/>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3710017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2F5E6-5CB3-411D-A92C-9C5A05D2A5D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BC1433-F38F-4B7D-8404-547C0CA2B8A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861098-954B-4F7E-8185-23D5CB6A684B}"/>
              </a:ext>
            </a:extLst>
          </p:cNvPr>
          <p:cNvSpPr>
            <a:spLocks noGrp="1"/>
          </p:cNvSpPr>
          <p:nvPr>
            <p:ph type="dt" sz="half" idx="10"/>
          </p:nvPr>
        </p:nvSpPr>
        <p:spPr/>
        <p:txBody>
          <a:bodyPr/>
          <a:lstStyle/>
          <a:p>
            <a:fld id="{EFB26C0F-987B-4665-9034-4615BA017D77}" type="datetimeFigureOut">
              <a:rPr lang="zh-CN" altLang="en-US" smtClean="0"/>
              <a:t>2023-04-23</a:t>
            </a:fld>
            <a:endParaRPr lang="zh-CN" altLang="en-US"/>
          </a:p>
        </p:txBody>
      </p:sp>
      <p:sp>
        <p:nvSpPr>
          <p:cNvPr id="5" name="页脚占位符 4">
            <a:extLst>
              <a:ext uri="{FF2B5EF4-FFF2-40B4-BE49-F238E27FC236}">
                <a16:creationId xmlns:a16="http://schemas.microsoft.com/office/drawing/2014/main" id="{8B935E6C-D43F-49A8-A57C-44E255DEEE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870C3C-9484-4A76-96CA-6A8313F30A9F}"/>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2134204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C8B6B71-E1C0-48D6-8E0E-C92F96F1BDE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2C72C37-EACB-471F-8F4F-8B05E3EF5AD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11A0488-0CB2-4E9A-B216-F2517C33E203}"/>
              </a:ext>
            </a:extLst>
          </p:cNvPr>
          <p:cNvSpPr>
            <a:spLocks noGrp="1"/>
          </p:cNvSpPr>
          <p:nvPr>
            <p:ph type="dt" sz="half" idx="10"/>
          </p:nvPr>
        </p:nvSpPr>
        <p:spPr/>
        <p:txBody>
          <a:bodyPr/>
          <a:lstStyle/>
          <a:p>
            <a:fld id="{EFB26C0F-987B-4665-9034-4615BA017D77}" type="datetimeFigureOut">
              <a:rPr lang="zh-CN" altLang="en-US" smtClean="0"/>
              <a:t>2023-04-23</a:t>
            </a:fld>
            <a:endParaRPr lang="zh-CN" altLang="en-US"/>
          </a:p>
        </p:txBody>
      </p:sp>
      <p:sp>
        <p:nvSpPr>
          <p:cNvPr id="5" name="页脚占位符 4">
            <a:extLst>
              <a:ext uri="{FF2B5EF4-FFF2-40B4-BE49-F238E27FC236}">
                <a16:creationId xmlns:a16="http://schemas.microsoft.com/office/drawing/2014/main" id="{3CB45C93-C346-46CF-A56C-0AAE2DB8706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35BFA3-6E38-45A5-A071-5D88F76708AB}"/>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4258329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grpSp>
        <p:nvGrpSpPr>
          <p:cNvPr id="2" name="组合 1"/>
          <p:cNvGrpSpPr/>
          <p:nvPr userDrawn="1"/>
        </p:nvGrpSpPr>
        <p:grpSpPr>
          <a:xfrm>
            <a:off x="635" y="-9525"/>
            <a:ext cx="12190730" cy="3581400"/>
            <a:chOff x="1" y="-15"/>
            <a:chExt cx="19198" cy="5640"/>
          </a:xfrm>
        </p:grpSpPr>
        <p:sp>
          <p:nvSpPr>
            <p:cNvPr id="7" name="矩形 6"/>
            <p:cNvSpPr/>
            <p:nvPr userDrawn="1"/>
          </p:nvSpPr>
          <p:spPr>
            <a:xfrm>
              <a:off x="1" y="-15"/>
              <a:ext cx="19198" cy="56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图层 5"/>
            <p:cNvPicPr>
              <a:picLocks noChangeAspect="1"/>
            </p:cNvPicPr>
            <p:nvPr userDrawn="1"/>
          </p:nvPicPr>
          <p:blipFill>
            <a:blip r:embed="rId2"/>
            <a:stretch>
              <a:fillRect/>
            </a:stretch>
          </p:blipFill>
          <p:spPr>
            <a:xfrm>
              <a:off x="7740" y="387"/>
              <a:ext cx="3720" cy="1597"/>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382430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BF88BF-6FAE-4369-B44F-BB5C7D8E63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618630-7BD5-4DF6-BD65-E549AD687E0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E88839D-B385-4BCC-A53B-E486857E7C7B}"/>
              </a:ext>
            </a:extLst>
          </p:cNvPr>
          <p:cNvSpPr>
            <a:spLocks noGrp="1"/>
          </p:cNvSpPr>
          <p:nvPr>
            <p:ph type="dt" sz="half" idx="10"/>
          </p:nvPr>
        </p:nvSpPr>
        <p:spPr/>
        <p:txBody>
          <a:bodyPr/>
          <a:lstStyle/>
          <a:p>
            <a:fld id="{EFB26C0F-987B-4665-9034-4615BA017D77}" type="datetimeFigureOut">
              <a:rPr lang="zh-CN" altLang="en-US" smtClean="0"/>
              <a:t>2023-04-23</a:t>
            </a:fld>
            <a:endParaRPr lang="zh-CN" altLang="en-US"/>
          </a:p>
        </p:txBody>
      </p:sp>
      <p:sp>
        <p:nvSpPr>
          <p:cNvPr id="5" name="页脚占位符 4">
            <a:extLst>
              <a:ext uri="{FF2B5EF4-FFF2-40B4-BE49-F238E27FC236}">
                <a16:creationId xmlns:a16="http://schemas.microsoft.com/office/drawing/2014/main" id="{A0738B8E-70AE-4562-A253-D9CD723B1D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6203FC-1843-46A2-BBFF-CF27FD9C5F46}"/>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241619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113D2-9CB9-4C14-83AE-6FFAB81E7B1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DEF04B2-1282-443D-9B50-F40130D177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F11E803F-5BB6-48AA-B82F-6DF03B6F1F90}"/>
              </a:ext>
            </a:extLst>
          </p:cNvPr>
          <p:cNvSpPr>
            <a:spLocks noGrp="1"/>
          </p:cNvSpPr>
          <p:nvPr>
            <p:ph type="dt" sz="half" idx="10"/>
          </p:nvPr>
        </p:nvSpPr>
        <p:spPr/>
        <p:txBody>
          <a:bodyPr/>
          <a:lstStyle/>
          <a:p>
            <a:fld id="{EFB26C0F-987B-4665-9034-4615BA017D77}" type="datetimeFigureOut">
              <a:rPr lang="zh-CN" altLang="en-US" smtClean="0"/>
              <a:t>2023-04-23</a:t>
            </a:fld>
            <a:endParaRPr lang="zh-CN" altLang="en-US"/>
          </a:p>
        </p:txBody>
      </p:sp>
      <p:sp>
        <p:nvSpPr>
          <p:cNvPr id="5" name="页脚占位符 4">
            <a:extLst>
              <a:ext uri="{FF2B5EF4-FFF2-40B4-BE49-F238E27FC236}">
                <a16:creationId xmlns:a16="http://schemas.microsoft.com/office/drawing/2014/main" id="{B876EC7B-A303-47E8-A447-92D27AC386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53507D-14F7-465A-96E6-EF18273F8192}"/>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1627191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68DEA4-441A-418E-B0DB-31185BF077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1A52D2-8B81-4F02-A14F-F66D06BF6D6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C991E9C-9CDD-4C6B-83FD-A345B1B9D8A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627C9EF6-4983-4C38-8640-B672D8A3A243}"/>
              </a:ext>
            </a:extLst>
          </p:cNvPr>
          <p:cNvSpPr>
            <a:spLocks noGrp="1"/>
          </p:cNvSpPr>
          <p:nvPr>
            <p:ph type="dt" sz="half" idx="10"/>
          </p:nvPr>
        </p:nvSpPr>
        <p:spPr/>
        <p:txBody>
          <a:bodyPr/>
          <a:lstStyle/>
          <a:p>
            <a:fld id="{EFB26C0F-987B-4665-9034-4615BA017D77}" type="datetimeFigureOut">
              <a:rPr lang="zh-CN" altLang="en-US" smtClean="0"/>
              <a:t>2023-04-23</a:t>
            </a:fld>
            <a:endParaRPr lang="zh-CN" altLang="en-US"/>
          </a:p>
        </p:txBody>
      </p:sp>
      <p:sp>
        <p:nvSpPr>
          <p:cNvPr id="6" name="页脚占位符 5">
            <a:extLst>
              <a:ext uri="{FF2B5EF4-FFF2-40B4-BE49-F238E27FC236}">
                <a16:creationId xmlns:a16="http://schemas.microsoft.com/office/drawing/2014/main" id="{0AC04F97-4CFF-4958-BA98-79870055D4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E954021-B692-42A2-B0A6-8D3F126F1581}"/>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3126052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BFC87-70AE-40B3-A4EE-BA215A65C9C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A9D8B71-3AC0-498D-8BD7-7D88183C49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72CB463-61D2-4335-B449-CE9E5628DE9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3B639CF-7025-427C-9BE2-C0F6DD78C4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929DA920-BE6E-42C5-84D8-807362EBF1C3}"/>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9889C40-18EA-435E-A9FA-28D363381927}"/>
              </a:ext>
            </a:extLst>
          </p:cNvPr>
          <p:cNvSpPr>
            <a:spLocks noGrp="1"/>
          </p:cNvSpPr>
          <p:nvPr>
            <p:ph type="dt" sz="half" idx="10"/>
          </p:nvPr>
        </p:nvSpPr>
        <p:spPr/>
        <p:txBody>
          <a:bodyPr/>
          <a:lstStyle/>
          <a:p>
            <a:fld id="{EFB26C0F-987B-4665-9034-4615BA017D77}" type="datetimeFigureOut">
              <a:rPr lang="zh-CN" altLang="en-US" smtClean="0"/>
              <a:t>2023-04-23</a:t>
            </a:fld>
            <a:endParaRPr lang="zh-CN" altLang="en-US"/>
          </a:p>
        </p:txBody>
      </p:sp>
      <p:sp>
        <p:nvSpPr>
          <p:cNvPr id="8" name="页脚占位符 7">
            <a:extLst>
              <a:ext uri="{FF2B5EF4-FFF2-40B4-BE49-F238E27FC236}">
                <a16:creationId xmlns:a16="http://schemas.microsoft.com/office/drawing/2014/main" id="{929CF4C4-7CCD-4555-9147-00D61DB8957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F4E77CC-02FA-4720-957B-BF475F8C8657}"/>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2587796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A1763A-10DE-436B-A709-7479D3422F3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D785D2B-5C7B-42C3-8C7F-4F7B701F89BC}"/>
              </a:ext>
            </a:extLst>
          </p:cNvPr>
          <p:cNvSpPr>
            <a:spLocks noGrp="1"/>
          </p:cNvSpPr>
          <p:nvPr>
            <p:ph type="dt" sz="half" idx="10"/>
          </p:nvPr>
        </p:nvSpPr>
        <p:spPr/>
        <p:txBody>
          <a:bodyPr/>
          <a:lstStyle/>
          <a:p>
            <a:fld id="{EFB26C0F-987B-4665-9034-4615BA017D77}" type="datetimeFigureOut">
              <a:rPr lang="zh-CN" altLang="en-US" smtClean="0"/>
              <a:t>2023-04-23</a:t>
            </a:fld>
            <a:endParaRPr lang="zh-CN" altLang="en-US"/>
          </a:p>
        </p:txBody>
      </p:sp>
      <p:sp>
        <p:nvSpPr>
          <p:cNvPr id="4" name="页脚占位符 3">
            <a:extLst>
              <a:ext uri="{FF2B5EF4-FFF2-40B4-BE49-F238E27FC236}">
                <a16:creationId xmlns:a16="http://schemas.microsoft.com/office/drawing/2014/main" id="{2684B369-DEF3-4D82-8F3C-F7F1AA23CE8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41E17A4-DF4E-499D-8066-07F7472CE4E7}"/>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2224598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343C392-C16A-4CD3-8649-3072924CA991}"/>
              </a:ext>
            </a:extLst>
          </p:cNvPr>
          <p:cNvSpPr>
            <a:spLocks noGrp="1"/>
          </p:cNvSpPr>
          <p:nvPr>
            <p:ph type="dt" sz="half" idx="10"/>
          </p:nvPr>
        </p:nvSpPr>
        <p:spPr/>
        <p:txBody>
          <a:bodyPr/>
          <a:lstStyle/>
          <a:p>
            <a:fld id="{EFB26C0F-987B-4665-9034-4615BA017D77}" type="datetimeFigureOut">
              <a:rPr lang="zh-CN" altLang="en-US" smtClean="0"/>
              <a:t>2023-04-23</a:t>
            </a:fld>
            <a:endParaRPr lang="zh-CN" altLang="en-US"/>
          </a:p>
        </p:txBody>
      </p:sp>
      <p:sp>
        <p:nvSpPr>
          <p:cNvPr id="3" name="页脚占位符 2">
            <a:extLst>
              <a:ext uri="{FF2B5EF4-FFF2-40B4-BE49-F238E27FC236}">
                <a16:creationId xmlns:a16="http://schemas.microsoft.com/office/drawing/2014/main" id="{5B801C40-45E2-4314-8748-8592D1A8297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5D5FB96-CE5A-4F2A-84AD-3D8185236233}"/>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2160205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74576-B7CD-492C-848F-842FB9EBE35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A559FFF-B118-437E-A41B-35ADD1C504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EFABEFA-51C9-4354-9A1A-874B1379DF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5743F31-4AEF-4885-BBDD-76BC6A73EC45}"/>
              </a:ext>
            </a:extLst>
          </p:cNvPr>
          <p:cNvSpPr>
            <a:spLocks noGrp="1"/>
          </p:cNvSpPr>
          <p:nvPr>
            <p:ph type="dt" sz="half" idx="10"/>
          </p:nvPr>
        </p:nvSpPr>
        <p:spPr/>
        <p:txBody>
          <a:bodyPr/>
          <a:lstStyle/>
          <a:p>
            <a:fld id="{EFB26C0F-987B-4665-9034-4615BA017D77}" type="datetimeFigureOut">
              <a:rPr lang="zh-CN" altLang="en-US" smtClean="0"/>
              <a:t>2023-04-23</a:t>
            </a:fld>
            <a:endParaRPr lang="zh-CN" altLang="en-US"/>
          </a:p>
        </p:txBody>
      </p:sp>
      <p:sp>
        <p:nvSpPr>
          <p:cNvPr id="6" name="页脚占位符 5">
            <a:extLst>
              <a:ext uri="{FF2B5EF4-FFF2-40B4-BE49-F238E27FC236}">
                <a16:creationId xmlns:a16="http://schemas.microsoft.com/office/drawing/2014/main" id="{99AA8890-D6AB-4969-84EC-4F49F620DF3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E6CE83C-FD52-41CB-9A50-D2E831FB2570}"/>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3837315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47795-5FBE-4042-8E7A-CE2E93C9274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5AE97B5-8540-44E3-AD09-8D80D05AD5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C9A3AB5-FE8E-4394-8075-EF2AF1A667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5FF150A-5FC4-495F-8EC9-AA564BA10927}"/>
              </a:ext>
            </a:extLst>
          </p:cNvPr>
          <p:cNvSpPr>
            <a:spLocks noGrp="1"/>
          </p:cNvSpPr>
          <p:nvPr>
            <p:ph type="dt" sz="half" idx="10"/>
          </p:nvPr>
        </p:nvSpPr>
        <p:spPr/>
        <p:txBody>
          <a:bodyPr/>
          <a:lstStyle/>
          <a:p>
            <a:fld id="{EFB26C0F-987B-4665-9034-4615BA017D77}" type="datetimeFigureOut">
              <a:rPr lang="zh-CN" altLang="en-US" smtClean="0"/>
              <a:t>2023-04-23</a:t>
            </a:fld>
            <a:endParaRPr lang="zh-CN" altLang="en-US"/>
          </a:p>
        </p:txBody>
      </p:sp>
      <p:sp>
        <p:nvSpPr>
          <p:cNvPr id="6" name="页脚占位符 5">
            <a:extLst>
              <a:ext uri="{FF2B5EF4-FFF2-40B4-BE49-F238E27FC236}">
                <a16:creationId xmlns:a16="http://schemas.microsoft.com/office/drawing/2014/main" id="{DD394E5D-3496-41BC-A3B6-B0A0D3C1AB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99A7A7-C3D7-4A60-A8A2-5B090B112EDC}"/>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1610019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DA01277-FCFE-4D77-A32A-E5391273F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C74B084-BBB6-4D27-949A-7182D582BE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65F40BC-AC80-4DC9-B5BD-5BC4FAA2CC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B26C0F-987B-4665-9034-4615BA017D77}" type="datetimeFigureOut">
              <a:rPr lang="zh-CN" altLang="en-US" smtClean="0"/>
              <a:t>2023-04-23</a:t>
            </a:fld>
            <a:endParaRPr lang="zh-CN" altLang="en-US"/>
          </a:p>
        </p:txBody>
      </p:sp>
      <p:sp>
        <p:nvSpPr>
          <p:cNvPr id="5" name="页脚占位符 4">
            <a:extLst>
              <a:ext uri="{FF2B5EF4-FFF2-40B4-BE49-F238E27FC236}">
                <a16:creationId xmlns:a16="http://schemas.microsoft.com/office/drawing/2014/main" id="{3D8575BB-A610-4079-BFBB-2DCEF78A15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B0607FE-DEE1-431E-B631-607A509F0E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31397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jpeg"/><Relationship Id="rId5" Type="http://schemas.openxmlformats.org/officeDocument/2006/relationships/slideLayout" Target="../slideLayouts/slideLayout12.xml"/><Relationship Id="rId4" Type="http://schemas.openxmlformats.org/officeDocument/2006/relationships/tags" Target="../tags/tag4.xml"/><Relationship Id="rId9" Type="http://schemas.openxmlformats.org/officeDocument/2006/relationships/hyperlink" Target="mailto:shliu@hit.edu.c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7.pn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51.png"/><Relationship Id="rId2" Type="http://schemas.openxmlformats.org/officeDocument/2006/relationships/image" Target="../media/image136.png"/><Relationship Id="rId16"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145.png"/><Relationship Id="rId5" Type="http://schemas.openxmlformats.org/officeDocument/2006/relationships/image" Target="../media/image139.png"/><Relationship Id="rId15" Type="http://schemas.openxmlformats.org/officeDocument/2006/relationships/image" Target="../media/image14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8.png"/></Relationships>
</file>

<file path=ppt/slides/_rels/slide10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image" Target="../media/image1210.png"/><Relationship Id="rId1" Type="http://schemas.openxmlformats.org/officeDocument/2006/relationships/slideLayout" Target="../slideLayouts/slideLayout2.xml"/><Relationship Id="rId4" Type="http://schemas.openxmlformats.org/officeDocument/2006/relationships/image" Target="../media/image1130.png"/></Relationships>
</file>

<file path=ppt/slides/_rels/slide10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5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6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7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1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1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33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1280.png"/><Relationship Id="rId3" Type="http://schemas.openxmlformats.org/officeDocument/2006/relationships/image" Target="../media/image1270.png"/><Relationship Id="rId7" Type="http://schemas.openxmlformats.org/officeDocument/2006/relationships/image" Target="../media/image160.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0.bin"/><Relationship Id="rId5" Type="http://schemas.openxmlformats.org/officeDocument/2006/relationships/image" Target="../media/image159.wmf"/><Relationship Id="rId4" Type="http://schemas.openxmlformats.org/officeDocument/2006/relationships/oleObject" Target="../embeddings/oleObject9.bin"/></Relationships>
</file>

<file path=ppt/slides/_rels/slide11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390.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1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420.pn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1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360.pn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11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5.png"/></Relationships>
</file>

<file path=ppt/slides/_rels/slide11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510.png"/><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slideLayout" Target="../slideLayouts/slideLayout2.xml"/><Relationship Id="rId7" Type="http://schemas.openxmlformats.org/officeDocument/2006/relationships/image" Target="../media/image190.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notesSlide" Target="../notesSlides/notesSlide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9.xml"/><Relationship Id="rId7" Type="http://schemas.openxmlformats.org/officeDocument/2006/relationships/image" Target="../media/image3.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jpeg"/><Relationship Id="rId5" Type="http://schemas.openxmlformats.org/officeDocument/2006/relationships/slideLayout" Target="../slideLayouts/slideLayout12.xml"/><Relationship Id="rId4" Type="http://schemas.openxmlformats.org/officeDocument/2006/relationships/tags" Target="../tags/tag10.xml"/></Relationships>
</file>

<file path=ppt/slides/_rels/slide124.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oleObject" Target="../embeddings/oleObject1.bin"/><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shliu@hit.edu.c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hyperlink" Target="http://pages.cs.wisc.edu/~swright/" TargetMode="Externa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en.wikipedia.org/wiki/Michael_J._D._Powel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image" Target="../media/image39.emf"/><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5.wmf"/><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37.wmf"/><Relationship Id="rId4" Type="http://schemas.openxmlformats.org/officeDocument/2006/relationships/image" Target="../media/image34.wmf"/><Relationship Id="rId9" Type="http://schemas.openxmlformats.org/officeDocument/2006/relationships/oleObject" Target="../embeddings/oleObject5.bin"/><Relationship Id="rId1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46.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image" Target="../media/image45.wmf"/><Relationship Id="rId4" Type="http://schemas.openxmlformats.org/officeDocument/2006/relationships/oleObject" Target="../embeddings/oleObject7.bin"/></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87.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9.png"/><Relationship Id="rId7" Type="http://schemas.openxmlformats.org/officeDocument/2006/relationships/image" Target="../media/image67.png"/><Relationship Id="rId2" Type="http://schemas.openxmlformats.org/officeDocument/2006/relationships/image" Target="../media/image581.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62.png"/><Relationship Id="rId4" Type="http://schemas.openxmlformats.org/officeDocument/2006/relationships/image" Target="../media/image64.png"/><Relationship Id="rId9" Type="http://schemas.openxmlformats.org/officeDocument/2006/relationships/image" Target="../media/image69.png"/></Relationships>
</file>

<file path=ppt/slides/_rels/slide65.xml.rels><?xml version="1.0" encoding="UTF-8" standalone="yes"?>
<Relationships xmlns="http://schemas.openxmlformats.org/package/2006/relationships"><Relationship Id="rId13" Type="http://schemas.openxmlformats.org/officeDocument/2006/relationships/image" Target="../media/image202.png"/><Relationship Id="rId3" Type="http://schemas.openxmlformats.org/officeDocument/2006/relationships/image" Target="../media/image66.png"/><Relationship Id="rId12" Type="http://schemas.openxmlformats.org/officeDocument/2006/relationships/image" Target="../media/image201.png"/><Relationship Id="rId2" Type="http://schemas.openxmlformats.org/officeDocument/2006/relationships/image" Target="../media/image187.png"/><Relationship Id="rId1" Type="http://schemas.openxmlformats.org/officeDocument/2006/relationships/slideLayout" Target="../slideLayouts/slideLayout2.xml"/><Relationship Id="rId11" Type="http://schemas.openxmlformats.org/officeDocument/2006/relationships/image" Target="../media/image200.png"/><Relationship Id="rId10" Type="http://schemas.openxmlformats.org/officeDocument/2006/relationships/image" Target="../media/image199.png"/><Relationship Id="rId14" Type="http://schemas.openxmlformats.org/officeDocument/2006/relationships/image" Target="../media/image203.png"/></Relationships>
</file>

<file path=ppt/slides/_rels/slide6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7.xml.rels><?xml version="1.0" encoding="UTF-8" standalone="yes"?>
<Relationships xmlns="http://schemas.openxmlformats.org/package/2006/relationships"><Relationship Id="rId3" Type="http://schemas.openxmlformats.org/officeDocument/2006/relationships/image" Target="../media/image18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80.png"/><Relationship Id="rId18" Type="http://schemas.openxmlformats.org/officeDocument/2006/relationships/image" Target="../media/image500.png"/><Relationship Id="rId26" Type="http://schemas.openxmlformats.org/officeDocument/2006/relationships/image" Target="../media/image540.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470.png"/><Relationship Id="rId17" Type="http://schemas.openxmlformats.org/officeDocument/2006/relationships/image" Target="../media/image490.png"/><Relationship Id="rId25" Type="http://schemas.openxmlformats.org/officeDocument/2006/relationships/image" Target="../media/image530.png"/><Relationship Id="rId33" Type="http://schemas.openxmlformats.org/officeDocument/2006/relationships/image" Target="../media/image132.png"/><Relationship Id="rId2" Type="http://schemas.openxmlformats.org/officeDocument/2006/relationships/image" Target="../media/image106.png"/><Relationship Id="rId16" Type="http://schemas.openxmlformats.org/officeDocument/2006/relationships/image" Target="../media/image120.png"/><Relationship Id="rId29" Type="http://schemas.openxmlformats.org/officeDocument/2006/relationships/image" Target="../media/image570.png"/><Relationship Id="rId1" Type="http://schemas.openxmlformats.org/officeDocument/2006/relationships/slideLayout" Target="../slideLayouts/slideLayout7.xml"/><Relationship Id="rId6" Type="http://schemas.openxmlformats.org/officeDocument/2006/relationships/image" Target="../media/image110.png"/><Relationship Id="rId11" Type="http://schemas.openxmlformats.org/officeDocument/2006/relationships/image" Target="../media/image460.png"/><Relationship Id="rId24" Type="http://schemas.openxmlformats.org/officeDocument/2006/relationships/image" Target="../media/image520.png"/><Relationship Id="rId32" Type="http://schemas.openxmlformats.org/officeDocument/2006/relationships/image" Target="../media/image131.png"/><Relationship Id="rId5" Type="http://schemas.openxmlformats.org/officeDocument/2006/relationships/image" Target="../media/image109.png"/><Relationship Id="rId15" Type="http://schemas.openxmlformats.org/officeDocument/2006/relationships/image" Target="../media/image119.png"/><Relationship Id="rId23" Type="http://schemas.openxmlformats.org/officeDocument/2006/relationships/image" Target="../media/image510.png"/><Relationship Id="rId28" Type="http://schemas.openxmlformats.org/officeDocument/2006/relationships/image" Target="../media/image560.png"/><Relationship Id="rId10" Type="http://schemas.openxmlformats.org/officeDocument/2006/relationships/image" Target="../media/image450.png"/><Relationship Id="rId31" Type="http://schemas.openxmlformats.org/officeDocument/2006/relationships/image" Target="../media/image590.png"/><Relationship Id="rId4" Type="http://schemas.openxmlformats.org/officeDocument/2006/relationships/image" Target="../media/image108.png"/><Relationship Id="rId9" Type="http://schemas.openxmlformats.org/officeDocument/2006/relationships/image" Target="../media/image440.png"/><Relationship Id="rId14" Type="http://schemas.openxmlformats.org/officeDocument/2006/relationships/image" Target="../media/image118.png"/><Relationship Id="rId22" Type="http://schemas.openxmlformats.org/officeDocument/2006/relationships/image" Target="../media/image126.png"/><Relationship Id="rId27" Type="http://schemas.openxmlformats.org/officeDocument/2006/relationships/image" Target="../media/image550.png"/><Relationship Id="rId30" Type="http://schemas.openxmlformats.org/officeDocument/2006/relationships/image" Target="../media/image580.png"/></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7"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156.png"/></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165.png"/><Relationship Id="rId10" Type="http://schemas.openxmlformats.org/officeDocument/2006/relationships/image" Target="../media/image170.png"/><Relationship Id="rId4" Type="http://schemas.openxmlformats.org/officeDocument/2006/relationships/image" Target="../media/image85.png"/></Relationships>
</file>

<file path=ppt/slides/_rels/slide7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8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177.png"/></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1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92.png"/></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4.png"/></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2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650.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8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8.web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9.webp"/><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1.gif"/><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2.gi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3.gi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4.gi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5.webp"/><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993" y="1092681"/>
            <a:ext cx="12192000" cy="1754326"/>
          </a:xfrm>
          <a:prstGeom prst="rect">
            <a:avLst/>
          </a:prstGeom>
          <a:noFill/>
        </p:spPr>
        <p:txBody>
          <a:bodyPr wrap="square" rtlCol="0">
            <a:spAutoFit/>
          </a:bodyPr>
          <a:lstStyle/>
          <a:p>
            <a:pPr algn="ctr"/>
            <a:r>
              <a:rPr lang="zh-CN" altLang="en-US" sz="5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sym typeface="+mn-ea"/>
              </a:rPr>
              <a:t>人工智能数学基础</a:t>
            </a:r>
            <a:endParaRPr lang="en-US" altLang="zh-CN" sz="5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sym typeface="+mn-ea"/>
            </a:endParaRPr>
          </a:p>
          <a:p>
            <a:pPr algn="ctr"/>
            <a:r>
              <a:rPr lang="en-US" altLang="zh-CN" sz="5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cs typeface="微软雅黑" panose="020B0503020204020204" pitchFamily="34" charset="-122"/>
                <a:sym typeface="+mn-ea"/>
              </a:rPr>
              <a:t>Essential Math for AI</a:t>
            </a:r>
            <a:endParaRPr sz="5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cs typeface="微软雅黑" panose="020B0503020204020204" pitchFamily="34" charset="-122"/>
              <a:sym typeface="+mn-ea"/>
            </a:endParaRPr>
          </a:p>
        </p:txBody>
      </p:sp>
      <p:sp>
        <p:nvSpPr>
          <p:cNvPr id="7" name="文本框 6"/>
          <p:cNvSpPr txBox="1"/>
          <p:nvPr/>
        </p:nvSpPr>
        <p:spPr>
          <a:xfrm>
            <a:off x="2327769" y="3062303"/>
            <a:ext cx="7583024" cy="523220"/>
          </a:xfrm>
          <a:prstGeom prst="rect">
            <a:avLst/>
          </a:prstGeom>
          <a:noFill/>
        </p:spPr>
        <p:txBody>
          <a:bodyPr wrap="square" rtlCol="0">
            <a:spAutoFit/>
          </a:bodyPr>
          <a:lstStyle/>
          <a:p>
            <a:pPr algn="ctr"/>
            <a:r>
              <a:rPr lang="zh-CN" altLang="en-US" sz="2800" b="1" dirty="0">
                <a:solidFill>
                  <a:schemeClr val="bg1"/>
                </a:solidFill>
                <a:latin typeface="+mj-ea"/>
                <a:ea typeface="+mj-ea"/>
              </a:rPr>
              <a:t>哈尔滨工业大学计算学部人工智能专业 刘绍辉</a:t>
            </a:r>
          </a:p>
        </p:txBody>
      </p:sp>
      <p:grpSp>
        <p:nvGrpSpPr>
          <p:cNvPr id="10" name="组合 9"/>
          <p:cNvGrpSpPr/>
          <p:nvPr/>
        </p:nvGrpSpPr>
        <p:grpSpPr>
          <a:xfrm>
            <a:off x="327660" y="4339590"/>
            <a:ext cx="11443970" cy="1774825"/>
            <a:chOff x="-9897" y="2571750"/>
            <a:chExt cx="9147320" cy="1493593"/>
          </a:xfrm>
        </p:grpSpPr>
        <p:pic>
          <p:nvPicPr>
            <p:cNvPr id="14" name="Picture 5" descr="c:\users\administrator\appdata\roaming\360se6\User Data\temp\15316320130613174438_960x720.jpg"/>
            <p:cNvPicPr>
              <a:picLocks noChangeAspect="1" noChangeArrowheads="1"/>
            </p:cNvPicPr>
            <p:nvPr>
              <p:custDataLst>
                <p:tags r:id="rId2"/>
              </p:custDataLst>
            </p:nvPr>
          </p:nvPicPr>
          <p:blipFill rotWithShape="1">
            <a:blip r:embed="rId6" cstate="print"/>
            <a:srcRect/>
            <a:stretch>
              <a:fillRect/>
            </a:stretch>
          </p:blipFill>
          <p:spPr bwMode="auto">
            <a:xfrm>
              <a:off x="-9897" y="2909537"/>
              <a:ext cx="2771800" cy="862026"/>
            </a:xfrm>
            <a:prstGeom prst="rect">
              <a:avLst/>
            </a:prstGeom>
            <a:noFill/>
            <a:effectLst>
              <a:reflection blurRad="6350" stA="50000" endA="300" endPos="55000" dir="5400000" sy="-100000" algn="bl" rotWithShape="0"/>
            </a:effectLst>
          </p:spPr>
        </p:pic>
        <p:pic>
          <p:nvPicPr>
            <p:cNvPr id="15" name="Picture 7" descr="c:\users\administrator\appdata\roaming\360se6\User Data\temp\w296h504768_1404098312_661.png"/>
            <p:cNvPicPr>
              <a:picLocks noChangeAspect="1" noChangeArrowheads="1"/>
            </p:cNvPicPr>
            <p:nvPr>
              <p:custDataLst>
                <p:tags r:id="rId3"/>
              </p:custDataLst>
            </p:nvPr>
          </p:nvPicPr>
          <p:blipFill>
            <a:blip r:embed="rId7" cstate="print"/>
            <a:srcRect/>
            <a:stretch>
              <a:fillRect/>
            </a:stretch>
          </p:blipFill>
          <p:spPr bwMode="auto">
            <a:xfrm>
              <a:off x="6427733" y="2891991"/>
              <a:ext cx="2709690" cy="914521"/>
            </a:xfrm>
            <a:prstGeom prst="rect">
              <a:avLst/>
            </a:prstGeom>
            <a:noFill/>
            <a:effectLst>
              <a:reflection blurRad="6350" stA="50000" endA="300" endPos="55000" dir="5400000" sy="-100000" algn="bl" rotWithShape="0"/>
            </a:effectLst>
          </p:spPr>
        </p:pic>
        <p:pic>
          <p:nvPicPr>
            <p:cNvPr id="16" name="Picture 3"/>
            <p:cNvPicPr>
              <a:picLocks noChangeAspect="1" noChangeArrowheads="1"/>
            </p:cNvPicPr>
            <p:nvPr>
              <p:custDataLst>
                <p:tags r:id="rId4"/>
              </p:custDataLst>
            </p:nvPr>
          </p:nvPicPr>
          <p:blipFill rotWithShape="1">
            <a:blip r:embed="rId8" cstate="print"/>
            <a:srcRect/>
            <a:stretch>
              <a:fillRect/>
            </a:stretch>
          </p:blipFill>
          <p:spPr bwMode="auto">
            <a:xfrm>
              <a:off x="2627783" y="2571750"/>
              <a:ext cx="3960441" cy="14935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style>
            <a:lnRef idx="2">
              <a:schemeClr val="accent3"/>
            </a:lnRef>
            <a:fillRef idx="1">
              <a:schemeClr val="lt1"/>
            </a:fillRef>
            <a:effectRef idx="0">
              <a:schemeClr val="accent3"/>
            </a:effectRef>
            <a:fontRef idx="minor">
              <a:schemeClr val="dk1"/>
            </a:fontRef>
          </p:style>
        </p:pic>
      </p:grpSp>
      <p:sp>
        <p:nvSpPr>
          <p:cNvPr id="2" name="文本框 1">
            <a:extLst>
              <a:ext uri="{FF2B5EF4-FFF2-40B4-BE49-F238E27FC236}">
                <a16:creationId xmlns:a16="http://schemas.microsoft.com/office/drawing/2014/main" id="{1813FE52-58D7-4C36-819A-21C87277DBDB}"/>
              </a:ext>
            </a:extLst>
          </p:cNvPr>
          <p:cNvSpPr txBox="1"/>
          <p:nvPr/>
        </p:nvSpPr>
        <p:spPr>
          <a:xfrm>
            <a:off x="3980049" y="3585523"/>
            <a:ext cx="4278464" cy="1200329"/>
          </a:xfrm>
          <a:prstGeom prst="rect">
            <a:avLst/>
          </a:prstGeom>
          <a:noFill/>
        </p:spPr>
        <p:txBody>
          <a:bodyPr wrap="square" rtlCol="0">
            <a:spAutoFit/>
          </a:bodyPr>
          <a:lstStyle/>
          <a:p>
            <a:pPr algn="ctr"/>
            <a:r>
              <a:rPr lang="en-US" altLang="zh-CN" sz="2400" b="1" dirty="0">
                <a:latin typeface="+mn-ea"/>
                <a:hlinkClick r:id="rId9"/>
              </a:rPr>
              <a:t>shliu@hit.edu.cn</a:t>
            </a:r>
            <a:endParaRPr lang="en-US" altLang="zh-CN" sz="2400" b="1" dirty="0">
              <a:latin typeface="+mn-ea"/>
            </a:endParaRPr>
          </a:p>
          <a:p>
            <a:pPr algn="ctr"/>
            <a:r>
              <a:rPr lang="zh-CN" altLang="en-US" sz="2400" b="1" dirty="0">
                <a:latin typeface="+mn-ea"/>
              </a:rPr>
              <a:t>微信：</a:t>
            </a:r>
            <a:r>
              <a:rPr lang="en-US" altLang="zh-CN" sz="2400" b="1" dirty="0">
                <a:latin typeface="+mn-ea"/>
              </a:rPr>
              <a:t>shliu13503627854</a:t>
            </a:r>
          </a:p>
          <a:p>
            <a:pPr algn="ctr"/>
            <a:r>
              <a:rPr lang="en-US" altLang="zh-CN" sz="2400" b="1" dirty="0">
                <a:latin typeface="+mn-ea"/>
              </a:rPr>
              <a:t>2023</a:t>
            </a:r>
            <a:r>
              <a:rPr lang="zh-CN" altLang="en-US" sz="2400" b="1" dirty="0">
                <a:latin typeface="+mn-ea"/>
              </a:rPr>
              <a:t>年</a:t>
            </a:r>
            <a:r>
              <a:rPr lang="en-US" altLang="zh-CN" sz="2400" b="1" dirty="0">
                <a:latin typeface="+mn-ea"/>
              </a:rPr>
              <a:t>4</a:t>
            </a:r>
            <a:r>
              <a:rPr lang="zh-CN" altLang="en-US" sz="2400" b="1" dirty="0">
                <a:latin typeface="+mn-ea"/>
              </a:rPr>
              <a:t>月</a:t>
            </a:r>
            <a:r>
              <a:rPr lang="en-US" altLang="zh-CN" sz="2400" b="1" dirty="0">
                <a:latin typeface="+mn-ea"/>
              </a:rPr>
              <a:t>17</a:t>
            </a:r>
            <a:r>
              <a:rPr lang="zh-CN" altLang="en-US" sz="2400" b="1" dirty="0">
                <a:latin typeface="+mn-ea"/>
              </a:rPr>
              <a:t>日</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AE0AD-5450-48F5-88EB-C314373E5B7D}"/>
              </a:ext>
            </a:extLst>
          </p:cNvPr>
          <p:cNvSpPr>
            <a:spLocks noGrp="1"/>
          </p:cNvSpPr>
          <p:nvPr>
            <p:ph type="title"/>
          </p:nvPr>
        </p:nvSpPr>
        <p:spPr/>
        <p:txBody>
          <a:bodyPr/>
          <a:lstStyle/>
          <a:p>
            <a:r>
              <a:rPr lang="en-US" altLang="zh-CN" dirty="0">
                <a:solidFill>
                  <a:srgbClr val="FF0000"/>
                </a:solidFill>
              </a:rPr>
              <a:t>LINEAR ALGEBRA AND learning from DATA</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8CE6A42-39A3-4E00-B0D6-E2191CA41B47}"/>
                  </a:ext>
                </a:extLst>
              </p:cNvPr>
              <p:cNvSpPr>
                <a:spLocks noGrp="1"/>
              </p:cNvSpPr>
              <p:nvPr>
                <p:ph idx="1"/>
              </p:nvPr>
            </p:nvSpPr>
            <p:spPr/>
            <p:txBody>
              <a:bodyPr>
                <a:normAutofit fontScale="85000" lnSpcReduction="20000"/>
              </a:bodyPr>
              <a:lstStyle/>
              <a:p>
                <a:r>
                  <a:rPr lang="en-US" altLang="zh-CN" b="1" dirty="0">
                    <a:solidFill>
                      <a:srgbClr val="FF0000"/>
                    </a:solidFill>
                  </a:rPr>
                  <a:t>Part IV: Special Matrices </a:t>
                </a:r>
              </a:p>
              <a:p>
                <a:r>
                  <a:rPr lang="en-US" altLang="zh-CN" dirty="0"/>
                  <a:t>IV. 1 Fourier Transforms: Discrete and Continuous . </a:t>
                </a:r>
              </a:p>
              <a:p>
                <a:r>
                  <a:rPr lang="en-US" altLang="zh-CN" dirty="0"/>
                  <a:t>IV. 2 Shift Matrices and Circulant Matrices </a:t>
                </a:r>
              </a:p>
              <a:p>
                <a:r>
                  <a:rPr lang="en-US" altLang="zh-CN" dirty="0"/>
                  <a:t>IV. 3 The Kronecker Product A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oMath>
                </a14:m>
                <a:r>
                  <a:rPr lang="en-US" altLang="zh-CN" dirty="0"/>
                  <a:t> B  </a:t>
                </a:r>
              </a:p>
              <a:p>
                <a:r>
                  <a:rPr lang="en-US" altLang="zh-CN" dirty="0"/>
                  <a:t>IV. 4 Sine and Cosine Transforms from Kronecker Sums . </a:t>
                </a:r>
              </a:p>
              <a:p>
                <a:r>
                  <a:rPr lang="en-US" altLang="zh-CN" dirty="0"/>
                  <a:t>IV. 5 Toeplitz Matrices and Shift Invariant Filters . </a:t>
                </a:r>
              </a:p>
              <a:p>
                <a:r>
                  <a:rPr lang="en-US" altLang="zh-CN" dirty="0"/>
                  <a:t>IV. 6 Graphs and Laplacians and Kirchhoff's Laws </a:t>
                </a:r>
              </a:p>
              <a:p>
                <a:r>
                  <a:rPr lang="en-US" altLang="zh-CN" dirty="0"/>
                  <a:t>IV. 7 Clustering by Spectral Methods and k-means </a:t>
                </a:r>
              </a:p>
              <a:p>
                <a:r>
                  <a:rPr lang="en-US" altLang="zh-CN" dirty="0"/>
                  <a:t>IV. 8 Completing Rank One Matrices . . . </a:t>
                </a:r>
              </a:p>
              <a:p>
                <a:r>
                  <a:rPr lang="en-US" altLang="zh-CN" dirty="0"/>
                  <a:t>IV. 9 The Orthogonal Procrustes Problem . </a:t>
                </a:r>
              </a:p>
              <a:p>
                <a:r>
                  <a:rPr lang="en-US" altLang="zh-CN" dirty="0"/>
                  <a:t>IV. 10 Distance Matrices </a:t>
                </a:r>
                <a:endParaRPr lang="zh-CN" altLang="en-US" dirty="0"/>
              </a:p>
            </p:txBody>
          </p:sp>
        </mc:Choice>
        <mc:Fallback xmlns="">
          <p:sp>
            <p:nvSpPr>
              <p:cNvPr id="3" name="内容占位符 2">
                <a:extLst>
                  <a:ext uri="{FF2B5EF4-FFF2-40B4-BE49-F238E27FC236}">
                    <a16:creationId xmlns:a16="http://schemas.microsoft.com/office/drawing/2014/main" id="{78CE6A42-39A3-4E00-B0D6-E2191CA41B47}"/>
                  </a:ext>
                </a:extLst>
              </p:cNvPr>
              <p:cNvSpPr>
                <a:spLocks noGrp="1" noRot="1" noChangeAspect="1" noMove="1" noResize="1" noEditPoints="1" noAdjustHandles="1" noChangeArrowheads="1" noChangeShapeType="1" noTextEdit="1"/>
              </p:cNvSpPr>
              <p:nvPr>
                <p:ph idx="1"/>
              </p:nvPr>
            </p:nvSpPr>
            <p:spPr>
              <a:blipFill>
                <a:blip r:embed="rId2"/>
                <a:stretch>
                  <a:fillRect l="-812" t="-30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64115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5678D-41A9-4C6B-8C6C-F0F10DEB9F4F}"/>
              </a:ext>
            </a:extLst>
          </p:cNvPr>
          <p:cNvSpPr>
            <a:spLocks noGrp="1"/>
          </p:cNvSpPr>
          <p:nvPr>
            <p:ph type="title"/>
          </p:nvPr>
        </p:nvSpPr>
        <p:spPr/>
        <p:txBody>
          <a:bodyPr/>
          <a:lstStyle/>
          <a:p>
            <a:r>
              <a:rPr lang="en-US" altLang="zh-CN" dirty="0"/>
              <a:t>1.2 </a:t>
            </a:r>
            <a:r>
              <a:rPr lang="zh-CN" altLang="en-US" dirty="0"/>
              <a:t>线性系统</a:t>
            </a:r>
            <a:r>
              <a:rPr lang="en-US" altLang="zh-CN" dirty="0"/>
              <a:t>-</a:t>
            </a:r>
            <a:r>
              <a:rPr lang="zh-CN" altLang="en-US" dirty="0"/>
              <a:t>卷积</a:t>
            </a:r>
          </a:p>
        </p:txBody>
      </p:sp>
      <p:sp>
        <p:nvSpPr>
          <p:cNvPr id="3" name="内容占位符 2">
            <a:extLst>
              <a:ext uri="{FF2B5EF4-FFF2-40B4-BE49-F238E27FC236}">
                <a16:creationId xmlns:a16="http://schemas.microsoft.com/office/drawing/2014/main" id="{8ED08C74-955F-452C-862D-E6B35EB2A5AD}"/>
              </a:ext>
            </a:extLst>
          </p:cNvPr>
          <p:cNvSpPr>
            <a:spLocks noGrp="1"/>
          </p:cNvSpPr>
          <p:nvPr>
            <p:ph idx="1"/>
          </p:nvPr>
        </p:nvSpPr>
        <p:spPr/>
        <p:txBody>
          <a:bodyPr/>
          <a:lstStyle/>
          <a:p>
            <a:r>
              <a:rPr lang="zh-CN" altLang="en-US" dirty="0"/>
              <a:t>深度学习中的卷积</a:t>
            </a:r>
          </a:p>
        </p:txBody>
      </p:sp>
      <p:grpSp>
        <p:nvGrpSpPr>
          <p:cNvPr id="5" name="画布 29">
            <a:extLst>
              <a:ext uri="{FF2B5EF4-FFF2-40B4-BE49-F238E27FC236}">
                <a16:creationId xmlns:a16="http://schemas.microsoft.com/office/drawing/2014/main" id="{3233C195-F1CB-4F6D-8512-456438B98A67}"/>
              </a:ext>
            </a:extLst>
          </p:cNvPr>
          <p:cNvGrpSpPr/>
          <p:nvPr/>
        </p:nvGrpSpPr>
        <p:grpSpPr bwMode="auto">
          <a:xfrm>
            <a:off x="1485288" y="2396919"/>
            <a:ext cx="9221423" cy="4310028"/>
            <a:chOff x="0" y="0"/>
            <a:chExt cx="5451475" cy="2149475"/>
          </a:xfrm>
        </p:grpSpPr>
        <p:sp>
          <p:nvSpPr>
            <p:cNvPr id="6" name="矩形 5">
              <a:extLst>
                <a:ext uri="{FF2B5EF4-FFF2-40B4-BE49-F238E27FC236}">
                  <a16:creationId xmlns:a16="http://schemas.microsoft.com/office/drawing/2014/main" id="{9D10C819-BDF8-42E5-B6F1-510EA0863426}"/>
                </a:ext>
              </a:extLst>
            </p:cNvPr>
            <p:cNvSpPr>
              <a:spLocks noChangeArrowheads="1"/>
            </p:cNvSpPr>
            <p:nvPr/>
          </p:nvSpPr>
          <p:spPr bwMode="auto">
            <a:xfrm>
              <a:off x="0" y="0"/>
              <a:ext cx="5451475" cy="214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710"/>
            </a:p>
          </p:txBody>
        </p:sp>
        <p:pic>
          <p:nvPicPr>
            <p:cNvPr id="7" name="图片 6" descr="F:\sucai\Color128\LENA.BMP">
              <a:extLst>
                <a:ext uri="{FF2B5EF4-FFF2-40B4-BE49-F238E27FC236}">
                  <a16:creationId xmlns:a16="http://schemas.microsoft.com/office/drawing/2014/main" id="{B3B52D62-A8C1-49CC-B549-5A7F8C42ED27}"/>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81375"/>
              <a:ext cx="734400" cy="73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7">
              <a:extLst>
                <a:ext uri="{FF2B5EF4-FFF2-40B4-BE49-F238E27FC236}">
                  <a16:creationId xmlns:a16="http://schemas.microsoft.com/office/drawing/2014/main" id="{B6A3ED30-EC1C-4199-A6D1-3F8A74D16B4F}"/>
                </a:ext>
              </a:extLst>
            </p:cNvPr>
            <p:cNvGrpSpPr/>
            <p:nvPr/>
          </p:nvGrpSpPr>
          <p:grpSpPr bwMode="auto">
            <a:xfrm>
              <a:off x="892197" y="513429"/>
              <a:ext cx="1086623" cy="1070635"/>
              <a:chOff x="950718" y="641313"/>
              <a:chExt cx="1086623" cy="1070635"/>
            </a:xfrm>
          </p:grpSpPr>
          <p:sp>
            <p:nvSpPr>
              <p:cNvPr id="89" name="矩形 88">
                <a:extLst>
                  <a:ext uri="{FF2B5EF4-FFF2-40B4-BE49-F238E27FC236}">
                    <a16:creationId xmlns:a16="http://schemas.microsoft.com/office/drawing/2014/main" id="{05D89685-86F4-451A-8EF2-EAD976ADEE05}"/>
                  </a:ext>
                </a:extLst>
              </p:cNvPr>
              <p:cNvSpPr>
                <a:spLocks noChangeAspect="1"/>
              </p:cNvSpPr>
              <p:nvPr/>
            </p:nvSpPr>
            <p:spPr>
              <a:xfrm>
                <a:off x="950718" y="641313"/>
                <a:ext cx="691291" cy="600066"/>
              </a:xfrm>
              <a:prstGeom prst="rect">
                <a:avLst/>
              </a:prstGeom>
              <a:solidFill>
                <a:schemeClr val="accent1">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90" name="矩形 89">
                <a:extLst>
                  <a:ext uri="{FF2B5EF4-FFF2-40B4-BE49-F238E27FC236}">
                    <a16:creationId xmlns:a16="http://schemas.microsoft.com/office/drawing/2014/main" id="{C933CD3C-8BA3-4E66-B36C-E987C41F1369}"/>
                  </a:ext>
                </a:extLst>
              </p:cNvPr>
              <p:cNvSpPr>
                <a:spLocks noChangeAspect="1"/>
              </p:cNvSpPr>
              <p:nvPr/>
            </p:nvSpPr>
            <p:spPr>
              <a:xfrm>
                <a:off x="1055492" y="771723"/>
                <a:ext cx="691291" cy="600066"/>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91" name="矩形 90">
                <a:extLst>
                  <a:ext uri="{FF2B5EF4-FFF2-40B4-BE49-F238E27FC236}">
                    <a16:creationId xmlns:a16="http://schemas.microsoft.com/office/drawing/2014/main" id="{33C415BD-724A-43EB-A1C9-93865E2451E2}"/>
                  </a:ext>
                </a:extLst>
              </p:cNvPr>
              <p:cNvSpPr>
                <a:spLocks noChangeAspect="1"/>
              </p:cNvSpPr>
              <p:nvPr/>
            </p:nvSpPr>
            <p:spPr>
              <a:xfrm>
                <a:off x="1241276" y="982384"/>
                <a:ext cx="691291" cy="600066"/>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92" name="矩形 91">
                <a:extLst>
                  <a:ext uri="{FF2B5EF4-FFF2-40B4-BE49-F238E27FC236}">
                    <a16:creationId xmlns:a16="http://schemas.microsoft.com/office/drawing/2014/main" id="{A94FF0AA-11FA-4F50-BC06-A2FB4ABFA4FD}"/>
                  </a:ext>
                </a:extLst>
              </p:cNvPr>
              <p:cNvSpPr>
                <a:spLocks noChangeAspect="1"/>
              </p:cNvSpPr>
              <p:nvPr/>
            </p:nvSpPr>
            <p:spPr>
              <a:xfrm>
                <a:off x="1346050" y="1111882"/>
                <a:ext cx="691291" cy="600066"/>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grpSp>
        <p:grpSp>
          <p:nvGrpSpPr>
            <p:cNvPr id="9" name="组合 8">
              <a:extLst>
                <a:ext uri="{FF2B5EF4-FFF2-40B4-BE49-F238E27FC236}">
                  <a16:creationId xmlns:a16="http://schemas.microsoft.com/office/drawing/2014/main" id="{0B278012-E49F-4431-81E4-2100462C0297}"/>
                </a:ext>
              </a:extLst>
            </p:cNvPr>
            <p:cNvGrpSpPr/>
            <p:nvPr/>
          </p:nvGrpSpPr>
          <p:grpSpPr bwMode="auto">
            <a:xfrm>
              <a:off x="3078403" y="547172"/>
              <a:ext cx="894357" cy="948432"/>
              <a:chOff x="3295223" y="547175"/>
              <a:chExt cx="894357" cy="948432"/>
            </a:xfrm>
          </p:grpSpPr>
          <p:sp>
            <p:nvSpPr>
              <p:cNvPr id="79" name="矩形 78">
                <a:extLst>
                  <a:ext uri="{FF2B5EF4-FFF2-40B4-BE49-F238E27FC236}">
                    <a16:creationId xmlns:a16="http://schemas.microsoft.com/office/drawing/2014/main" id="{682C00D7-C5E3-4B10-A0B9-C3C476DE992C}"/>
                  </a:ext>
                </a:extLst>
              </p:cNvPr>
              <p:cNvSpPr>
                <a:spLocks noChangeAspect="1"/>
              </p:cNvSpPr>
              <p:nvPr/>
            </p:nvSpPr>
            <p:spPr>
              <a:xfrm>
                <a:off x="3295223" y="547175"/>
                <a:ext cx="291638" cy="253523"/>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80" name="矩形 79">
                <a:extLst>
                  <a:ext uri="{FF2B5EF4-FFF2-40B4-BE49-F238E27FC236}">
                    <a16:creationId xmlns:a16="http://schemas.microsoft.com/office/drawing/2014/main" id="{BC0B279D-7015-494F-A726-FCE49AF9E182}"/>
                  </a:ext>
                </a:extLst>
              </p:cNvPr>
              <p:cNvSpPr>
                <a:spLocks noChangeAspect="1"/>
              </p:cNvSpPr>
              <p:nvPr/>
            </p:nvSpPr>
            <p:spPr>
              <a:xfrm>
                <a:off x="3352471" y="609188"/>
                <a:ext cx="291638" cy="253523"/>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81" name="矩形 80">
                <a:extLst>
                  <a:ext uri="{FF2B5EF4-FFF2-40B4-BE49-F238E27FC236}">
                    <a16:creationId xmlns:a16="http://schemas.microsoft.com/office/drawing/2014/main" id="{382FF9AF-3EC1-4B92-AB16-F0DB89EB0E40}"/>
                  </a:ext>
                </a:extLst>
              </p:cNvPr>
              <p:cNvSpPr>
                <a:spLocks noChangeAspect="1"/>
              </p:cNvSpPr>
              <p:nvPr/>
            </p:nvSpPr>
            <p:spPr>
              <a:xfrm>
                <a:off x="3411879" y="680321"/>
                <a:ext cx="291638" cy="252611"/>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82" name="矩形 81">
                <a:extLst>
                  <a:ext uri="{FF2B5EF4-FFF2-40B4-BE49-F238E27FC236}">
                    <a16:creationId xmlns:a16="http://schemas.microsoft.com/office/drawing/2014/main" id="{01272C63-D729-4266-BB11-4368718BA656}"/>
                  </a:ext>
                </a:extLst>
              </p:cNvPr>
              <p:cNvSpPr>
                <a:spLocks noChangeAspect="1"/>
              </p:cNvSpPr>
              <p:nvPr/>
            </p:nvSpPr>
            <p:spPr>
              <a:xfrm>
                <a:off x="3472367" y="751453"/>
                <a:ext cx="291638" cy="252611"/>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83" name="矩形 82">
                <a:extLst>
                  <a:ext uri="{FF2B5EF4-FFF2-40B4-BE49-F238E27FC236}">
                    <a16:creationId xmlns:a16="http://schemas.microsoft.com/office/drawing/2014/main" id="{9E55A4B1-8E4C-41C7-8EFA-41290B84B4A7}"/>
                  </a:ext>
                </a:extLst>
              </p:cNvPr>
              <p:cNvSpPr>
                <a:spLocks noChangeAspect="1"/>
              </p:cNvSpPr>
              <p:nvPr/>
            </p:nvSpPr>
            <p:spPr>
              <a:xfrm>
                <a:off x="3531775" y="822586"/>
                <a:ext cx="291638" cy="253523"/>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84" name="矩形 83">
                <a:extLst>
                  <a:ext uri="{FF2B5EF4-FFF2-40B4-BE49-F238E27FC236}">
                    <a16:creationId xmlns:a16="http://schemas.microsoft.com/office/drawing/2014/main" id="{FD4DAF63-9716-4384-A5BD-0E1CBE032894}"/>
                  </a:ext>
                </a:extLst>
              </p:cNvPr>
              <p:cNvSpPr>
                <a:spLocks noChangeAspect="1"/>
              </p:cNvSpPr>
              <p:nvPr/>
            </p:nvSpPr>
            <p:spPr>
              <a:xfrm>
                <a:off x="3658151" y="959379"/>
                <a:ext cx="291638" cy="252611"/>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85" name="矩形 84">
                <a:extLst>
                  <a:ext uri="{FF2B5EF4-FFF2-40B4-BE49-F238E27FC236}">
                    <a16:creationId xmlns:a16="http://schemas.microsoft.com/office/drawing/2014/main" id="{EA62A523-5229-4FE9-9C9A-B1362B890DB2}"/>
                  </a:ext>
                </a:extLst>
              </p:cNvPr>
              <p:cNvSpPr>
                <a:spLocks noChangeAspect="1"/>
              </p:cNvSpPr>
              <p:nvPr/>
            </p:nvSpPr>
            <p:spPr>
              <a:xfrm>
                <a:off x="3717559" y="1030511"/>
                <a:ext cx="291638" cy="253523"/>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86" name="矩形 85">
                <a:extLst>
                  <a:ext uri="{FF2B5EF4-FFF2-40B4-BE49-F238E27FC236}">
                    <a16:creationId xmlns:a16="http://schemas.microsoft.com/office/drawing/2014/main" id="{16E532C9-1AFC-4945-9EB5-EE5DFA85AA17}"/>
                  </a:ext>
                </a:extLst>
              </p:cNvPr>
              <p:cNvSpPr>
                <a:spLocks noChangeAspect="1"/>
              </p:cNvSpPr>
              <p:nvPr/>
            </p:nvSpPr>
            <p:spPr>
              <a:xfrm>
                <a:off x="3778047" y="1101643"/>
                <a:ext cx="291638" cy="252611"/>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87" name="矩形 86">
                <a:extLst>
                  <a:ext uri="{FF2B5EF4-FFF2-40B4-BE49-F238E27FC236}">
                    <a16:creationId xmlns:a16="http://schemas.microsoft.com/office/drawing/2014/main" id="{B1F86BDF-6E07-41D6-8A55-9D24726C786E}"/>
                  </a:ext>
                </a:extLst>
              </p:cNvPr>
              <p:cNvSpPr>
                <a:spLocks noChangeAspect="1"/>
              </p:cNvSpPr>
              <p:nvPr/>
            </p:nvSpPr>
            <p:spPr>
              <a:xfrm>
                <a:off x="3837454" y="1171864"/>
                <a:ext cx="291638" cy="253523"/>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88" name="矩形 87">
                <a:extLst>
                  <a:ext uri="{FF2B5EF4-FFF2-40B4-BE49-F238E27FC236}">
                    <a16:creationId xmlns:a16="http://schemas.microsoft.com/office/drawing/2014/main" id="{E2FEEC56-6D89-4B1C-821D-E9E2BA70F6E2}"/>
                  </a:ext>
                </a:extLst>
              </p:cNvPr>
              <p:cNvSpPr>
                <a:spLocks noChangeAspect="1"/>
              </p:cNvSpPr>
              <p:nvPr/>
            </p:nvSpPr>
            <p:spPr>
              <a:xfrm>
                <a:off x="3897942" y="1242084"/>
                <a:ext cx="291638" cy="253523"/>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grpSp>
        <p:grpSp>
          <p:nvGrpSpPr>
            <p:cNvPr id="10" name="组合 9">
              <a:extLst>
                <a:ext uri="{FF2B5EF4-FFF2-40B4-BE49-F238E27FC236}">
                  <a16:creationId xmlns:a16="http://schemas.microsoft.com/office/drawing/2014/main" id="{F65CD38B-1C40-4102-A94E-84B7EBCA04F8}"/>
                </a:ext>
              </a:extLst>
            </p:cNvPr>
            <p:cNvGrpSpPr/>
            <p:nvPr/>
          </p:nvGrpSpPr>
          <p:grpSpPr bwMode="auto">
            <a:xfrm>
              <a:off x="2067391" y="489719"/>
              <a:ext cx="1085542" cy="1064251"/>
              <a:chOff x="2251691" y="579311"/>
              <a:chExt cx="1085542" cy="1064251"/>
            </a:xfrm>
          </p:grpSpPr>
          <p:sp>
            <p:nvSpPr>
              <p:cNvPr id="71" name="矩形 70">
                <a:extLst>
                  <a:ext uri="{FF2B5EF4-FFF2-40B4-BE49-F238E27FC236}">
                    <a16:creationId xmlns:a16="http://schemas.microsoft.com/office/drawing/2014/main" id="{62D434E2-6FF8-4DF6-A895-AF622044C939}"/>
                  </a:ext>
                </a:extLst>
              </p:cNvPr>
              <p:cNvSpPr>
                <a:spLocks noChangeAspect="1"/>
              </p:cNvSpPr>
              <p:nvPr/>
            </p:nvSpPr>
            <p:spPr>
              <a:xfrm>
                <a:off x="2251691" y="579311"/>
                <a:ext cx="414774" cy="359310"/>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72" name="矩形 71">
                <a:extLst>
                  <a:ext uri="{FF2B5EF4-FFF2-40B4-BE49-F238E27FC236}">
                    <a16:creationId xmlns:a16="http://schemas.microsoft.com/office/drawing/2014/main" id="{4C1F4A1F-6589-4D50-B9D2-6B4E8A32C191}"/>
                  </a:ext>
                </a:extLst>
              </p:cNvPr>
              <p:cNvSpPr>
                <a:spLocks noChangeAspect="1"/>
              </p:cNvSpPr>
              <p:nvPr/>
            </p:nvSpPr>
            <p:spPr>
              <a:xfrm>
                <a:off x="2326221" y="654091"/>
                <a:ext cx="413694" cy="359310"/>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73" name="矩形 72">
                <a:extLst>
                  <a:ext uri="{FF2B5EF4-FFF2-40B4-BE49-F238E27FC236}">
                    <a16:creationId xmlns:a16="http://schemas.microsoft.com/office/drawing/2014/main" id="{ED626F6C-237A-4C39-B316-11E3F68139A3}"/>
                  </a:ext>
                </a:extLst>
              </p:cNvPr>
              <p:cNvSpPr>
                <a:spLocks noChangeAspect="1"/>
              </p:cNvSpPr>
              <p:nvPr/>
            </p:nvSpPr>
            <p:spPr>
              <a:xfrm>
                <a:off x="2416953" y="748023"/>
                <a:ext cx="414774" cy="360221"/>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74" name="矩形 73">
                <a:extLst>
                  <a:ext uri="{FF2B5EF4-FFF2-40B4-BE49-F238E27FC236}">
                    <a16:creationId xmlns:a16="http://schemas.microsoft.com/office/drawing/2014/main" id="{38A1D95A-4A69-41DD-BD68-784B55B81978}"/>
                  </a:ext>
                </a:extLst>
              </p:cNvPr>
              <p:cNvSpPr>
                <a:spLocks noChangeAspect="1"/>
              </p:cNvSpPr>
              <p:nvPr/>
            </p:nvSpPr>
            <p:spPr>
              <a:xfrm>
                <a:off x="2508765" y="841954"/>
                <a:ext cx="413694" cy="360222"/>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75" name="矩形 74">
                <a:extLst>
                  <a:ext uri="{FF2B5EF4-FFF2-40B4-BE49-F238E27FC236}">
                    <a16:creationId xmlns:a16="http://schemas.microsoft.com/office/drawing/2014/main" id="{B1B46490-0192-47D7-A363-5875D63F4005}"/>
                  </a:ext>
                </a:extLst>
              </p:cNvPr>
              <p:cNvSpPr>
                <a:spLocks noChangeAspect="1"/>
              </p:cNvSpPr>
              <p:nvPr/>
            </p:nvSpPr>
            <p:spPr>
              <a:xfrm>
                <a:off x="2666466" y="1002458"/>
                <a:ext cx="413694" cy="360222"/>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76" name="矩形 75">
                <a:extLst>
                  <a:ext uri="{FF2B5EF4-FFF2-40B4-BE49-F238E27FC236}">
                    <a16:creationId xmlns:a16="http://schemas.microsoft.com/office/drawing/2014/main" id="{58D402A2-F512-486A-A53B-5406BED8A13B}"/>
                  </a:ext>
                </a:extLst>
              </p:cNvPr>
              <p:cNvSpPr>
                <a:spLocks noChangeAspect="1"/>
              </p:cNvSpPr>
              <p:nvPr/>
            </p:nvSpPr>
            <p:spPr>
              <a:xfrm>
                <a:off x="2757197" y="1097301"/>
                <a:ext cx="414774" cy="359310"/>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77" name="矩形 76">
                <a:extLst>
                  <a:ext uri="{FF2B5EF4-FFF2-40B4-BE49-F238E27FC236}">
                    <a16:creationId xmlns:a16="http://schemas.microsoft.com/office/drawing/2014/main" id="{371E2D3F-0DB7-480E-8868-07E399CF66F9}"/>
                  </a:ext>
                </a:extLst>
              </p:cNvPr>
              <p:cNvSpPr>
                <a:spLocks noChangeAspect="1"/>
              </p:cNvSpPr>
              <p:nvPr/>
            </p:nvSpPr>
            <p:spPr>
              <a:xfrm>
                <a:off x="2849010" y="1191233"/>
                <a:ext cx="414774" cy="359310"/>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78" name="矩形 77">
                <a:extLst>
                  <a:ext uri="{FF2B5EF4-FFF2-40B4-BE49-F238E27FC236}">
                    <a16:creationId xmlns:a16="http://schemas.microsoft.com/office/drawing/2014/main" id="{C4E4940B-4483-4F02-A86A-F26E1EA09F14}"/>
                  </a:ext>
                </a:extLst>
              </p:cNvPr>
              <p:cNvSpPr>
                <a:spLocks noChangeAspect="1"/>
              </p:cNvSpPr>
              <p:nvPr/>
            </p:nvSpPr>
            <p:spPr>
              <a:xfrm>
                <a:off x="2922459" y="1284252"/>
                <a:ext cx="414774" cy="359310"/>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grpSp>
        <p:grpSp>
          <p:nvGrpSpPr>
            <p:cNvPr id="11" name="组合 10">
              <a:extLst>
                <a:ext uri="{FF2B5EF4-FFF2-40B4-BE49-F238E27FC236}">
                  <a16:creationId xmlns:a16="http://schemas.microsoft.com/office/drawing/2014/main" id="{FFB8F4C3-6036-419C-A683-B9DE49835051}"/>
                </a:ext>
              </a:extLst>
            </p:cNvPr>
            <p:cNvGrpSpPr/>
            <p:nvPr/>
          </p:nvGrpSpPr>
          <p:grpSpPr bwMode="auto">
            <a:xfrm>
              <a:off x="3791297" y="466008"/>
              <a:ext cx="1001291" cy="1102552"/>
              <a:chOff x="4039740" y="661509"/>
              <a:chExt cx="1001291" cy="1102552"/>
            </a:xfrm>
          </p:grpSpPr>
          <p:sp>
            <p:nvSpPr>
              <p:cNvPr id="56" name="矩形 55">
                <a:extLst>
                  <a:ext uri="{FF2B5EF4-FFF2-40B4-BE49-F238E27FC236}">
                    <a16:creationId xmlns:a16="http://schemas.microsoft.com/office/drawing/2014/main" id="{24F12593-70DE-46BB-8E2F-A974576C474E}"/>
                  </a:ext>
                </a:extLst>
              </p:cNvPr>
              <p:cNvSpPr>
                <a:spLocks noChangeAspect="1"/>
              </p:cNvSpPr>
              <p:nvPr/>
            </p:nvSpPr>
            <p:spPr>
              <a:xfrm>
                <a:off x="4039740" y="661509"/>
                <a:ext cx="205227" cy="177831"/>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57" name="矩形 56">
                <a:extLst>
                  <a:ext uri="{FF2B5EF4-FFF2-40B4-BE49-F238E27FC236}">
                    <a16:creationId xmlns:a16="http://schemas.microsoft.com/office/drawing/2014/main" id="{6B9B7BFA-0F18-4EA5-8E28-B4D6A2B210B1}"/>
                  </a:ext>
                </a:extLst>
              </p:cNvPr>
              <p:cNvSpPr>
                <a:spLocks noChangeAspect="1"/>
              </p:cNvSpPr>
              <p:nvPr/>
            </p:nvSpPr>
            <p:spPr>
              <a:xfrm>
                <a:off x="4095907" y="728082"/>
                <a:ext cx="205227" cy="177831"/>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58" name="矩形 57">
                <a:extLst>
                  <a:ext uri="{FF2B5EF4-FFF2-40B4-BE49-F238E27FC236}">
                    <a16:creationId xmlns:a16="http://schemas.microsoft.com/office/drawing/2014/main" id="{4A80B5AE-D239-463D-9E20-CB6AD1AE6B57}"/>
                  </a:ext>
                </a:extLst>
              </p:cNvPr>
              <p:cNvSpPr>
                <a:spLocks noChangeAspect="1"/>
              </p:cNvSpPr>
              <p:nvPr/>
            </p:nvSpPr>
            <p:spPr>
              <a:xfrm>
                <a:off x="4153155" y="793743"/>
                <a:ext cx="204146" cy="177831"/>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59" name="矩形 58">
                <a:extLst>
                  <a:ext uri="{FF2B5EF4-FFF2-40B4-BE49-F238E27FC236}">
                    <a16:creationId xmlns:a16="http://schemas.microsoft.com/office/drawing/2014/main" id="{50D3E644-E999-437E-A154-727C0EBFB1F6}"/>
                  </a:ext>
                </a:extLst>
              </p:cNvPr>
              <p:cNvSpPr>
                <a:spLocks noChangeAspect="1"/>
              </p:cNvSpPr>
              <p:nvPr/>
            </p:nvSpPr>
            <p:spPr>
              <a:xfrm>
                <a:off x="4209322" y="859403"/>
                <a:ext cx="205227" cy="177831"/>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60" name="矩形 59">
                <a:extLst>
                  <a:ext uri="{FF2B5EF4-FFF2-40B4-BE49-F238E27FC236}">
                    <a16:creationId xmlns:a16="http://schemas.microsoft.com/office/drawing/2014/main" id="{5A2CEA1C-CA3E-4604-A8EA-1F8D72AC773B}"/>
                  </a:ext>
                </a:extLst>
              </p:cNvPr>
              <p:cNvSpPr>
                <a:spLocks noChangeAspect="1"/>
              </p:cNvSpPr>
              <p:nvPr/>
            </p:nvSpPr>
            <p:spPr>
              <a:xfrm>
                <a:off x="4266570" y="925976"/>
                <a:ext cx="205227" cy="177831"/>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61" name="矩形 60">
                <a:extLst>
                  <a:ext uri="{FF2B5EF4-FFF2-40B4-BE49-F238E27FC236}">
                    <a16:creationId xmlns:a16="http://schemas.microsoft.com/office/drawing/2014/main" id="{BB5BF270-AF27-4619-BBEE-24D9006C76A7}"/>
                  </a:ext>
                </a:extLst>
              </p:cNvPr>
              <p:cNvSpPr>
                <a:spLocks noChangeAspect="1"/>
              </p:cNvSpPr>
              <p:nvPr/>
            </p:nvSpPr>
            <p:spPr>
              <a:xfrm>
                <a:off x="4323817" y="991636"/>
                <a:ext cx="205227" cy="177831"/>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62" name="矩形 61">
                <a:extLst>
                  <a:ext uri="{FF2B5EF4-FFF2-40B4-BE49-F238E27FC236}">
                    <a16:creationId xmlns:a16="http://schemas.microsoft.com/office/drawing/2014/main" id="{3D62AF0E-80A4-4228-BA78-D242EC321EC6}"/>
                  </a:ext>
                </a:extLst>
              </p:cNvPr>
              <p:cNvSpPr>
                <a:spLocks noChangeAspect="1"/>
              </p:cNvSpPr>
              <p:nvPr/>
            </p:nvSpPr>
            <p:spPr>
              <a:xfrm>
                <a:off x="4381064" y="1058209"/>
                <a:ext cx="205227" cy="177831"/>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63" name="矩形 62">
                <a:extLst>
                  <a:ext uri="{FF2B5EF4-FFF2-40B4-BE49-F238E27FC236}">
                    <a16:creationId xmlns:a16="http://schemas.microsoft.com/office/drawing/2014/main" id="{5091AD01-A154-4D5B-9FF5-918B3FF4BDF3}"/>
                  </a:ext>
                </a:extLst>
              </p:cNvPr>
              <p:cNvSpPr>
                <a:spLocks noChangeAspect="1"/>
              </p:cNvSpPr>
              <p:nvPr/>
            </p:nvSpPr>
            <p:spPr>
              <a:xfrm>
                <a:off x="4438312" y="1123870"/>
                <a:ext cx="205227" cy="177831"/>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64" name="矩形 63">
                <a:extLst>
                  <a:ext uri="{FF2B5EF4-FFF2-40B4-BE49-F238E27FC236}">
                    <a16:creationId xmlns:a16="http://schemas.microsoft.com/office/drawing/2014/main" id="{C361556F-33F3-48A8-BAC6-9CD76EA1E7F4}"/>
                  </a:ext>
                </a:extLst>
              </p:cNvPr>
              <p:cNvSpPr>
                <a:spLocks noChangeAspect="1"/>
              </p:cNvSpPr>
              <p:nvPr/>
            </p:nvSpPr>
            <p:spPr>
              <a:xfrm>
                <a:off x="4495559" y="1189531"/>
                <a:ext cx="204147" cy="177831"/>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65" name="矩形 64">
                <a:extLst>
                  <a:ext uri="{FF2B5EF4-FFF2-40B4-BE49-F238E27FC236}">
                    <a16:creationId xmlns:a16="http://schemas.microsoft.com/office/drawing/2014/main" id="{6629A8CC-FE20-4D61-B571-628B216A0C3C}"/>
                  </a:ext>
                </a:extLst>
              </p:cNvPr>
              <p:cNvSpPr>
                <a:spLocks noChangeAspect="1"/>
              </p:cNvSpPr>
              <p:nvPr/>
            </p:nvSpPr>
            <p:spPr>
              <a:xfrm>
                <a:off x="4551727" y="1256103"/>
                <a:ext cx="205227" cy="177831"/>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66" name="矩形 65">
                <a:extLst>
                  <a:ext uri="{FF2B5EF4-FFF2-40B4-BE49-F238E27FC236}">
                    <a16:creationId xmlns:a16="http://schemas.microsoft.com/office/drawing/2014/main" id="{1AEE4AEA-6824-4932-A4DF-0476F61DF117}"/>
                  </a:ext>
                </a:extLst>
              </p:cNvPr>
              <p:cNvSpPr>
                <a:spLocks noChangeAspect="1"/>
              </p:cNvSpPr>
              <p:nvPr/>
            </p:nvSpPr>
            <p:spPr>
              <a:xfrm>
                <a:off x="4608975" y="1321764"/>
                <a:ext cx="205227" cy="177831"/>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67" name="矩形 66">
                <a:extLst>
                  <a:ext uri="{FF2B5EF4-FFF2-40B4-BE49-F238E27FC236}">
                    <a16:creationId xmlns:a16="http://schemas.microsoft.com/office/drawing/2014/main" id="{879BCC38-DBFF-471E-B774-7861CB699FA1}"/>
                  </a:ext>
                </a:extLst>
              </p:cNvPr>
              <p:cNvSpPr>
                <a:spLocks noChangeAspect="1"/>
              </p:cNvSpPr>
              <p:nvPr/>
            </p:nvSpPr>
            <p:spPr>
              <a:xfrm>
                <a:off x="4666222" y="1388336"/>
                <a:ext cx="205227" cy="177831"/>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68" name="矩形 67">
                <a:extLst>
                  <a:ext uri="{FF2B5EF4-FFF2-40B4-BE49-F238E27FC236}">
                    <a16:creationId xmlns:a16="http://schemas.microsoft.com/office/drawing/2014/main" id="{AD346C5C-5503-4791-8875-37C392C28319}"/>
                  </a:ext>
                </a:extLst>
              </p:cNvPr>
              <p:cNvSpPr>
                <a:spLocks noChangeAspect="1"/>
              </p:cNvSpPr>
              <p:nvPr/>
            </p:nvSpPr>
            <p:spPr>
              <a:xfrm>
                <a:off x="4723470" y="1453997"/>
                <a:ext cx="204146" cy="177831"/>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69" name="矩形 68">
                <a:extLst>
                  <a:ext uri="{FF2B5EF4-FFF2-40B4-BE49-F238E27FC236}">
                    <a16:creationId xmlns:a16="http://schemas.microsoft.com/office/drawing/2014/main" id="{8ABA2880-5031-4285-937A-6629D151296D}"/>
                  </a:ext>
                </a:extLst>
              </p:cNvPr>
              <p:cNvSpPr>
                <a:spLocks noChangeAspect="1"/>
              </p:cNvSpPr>
              <p:nvPr/>
            </p:nvSpPr>
            <p:spPr>
              <a:xfrm>
                <a:off x="4779637" y="1520570"/>
                <a:ext cx="205227" cy="177831"/>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sp>
            <p:nvSpPr>
              <p:cNvPr id="70" name="矩形 69">
                <a:extLst>
                  <a:ext uri="{FF2B5EF4-FFF2-40B4-BE49-F238E27FC236}">
                    <a16:creationId xmlns:a16="http://schemas.microsoft.com/office/drawing/2014/main" id="{FA6AB570-25FD-4D4D-B8A5-05AD9B4F7C4A}"/>
                  </a:ext>
                </a:extLst>
              </p:cNvPr>
              <p:cNvSpPr>
                <a:spLocks noChangeAspect="1"/>
              </p:cNvSpPr>
              <p:nvPr/>
            </p:nvSpPr>
            <p:spPr>
              <a:xfrm>
                <a:off x="4835804" y="1586230"/>
                <a:ext cx="205227" cy="177831"/>
              </a:xfrm>
              <a:prstGeom prst="rect">
                <a:avLst/>
              </a:prstGeom>
              <a:solidFill>
                <a:schemeClr val="accent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grpSp>
        <p:cxnSp>
          <p:nvCxnSpPr>
            <p:cNvPr id="12" name="直接连接符 11">
              <a:extLst>
                <a:ext uri="{FF2B5EF4-FFF2-40B4-BE49-F238E27FC236}">
                  <a16:creationId xmlns:a16="http://schemas.microsoft.com/office/drawing/2014/main" id="{4110200F-1E3B-4850-A5A7-ECE7621C8B90}"/>
                </a:ext>
              </a:extLst>
            </p:cNvPr>
            <p:cNvCxnSpPr/>
            <p:nvPr/>
          </p:nvCxnSpPr>
          <p:spPr>
            <a:xfrm>
              <a:off x="4417779" y="585474"/>
              <a:ext cx="469862" cy="515254"/>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E9399D9-2AA3-4C07-9DC8-FE81B81DC90A}"/>
                </a:ext>
              </a:extLst>
            </p:cNvPr>
            <p:cNvCxnSpPr/>
            <p:nvPr/>
          </p:nvCxnSpPr>
          <p:spPr>
            <a:xfrm>
              <a:off x="4804470" y="585474"/>
              <a:ext cx="243032" cy="276322"/>
            </a:xfrm>
            <a:prstGeom prst="line">
              <a:avLst/>
            </a:prstGeom>
            <a:ln w="254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4AC2FFFE-0009-49B5-8AF6-9EDD9EAAF27D}"/>
                </a:ext>
              </a:extLst>
            </p:cNvPr>
            <p:cNvSpPr/>
            <p:nvPr/>
          </p:nvSpPr>
          <p:spPr>
            <a:xfrm>
              <a:off x="337004" y="1126263"/>
              <a:ext cx="233311" cy="227988"/>
            </a:xfrm>
            <a:prstGeom prst="rect">
              <a:avLst/>
            </a:prstGeom>
            <a:solidFill>
              <a:schemeClr val="tx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cxnSp>
          <p:nvCxnSpPr>
            <p:cNvPr id="15" name="直接连接符 14">
              <a:extLst>
                <a:ext uri="{FF2B5EF4-FFF2-40B4-BE49-F238E27FC236}">
                  <a16:creationId xmlns:a16="http://schemas.microsoft.com/office/drawing/2014/main" id="{D28675C9-8940-419D-A27A-2384AE5AFFA7}"/>
                </a:ext>
              </a:extLst>
            </p:cNvPr>
            <p:cNvCxnSpPr/>
            <p:nvPr/>
          </p:nvCxnSpPr>
          <p:spPr>
            <a:xfrm>
              <a:off x="570315" y="1122615"/>
              <a:ext cx="1117947" cy="24622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A8CE290-2F0C-4D70-903F-6F51BC5AC967}"/>
                </a:ext>
              </a:extLst>
            </p:cNvPr>
            <p:cNvCxnSpPr/>
            <p:nvPr/>
          </p:nvCxnSpPr>
          <p:spPr>
            <a:xfrm>
              <a:off x="565994" y="1345132"/>
              <a:ext cx="1122267" cy="4559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688C86CA-8B0A-40F4-AC2D-52946660E5DF}"/>
                </a:ext>
              </a:extLst>
            </p:cNvPr>
            <p:cNvSpPr>
              <a:spLocks noChangeAspect="1"/>
            </p:cNvSpPr>
            <p:nvPr/>
          </p:nvSpPr>
          <p:spPr>
            <a:xfrm>
              <a:off x="1454951" y="1038715"/>
              <a:ext cx="162021" cy="157768"/>
            </a:xfrm>
            <a:prstGeom prst="rect">
              <a:avLst/>
            </a:prstGeom>
            <a:solidFill>
              <a:schemeClr val="tx1">
                <a:alpha val="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cxnSp>
          <p:nvCxnSpPr>
            <p:cNvPr id="18" name="直接连接符 17">
              <a:extLst>
                <a:ext uri="{FF2B5EF4-FFF2-40B4-BE49-F238E27FC236}">
                  <a16:creationId xmlns:a16="http://schemas.microsoft.com/office/drawing/2014/main" id="{107ED2A9-D801-4F0B-A962-0D9662F335B6}"/>
                </a:ext>
              </a:extLst>
            </p:cNvPr>
            <p:cNvCxnSpPr/>
            <p:nvPr/>
          </p:nvCxnSpPr>
          <p:spPr>
            <a:xfrm>
              <a:off x="1616972" y="1037804"/>
              <a:ext cx="1278888" cy="2662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ADE0EF1-1DA7-44EE-90BB-1E370DAAAD5C}"/>
                </a:ext>
              </a:extLst>
            </p:cNvPr>
            <p:cNvCxnSpPr/>
            <p:nvPr/>
          </p:nvCxnSpPr>
          <p:spPr>
            <a:xfrm>
              <a:off x="1616972" y="1206515"/>
              <a:ext cx="1278888" cy="9757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9C3BE5F0-DBF1-4065-85D5-3697F5F05343}"/>
                </a:ext>
              </a:extLst>
            </p:cNvPr>
            <p:cNvSpPr>
              <a:spLocks noChangeAspect="1"/>
            </p:cNvSpPr>
            <p:nvPr/>
          </p:nvSpPr>
          <p:spPr>
            <a:xfrm>
              <a:off x="2858055" y="1337836"/>
              <a:ext cx="162021" cy="157768"/>
            </a:xfrm>
            <a:prstGeom prst="rect">
              <a:avLst/>
            </a:prstGeom>
            <a:solidFill>
              <a:schemeClr val="tx1">
                <a:alpha val="0"/>
              </a:schemeClr>
            </a:solidFill>
            <a:ln w="158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cxnSp>
          <p:nvCxnSpPr>
            <p:cNvPr id="21" name="直接连接符 20">
              <a:extLst>
                <a:ext uri="{FF2B5EF4-FFF2-40B4-BE49-F238E27FC236}">
                  <a16:creationId xmlns:a16="http://schemas.microsoft.com/office/drawing/2014/main" id="{BF521748-4251-4462-A684-CF7B65997E55}"/>
                </a:ext>
              </a:extLst>
            </p:cNvPr>
            <p:cNvCxnSpPr/>
            <p:nvPr/>
          </p:nvCxnSpPr>
          <p:spPr>
            <a:xfrm>
              <a:off x="3020076" y="1334188"/>
              <a:ext cx="818747" cy="90284"/>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A4E8BAE8-514B-4E22-AA4C-D38ED5907AF7}"/>
                </a:ext>
              </a:extLst>
            </p:cNvPr>
            <p:cNvCxnSpPr/>
            <p:nvPr/>
          </p:nvCxnSpPr>
          <p:spPr>
            <a:xfrm flipV="1">
              <a:off x="3020076" y="1417176"/>
              <a:ext cx="818747" cy="7842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A539EA24-5D85-4899-9B70-4FDAD3951A1B}"/>
                </a:ext>
              </a:extLst>
            </p:cNvPr>
            <p:cNvSpPr>
              <a:spLocks noChangeAspect="1"/>
            </p:cNvSpPr>
            <p:nvPr/>
          </p:nvSpPr>
          <p:spPr>
            <a:xfrm>
              <a:off x="3779416" y="1272175"/>
              <a:ext cx="115575" cy="112171"/>
            </a:xfrm>
            <a:prstGeom prst="rect">
              <a:avLst/>
            </a:prstGeom>
            <a:solidFill>
              <a:schemeClr val="tx1">
                <a:alpha val="0"/>
              </a:schemeClr>
            </a:solidFill>
            <a:ln w="158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3420" b="1">
                <a:solidFill>
                  <a:schemeClr val="tx1"/>
                </a:solidFill>
              </a:endParaRPr>
            </a:p>
          </p:txBody>
        </p:sp>
        <p:cxnSp>
          <p:nvCxnSpPr>
            <p:cNvPr id="24" name="直接连接符 23">
              <a:extLst>
                <a:ext uri="{FF2B5EF4-FFF2-40B4-BE49-F238E27FC236}">
                  <a16:creationId xmlns:a16="http://schemas.microsoft.com/office/drawing/2014/main" id="{8FAC7FA5-A16D-4033-9B2F-24F9C7150619}"/>
                </a:ext>
              </a:extLst>
            </p:cNvPr>
            <p:cNvCxnSpPr/>
            <p:nvPr/>
          </p:nvCxnSpPr>
          <p:spPr>
            <a:xfrm>
              <a:off x="3889590" y="1263056"/>
              <a:ext cx="765820" cy="16232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ECBB08D-2408-432B-8AD0-73B1F9B8F74C}"/>
                </a:ext>
              </a:extLst>
            </p:cNvPr>
            <p:cNvCxnSpPr/>
            <p:nvPr/>
          </p:nvCxnSpPr>
          <p:spPr>
            <a:xfrm>
              <a:off x="3894991" y="1385258"/>
              <a:ext cx="760420" cy="40126"/>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3BC0ACA-4E80-4254-922B-449A84D683A3}"/>
                </a:ext>
              </a:extLst>
            </p:cNvPr>
            <p:cNvCxnSpPr>
              <a:stCxn id="70" idx="3"/>
            </p:cNvCxnSpPr>
            <p:nvPr/>
          </p:nvCxnSpPr>
          <p:spPr>
            <a:xfrm flipV="1">
              <a:off x="4792589" y="1100728"/>
              <a:ext cx="95052" cy="37846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7E26D62-0DC2-475B-9200-C8C8017A692D}"/>
                </a:ext>
              </a:extLst>
            </p:cNvPr>
            <p:cNvCxnSpPr/>
            <p:nvPr/>
          </p:nvCxnSpPr>
          <p:spPr>
            <a:xfrm>
              <a:off x="3791297" y="466008"/>
              <a:ext cx="661047" cy="132234"/>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14660548-A437-478A-B66A-09393A7D86EC}"/>
                </a:ext>
              </a:extLst>
            </p:cNvPr>
            <p:cNvCxnSpPr/>
            <p:nvPr/>
          </p:nvCxnSpPr>
          <p:spPr>
            <a:xfrm>
              <a:off x="4425340" y="593682"/>
              <a:ext cx="379129"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D2977F42-A0D7-4DDA-AE0B-4F65884805BF}"/>
                </a:ext>
              </a:extLst>
            </p:cNvPr>
            <p:cNvCxnSpPr/>
            <p:nvPr/>
          </p:nvCxnSpPr>
          <p:spPr>
            <a:xfrm flipV="1">
              <a:off x="4887641" y="861796"/>
              <a:ext cx="159861" cy="251699"/>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0" name="文本框 46">
              <a:extLst>
                <a:ext uri="{FF2B5EF4-FFF2-40B4-BE49-F238E27FC236}">
                  <a16:creationId xmlns:a16="http://schemas.microsoft.com/office/drawing/2014/main" id="{912F07D1-E912-4D8F-811E-A3AF71AEFA84}"/>
                </a:ext>
              </a:extLst>
            </p:cNvPr>
            <p:cNvSpPr txBox="1">
              <a:spLocks noRot="1" noChangeAspect="1" noMove="1" noResize="1" noEditPoints="1" noAdjustHandles="1" noChangeArrowheads="1" noChangeShapeType="1" noTextEdit="1"/>
            </p:cNvSpPr>
            <p:nvPr/>
          </p:nvSpPr>
          <p:spPr>
            <a:xfrm>
              <a:off x="6097" y="386735"/>
              <a:ext cx="805890" cy="297447"/>
            </a:xfrm>
            <a:prstGeom prst="rect">
              <a:avLst/>
            </a:prstGeom>
            <a:blipFill>
              <a:blip r:embed="rId3"/>
              <a:stretch>
                <a:fillRect/>
              </a:stretch>
            </a:blipFill>
            <a:ln w="635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710">
                  <a:noFill/>
                </a:rPr>
                <a:t> </a:t>
              </a:r>
            </a:p>
          </p:txBody>
        </p:sp>
        <p:sp>
          <p:nvSpPr>
            <p:cNvPr id="31" name="文本框 237">
              <a:extLst>
                <a:ext uri="{FF2B5EF4-FFF2-40B4-BE49-F238E27FC236}">
                  <a16:creationId xmlns:a16="http://schemas.microsoft.com/office/drawing/2014/main" id="{E01A38DD-FA03-4328-8251-51680B1F8D26}"/>
                </a:ext>
              </a:extLst>
            </p:cNvPr>
            <p:cNvSpPr txBox="1">
              <a:spLocks noRot="1" noChangeAspect="1" noMove="1" noResize="1" noEditPoints="1" noAdjustHandles="1" noChangeArrowheads="1" noChangeShapeType="1" noTextEdit="1"/>
            </p:cNvSpPr>
            <p:nvPr/>
          </p:nvSpPr>
          <p:spPr>
            <a:xfrm>
              <a:off x="522860" y="29092"/>
              <a:ext cx="1544999" cy="297447"/>
            </a:xfrm>
            <a:prstGeom prst="rect">
              <a:avLst/>
            </a:prstGeom>
            <a:blipFill>
              <a:blip r:embed="rId4"/>
              <a:stretch>
                <a:fillRect/>
              </a:stretch>
            </a:blipFill>
            <a:ln w="635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710">
                  <a:noFill/>
                </a:rPr>
                <a:t> </a:t>
              </a:r>
            </a:p>
          </p:txBody>
        </p:sp>
        <p:cxnSp>
          <p:nvCxnSpPr>
            <p:cNvPr id="32" name="直接箭头连接符 31">
              <a:extLst>
                <a:ext uri="{FF2B5EF4-FFF2-40B4-BE49-F238E27FC236}">
                  <a16:creationId xmlns:a16="http://schemas.microsoft.com/office/drawing/2014/main" id="{051826C3-FE07-4D60-89CC-2CF24B46E123}"/>
                </a:ext>
              </a:extLst>
            </p:cNvPr>
            <p:cNvCxnSpPr/>
            <p:nvPr/>
          </p:nvCxnSpPr>
          <p:spPr>
            <a:xfrm flipV="1">
              <a:off x="892197" y="1344220"/>
              <a:ext cx="0" cy="3374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238">
              <a:extLst>
                <a:ext uri="{FF2B5EF4-FFF2-40B4-BE49-F238E27FC236}">
                  <a16:creationId xmlns:a16="http://schemas.microsoft.com/office/drawing/2014/main" id="{C0E27A81-4B10-477E-9A90-9CEC668BDBF4}"/>
                </a:ext>
              </a:extLst>
            </p:cNvPr>
            <p:cNvSpPr txBox="1">
              <a:spLocks noRot="1" noChangeAspect="1" noMove="1" noResize="1" noEditPoints="1" noAdjustHandles="1" noChangeArrowheads="1" noChangeShapeType="1" noTextEdit="1"/>
            </p:cNvSpPr>
            <p:nvPr/>
          </p:nvSpPr>
          <p:spPr>
            <a:xfrm>
              <a:off x="230355" y="1605011"/>
              <a:ext cx="1449738" cy="297447"/>
            </a:xfrm>
            <a:prstGeom prst="rect">
              <a:avLst/>
            </a:prstGeom>
            <a:blipFill>
              <a:blip r:embed="rId5"/>
              <a:stretch>
                <a:fillRect/>
              </a:stretch>
            </a:blipFill>
            <a:ln w="635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710">
                  <a:noFill/>
                </a:rPr>
                <a:t> </a:t>
              </a:r>
            </a:p>
          </p:txBody>
        </p:sp>
        <p:sp>
          <p:nvSpPr>
            <p:cNvPr id="34" name="文本框 239">
              <a:extLst>
                <a:ext uri="{FF2B5EF4-FFF2-40B4-BE49-F238E27FC236}">
                  <a16:creationId xmlns:a16="http://schemas.microsoft.com/office/drawing/2014/main" id="{046BE704-79DA-4EF9-963A-48EEF959CC60}"/>
                </a:ext>
              </a:extLst>
            </p:cNvPr>
            <p:cNvSpPr txBox="1">
              <a:spLocks noRot="1" noChangeAspect="1" noMove="1" noResize="1" noEditPoints="1" noAdjustHandles="1" noChangeArrowheads="1" noChangeShapeType="1" noTextEdit="1"/>
            </p:cNvSpPr>
            <p:nvPr/>
          </p:nvSpPr>
          <p:spPr>
            <a:xfrm>
              <a:off x="1533595" y="155872"/>
              <a:ext cx="1544999" cy="297447"/>
            </a:xfrm>
            <a:prstGeom prst="rect">
              <a:avLst/>
            </a:prstGeom>
            <a:blipFill>
              <a:blip r:embed="rId6"/>
              <a:stretch>
                <a:fillRect/>
              </a:stretch>
            </a:blipFill>
            <a:ln w="635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710">
                  <a:noFill/>
                </a:rPr>
                <a:t> </a:t>
              </a:r>
            </a:p>
          </p:txBody>
        </p:sp>
        <p:sp>
          <p:nvSpPr>
            <p:cNvPr id="35" name="文本框 240">
              <a:extLst>
                <a:ext uri="{FF2B5EF4-FFF2-40B4-BE49-F238E27FC236}">
                  <a16:creationId xmlns:a16="http://schemas.microsoft.com/office/drawing/2014/main" id="{BEFFDB70-7D65-42CB-BA5F-4525F369B8C6}"/>
                </a:ext>
              </a:extLst>
            </p:cNvPr>
            <p:cNvSpPr txBox="1">
              <a:spLocks noRot="1" noChangeAspect="1" noMove="1" noResize="1" noEditPoints="1" noAdjustHandles="1" noChangeArrowheads="1" noChangeShapeType="1" noTextEdit="1"/>
            </p:cNvSpPr>
            <p:nvPr/>
          </p:nvSpPr>
          <p:spPr>
            <a:xfrm>
              <a:off x="2324456" y="29092"/>
              <a:ext cx="1544999" cy="297447"/>
            </a:xfrm>
            <a:prstGeom prst="rect">
              <a:avLst/>
            </a:prstGeom>
            <a:blipFill>
              <a:blip r:embed="rId7"/>
              <a:stretch>
                <a:fillRect/>
              </a:stretch>
            </a:blipFill>
            <a:ln w="635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710">
                  <a:noFill/>
                </a:rPr>
                <a:t> </a:t>
              </a:r>
            </a:p>
          </p:txBody>
        </p:sp>
        <p:sp>
          <p:nvSpPr>
            <p:cNvPr id="36" name="文本框 241">
              <a:extLst>
                <a:ext uri="{FF2B5EF4-FFF2-40B4-BE49-F238E27FC236}">
                  <a16:creationId xmlns:a16="http://schemas.microsoft.com/office/drawing/2014/main" id="{B07C5423-863E-423F-919F-378E6D04C6E7}"/>
                </a:ext>
              </a:extLst>
            </p:cNvPr>
            <p:cNvSpPr txBox="1">
              <a:spLocks noRot="1" noChangeAspect="1" noMove="1" noResize="1" noEditPoints="1" noAdjustHandles="1" noChangeArrowheads="1" noChangeShapeType="1" noTextEdit="1"/>
            </p:cNvSpPr>
            <p:nvPr/>
          </p:nvSpPr>
          <p:spPr>
            <a:xfrm>
              <a:off x="3133541" y="155388"/>
              <a:ext cx="1544999" cy="297447"/>
            </a:xfrm>
            <a:prstGeom prst="rect">
              <a:avLst/>
            </a:prstGeom>
            <a:blipFill>
              <a:blip r:embed="rId8"/>
              <a:stretch>
                <a:fillRect/>
              </a:stretch>
            </a:blipFill>
            <a:ln w="635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710">
                  <a:noFill/>
                </a:rPr>
                <a:t> </a:t>
              </a:r>
            </a:p>
          </p:txBody>
        </p:sp>
        <p:sp>
          <p:nvSpPr>
            <p:cNvPr id="37" name="文本框 242">
              <a:extLst>
                <a:ext uri="{FF2B5EF4-FFF2-40B4-BE49-F238E27FC236}">
                  <a16:creationId xmlns:a16="http://schemas.microsoft.com/office/drawing/2014/main" id="{7C654043-1F24-4D00-A701-37C6859D1C7D}"/>
                </a:ext>
              </a:extLst>
            </p:cNvPr>
            <p:cNvSpPr txBox="1">
              <a:spLocks noRot="1" noChangeAspect="1" noMove="1" noResize="1" noEditPoints="1" noAdjustHandles="1" noChangeArrowheads="1" noChangeShapeType="1" noTextEdit="1"/>
            </p:cNvSpPr>
            <p:nvPr/>
          </p:nvSpPr>
          <p:spPr>
            <a:xfrm>
              <a:off x="1792224" y="1673706"/>
              <a:ext cx="1463500" cy="469156"/>
            </a:xfrm>
            <a:prstGeom prst="rect">
              <a:avLst/>
            </a:prstGeom>
            <a:blipFill>
              <a:blip r:embed="rId9"/>
              <a:stretch>
                <a:fillRect/>
              </a:stretch>
            </a:blipFill>
            <a:ln w="635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710">
                  <a:noFill/>
                </a:rPr>
                <a:t> </a:t>
              </a:r>
            </a:p>
          </p:txBody>
        </p:sp>
        <p:cxnSp>
          <p:nvCxnSpPr>
            <p:cNvPr id="38" name="直接箭头连接符 37">
              <a:extLst>
                <a:ext uri="{FF2B5EF4-FFF2-40B4-BE49-F238E27FC236}">
                  <a16:creationId xmlns:a16="http://schemas.microsoft.com/office/drawing/2014/main" id="{9725014B-96B5-4D46-97EC-CA2086015A96}"/>
                </a:ext>
              </a:extLst>
            </p:cNvPr>
            <p:cNvCxnSpPr/>
            <p:nvPr/>
          </p:nvCxnSpPr>
          <p:spPr>
            <a:xfrm flipV="1">
              <a:off x="2232653" y="1254849"/>
              <a:ext cx="0" cy="420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244">
              <a:extLst>
                <a:ext uri="{FF2B5EF4-FFF2-40B4-BE49-F238E27FC236}">
                  <a16:creationId xmlns:a16="http://schemas.microsoft.com/office/drawing/2014/main" id="{15E71FF5-08B5-4F5F-A140-8B8DB53EB9D4}"/>
                </a:ext>
              </a:extLst>
            </p:cNvPr>
            <p:cNvSpPr txBox="1">
              <a:spLocks noRot="1" noChangeAspect="1" noMove="1" noResize="1" noEditPoints="1" noAdjustHandles="1" noChangeArrowheads="1" noChangeShapeType="1" noTextEdit="1"/>
            </p:cNvSpPr>
            <p:nvPr/>
          </p:nvSpPr>
          <p:spPr>
            <a:xfrm>
              <a:off x="2861578" y="1681990"/>
              <a:ext cx="1051042" cy="297447"/>
            </a:xfrm>
            <a:prstGeom prst="rect">
              <a:avLst/>
            </a:prstGeom>
            <a:blipFill>
              <a:blip r:embed="rId10"/>
              <a:stretch>
                <a:fillRect/>
              </a:stretch>
            </a:blipFill>
            <a:ln w="635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710">
                  <a:noFill/>
                </a:rPr>
                <a:t> </a:t>
              </a:r>
            </a:p>
          </p:txBody>
        </p:sp>
        <p:cxnSp>
          <p:nvCxnSpPr>
            <p:cNvPr id="40" name="直接箭头连接符 39">
              <a:extLst>
                <a:ext uri="{FF2B5EF4-FFF2-40B4-BE49-F238E27FC236}">
                  <a16:creationId xmlns:a16="http://schemas.microsoft.com/office/drawing/2014/main" id="{F4A2D81C-D05F-4206-9B24-6B73BE568B59}"/>
                </a:ext>
              </a:extLst>
            </p:cNvPr>
            <p:cNvCxnSpPr/>
            <p:nvPr/>
          </p:nvCxnSpPr>
          <p:spPr>
            <a:xfrm flipV="1">
              <a:off x="3370042" y="1460950"/>
              <a:ext cx="0" cy="3374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90354926-67E9-4DEA-BE28-BCBC2A35A079}"/>
                </a:ext>
              </a:extLst>
            </p:cNvPr>
            <p:cNvCxnSpPr/>
            <p:nvPr/>
          </p:nvCxnSpPr>
          <p:spPr>
            <a:xfrm flipV="1">
              <a:off x="4887641" y="1345132"/>
              <a:ext cx="0" cy="407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247">
              <a:extLst>
                <a:ext uri="{FF2B5EF4-FFF2-40B4-BE49-F238E27FC236}">
                  <a16:creationId xmlns:a16="http://schemas.microsoft.com/office/drawing/2014/main" id="{901EAC55-7F99-412E-8443-25D0F0A6218A}"/>
                </a:ext>
              </a:extLst>
            </p:cNvPr>
            <p:cNvSpPr txBox="1">
              <a:spLocks noRot="1" noChangeAspect="1" noMove="1" noResize="1" noEditPoints="1" noAdjustHandles="1" noChangeArrowheads="1" noChangeShapeType="1" noTextEdit="1"/>
            </p:cNvSpPr>
            <p:nvPr/>
          </p:nvSpPr>
          <p:spPr>
            <a:xfrm>
              <a:off x="3855521" y="1688887"/>
              <a:ext cx="703335" cy="319433"/>
            </a:xfrm>
            <a:prstGeom prst="rect">
              <a:avLst/>
            </a:prstGeom>
            <a:blipFill>
              <a:blip r:embed="rId11"/>
              <a:stretch>
                <a:fillRect/>
              </a:stretch>
            </a:blipFill>
            <a:ln w="635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710">
                  <a:noFill/>
                </a:rPr>
                <a:t> </a:t>
              </a:r>
            </a:p>
          </p:txBody>
        </p:sp>
        <p:sp>
          <p:nvSpPr>
            <p:cNvPr id="43" name="文本框 248">
              <a:extLst>
                <a:ext uri="{FF2B5EF4-FFF2-40B4-BE49-F238E27FC236}">
                  <a16:creationId xmlns:a16="http://schemas.microsoft.com/office/drawing/2014/main" id="{3D6E4674-5F16-4656-985C-8ADBA74A36C7}"/>
                </a:ext>
              </a:extLst>
            </p:cNvPr>
            <p:cNvSpPr txBox="1">
              <a:spLocks noRot="1" noChangeAspect="1" noMove="1" noResize="1" noEditPoints="1" noAdjustHandles="1" noChangeArrowheads="1" noChangeShapeType="1" noTextEdit="1"/>
            </p:cNvSpPr>
            <p:nvPr/>
          </p:nvSpPr>
          <p:spPr>
            <a:xfrm>
              <a:off x="4566171" y="1670459"/>
              <a:ext cx="703335" cy="319433"/>
            </a:xfrm>
            <a:prstGeom prst="rect">
              <a:avLst/>
            </a:prstGeom>
            <a:blipFill>
              <a:blip r:embed="rId12"/>
              <a:stretch>
                <a:fillRect/>
              </a:stretch>
            </a:blipFill>
            <a:ln w="635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710">
                  <a:noFill/>
                </a:rPr>
                <a:t> </a:t>
              </a:r>
            </a:p>
          </p:txBody>
        </p:sp>
        <p:sp>
          <p:nvSpPr>
            <p:cNvPr id="44" name="文本框 249">
              <a:extLst>
                <a:ext uri="{FF2B5EF4-FFF2-40B4-BE49-F238E27FC236}">
                  <a16:creationId xmlns:a16="http://schemas.microsoft.com/office/drawing/2014/main" id="{F41FFEBD-BFC0-4AAA-816C-A0DA676DABA8}"/>
                </a:ext>
              </a:extLst>
            </p:cNvPr>
            <p:cNvSpPr txBox="1">
              <a:spLocks noRot="1" noChangeAspect="1" noMove="1" noResize="1" noEditPoints="1" noAdjustHandles="1" noChangeArrowheads="1" noChangeShapeType="1" noTextEdit="1"/>
            </p:cNvSpPr>
            <p:nvPr/>
          </p:nvSpPr>
          <p:spPr>
            <a:xfrm>
              <a:off x="3889375" y="105734"/>
              <a:ext cx="1526540" cy="204838"/>
            </a:xfrm>
            <a:prstGeom prst="rect">
              <a:avLst/>
            </a:prstGeom>
            <a:blipFill>
              <a:blip r:embed="rId13"/>
              <a:stretch>
                <a:fillRect t="-11864"/>
              </a:stretch>
            </a:blipFill>
            <a:ln w="635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710">
                  <a:noFill/>
                </a:rPr>
                <a:t> </a:t>
              </a:r>
            </a:p>
          </p:txBody>
        </p:sp>
        <p:cxnSp>
          <p:nvCxnSpPr>
            <p:cNvPr id="45" name="直接箭头连接符 44">
              <a:extLst>
                <a:ext uri="{FF2B5EF4-FFF2-40B4-BE49-F238E27FC236}">
                  <a16:creationId xmlns:a16="http://schemas.microsoft.com/office/drawing/2014/main" id="{BF9C77A5-4535-4172-A9B4-D082E77C2261}"/>
                </a:ext>
              </a:extLst>
            </p:cNvPr>
            <p:cNvCxnSpPr/>
            <p:nvPr/>
          </p:nvCxnSpPr>
          <p:spPr>
            <a:xfrm>
              <a:off x="1205438" y="215221"/>
              <a:ext cx="0" cy="296385"/>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EEB9E720-413E-4413-BF5C-8EF8F6D0733E}"/>
                </a:ext>
              </a:extLst>
            </p:cNvPr>
            <p:cNvCxnSpPr/>
            <p:nvPr/>
          </p:nvCxnSpPr>
          <p:spPr>
            <a:xfrm>
              <a:off x="2232653" y="310976"/>
              <a:ext cx="0" cy="178743"/>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2545E63-2CCE-4C2A-967F-7BF8F7D7ECC9}"/>
                </a:ext>
              </a:extLst>
            </p:cNvPr>
            <p:cNvCxnSpPr/>
            <p:nvPr/>
          </p:nvCxnSpPr>
          <p:spPr>
            <a:xfrm>
              <a:off x="3869067" y="310976"/>
              <a:ext cx="0" cy="178743"/>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6F716099-6693-47CB-92FC-9A9B37463A67}"/>
                </a:ext>
              </a:extLst>
            </p:cNvPr>
            <p:cNvCxnSpPr/>
            <p:nvPr/>
          </p:nvCxnSpPr>
          <p:spPr>
            <a:xfrm>
              <a:off x="3179937" y="244404"/>
              <a:ext cx="0" cy="296385"/>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2D085625-7D73-40E0-828C-E68ABD5F95AD}"/>
                </a:ext>
              </a:extLst>
            </p:cNvPr>
            <p:cNvCxnSpPr/>
            <p:nvPr/>
          </p:nvCxnSpPr>
          <p:spPr>
            <a:xfrm>
              <a:off x="4804470" y="244404"/>
              <a:ext cx="0" cy="31736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57A3B64D-9B15-4845-810A-EB6D5CD309BE}"/>
                </a:ext>
              </a:extLst>
            </p:cNvPr>
            <p:cNvCxnSpPr/>
            <p:nvPr/>
          </p:nvCxnSpPr>
          <p:spPr>
            <a:xfrm>
              <a:off x="4425340" y="244404"/>
              <a:ext cx="0" cy="31736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256">
              <a:extLst>
                <a:ext uri="{FF2B5EF4-FFF2-40B4-BE49-F238E27FC236}">
                  <a16:creationId xmlns:a16="http://schemas.microsoft.com/office/drawing/2014/main" id="{D304B493-ED2C-420C-A745-254A66114257}"/>
                </a:ext>
              </a:extLst>
            </p:cNvPr>
            <p:cNvSpPr txBox="1">
              <a:spLocks noRot="1" noChangeAspect="1" noMove="1" noResize="1" noEditPoints="1" noAdjustHandles="1" noChangeArrowheads="1" noChangeShapeType="1" noTextEdit="1"/>
            </p:cNvSpPr>
            <p:nvPr/>
          </p:nvSpPr>
          <p:spPr>
            <a:xfrm>
              <a:off x="4792961" y="520553"/>
              <a:ext cx="611572" cy="319433"/>
            </a:xfrm>
            <a:prstGeom prst="rect">
              <a:avLst/>
            </a:prstGeom>
            <a:blipFill>
              <a:blip r:embed="rId14"/>
              <a:stretch>
                <a:fillRect/>
              </a:stretch>
            </a:blipFill>
            <a:ln w="635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710">
                  <a:noFill/>
                </a:rPr>
                <a:t> </a:t>
              </a:r>
            </a:p>
          </p:txBody>
        </p:sp>
        <p:cxnSp>
          <p:nvCxnSpPr>
            <p:cNvPr id="52" name="直接箭头连接符 51">
              <a:extLst>
                <a:ext uri="{FF2B5EF4-FFF2-40B4-BE49-F238E27FC236}">
                  <a16:creationId xmlns:a16="http://schemas.microsoft.com/office/drawing/2014/main" id="{7BA6A638-AC95-4BFA-B940-E62747C107AA}"/>
                </a:ext>
              </a:extLst>
            </p:cNvPr>
            <p:cNvCxnSpPr/>
            <p:nvPr/>
          </p:nvCxnSpPr>
          <p:spPr>
            <a:xfrm flipV="1">
              <a:off x="4222274" y="1390729"/>
              <a:ext cx="0" cy="407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258">
              <a:extLst>
                <a:ext uri="{FF2B5EF4-FFF2-40B4-BE49-F238E27FC236}">
                  <a16:creationId xmlns:a16="http://schemas.microsoft.com/office/drawing/2014/main" id="{88BA258E-3063-44F0-BB2F-C3184C160642}"/>
                </a:ext>
              </a:extLst>
            </p:cNvPr>
            <p:cNvSpPr txBox="1">
              <a:spLocks noRot="1" noChangeAspect="1" noMove="1" noResize="1" noEditPoints="1" noAdjustHandles="1" noChangeArrowheads="1" noChangeShapeType="1" noTextEdit="1"/>
            </p:cNvSpPr>
            <p:nvPr/>
          </p:nvSpPr>
          <p:spPr>
            <a:xfrm>
              <a:off x="1013066" y="496472"/>
              <a:ext cx="703335" cy="452835"/>
            </a:xfrm>
            <a:prstGeom prst="rect">
              <a:avLst/>
            </a:prstGeom>
            <a:blipFill>
              <a:blip r:embed="rId15"/>
              <a:stretch>
                <a:fillRect/>
              </a:stretch>
            </a:blipFill>
            <a:ln w="635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710">
                  <a:noFill/>
                </a:rPr>
                <a:t> </a:t>
              </a:r>
            </a:p>
          </p:txBody>
        </p:sp>
        <p:sp>
          <p:nvSpPr>
            <p:cNvPr id="54" name="文本框 259">
              <a:extLst>
                <a:ext uri="{FF2B5EF4-FFF2-40B4-BE49-F238E27FC236}">
                  <a16:creationId xmlns:a16="http://schemas.microsoft.com/office/drawing/2014/main" id="{E049D24E-9097-499F-8972-26C6DBB15422}"/>
                </a:ext>
              </a:extLst>
            </p:cNvPr>
            <p:cNvSpPr txBox="1">
              <a:spLocks noRot="1" noChangeAspect="1" noMove="1" noResize="1" noEditPoints="1" noAdjustHandles="1" noChangeArrowheads="1" noChangeShapeType="1" noTextEdit="1"/>
            </p:cNvSpPr>
            <p:nvPr/>
          </p:nvSpPr>
          <p:spPr>
            <a:xfrm>
              <a:off x="2226193" y="674961"/>
              <a:ext cx="703335" cy="452835"/>
            </a:xfrm>
            <a:prstGeom prst="rect">
              <a:avLst/>
            </a:prstGeom>
            <a:blipFill>
              <a:blip r:embed="rId16"/>
              <a:stretch>
                <a:fillRect/>
              </a:stretch>
            </a:blipFill>
            <a:ln w="635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710">
                  <a:noFill/>
                </a:rPr>
                <a:t> </a:t>
              </a:r>
            </a:p>
          </p:txBody>
        </p:sp>
        <p:sp>
          <p:nvSpPr>
            <p:cNvPr id="55" name="文本框 260">
              <a:extLst>
                <a:ext uri="{FF2B5EF4-FFF2-40B4-BE49-F238E27FC236}">
                  <a16:creationId xmlns:a16="http://schemas.microsoft.com/office/drawing/2014/main" id="{F94E39FA-613F-4924-90F6-83B0EED6FC29}"/>
                </a:ext>
              </a:extLst>
            </p:cNvPr>
            <p:cNvSpPr txBox="1">
              <a:spLocks noRot="1" noChangeAspect="1" noMove="1" noResize="1" noEditPoints="1" noAdjustHandles="1" noChangeArrowheads="1" noChangeShapeType="1" noTextEdit="1"/>
            </p:cNvSpPr>
            <p:nvPr/>
          </p:nvSpPr>
          <p:spPr>
            <a:xfrm>
              <a:off x="3155093" y="735387"/>
              <a:ext cx="703335" cy="452835"/>
            </a:xfrm>
            <a:prstGeom prst="rect">
              <a:avLst/>
            </a:prstGeom>
            <a:blipFill>
              <a:blip r:embed="rId17"/>
              <a:stretch>
                <a:fillRect/>
              </a:stretch>
            </a:blipFill>
            <a:ln w="635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710">
                  <a:noFill/>
                </a:rPr>
                <a:t> </a:t>
              </a:r>
            </a:p>
          </p:txBody>
        </p:sp>
      </p:grpSp>
    </p:spTree>
    <p:extLst>
      <p:ext uri="{BB962C8B-B14F-4D97-AF65-F5344CB8AC3E}">
        <p14:creationId xmlns:p14="http://schemas.microsoft.com/office/powerpoint/2010/main" val="5440240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43C7E4-8B6B-4A37-9291-DAC8C475E986}"/>
              </a:ext>
            </a:extLst>
          </p:cNvPr>
          <p:cNvSpPr>
            <a:spLocks noGrp="1"/>
          </p:cNvSpPr>
          <p:nvPr>
            <p:ph type="title"/>
          </p:nvPr>
        </p:nvSpPr>
        <p:spPr/>
        <p:txBody>
          <a:bodyPr/>
          <a:lstStyle/>
          <a:p>
            <a:r>
              <a:rPr lang="en-US" altLang="zh-CN" dirty="0"/>
              <a:t>1.2</a:t>
            </a:r>
            <a:r>
              <a:rPr lang="zh-CN" altLang="en-US" dirty="0"/>
              <a:t>线性时不变系统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B6069C-2EF4-4DD6-9708-E6FF84E28151}"/>
                  </a:ext>
                </a:extLst>
              </p:cNvPr>
              <p:cNvSpPr>
                <a:spLocks noGrp="1"/>
              </p:cNvSpPr>
              <p:nvPr>
                <p:ph idx="1"/>
              </p:nvPr>
            </p:nvSpPr>
            <p:spPr/>
            <p:txBody>
              <a:bodyPr>
                <a:normAutofit/>
              </a:bodyPr>
              <a:lstStyle/>
              <a:p>
                <a:r>
                  <a:rPr lang="zh-CN" altLang="en-US" dirty="0"/>
                  <a:t>系统</a:t>
                </a:r>
                <a:r>
                  <a:rPr lang="en-US" altLang="zh-CN" dirty="0"/>
                  <a:t>(Time-invariant Linear System)</a:t>
                </a:r>
                <a:r>
                  <a:rPr lang="zh-CN" altLang="en-US" dirty="0"/>
                  <a:t>可以用单位脉冲响应来表示</a:t>
                </a:r>
                <a:r>
                  <a:rPr lang="en-US" altLang="zh-CN" dirty="0"/>
                  <a:t>:</a:t>
                </a:r>
              </a:p>
              <a:p>
                <a:pPr lvl="1"/>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𝐻</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oMath>
                </a14:m>
                <a:endParaRPr lang="en-US" altLang="zh-CN" dirty="0"/>
              </a:p>
              <a:p>
                <a:endParaRPr lang="en-US" altLang="zh-CN" dirty="0"/>
              </a:p>
              <a:p>
                <a:endParaRPr lang="en-US" altLang="zh-CN" dirty="0"/>
              </a:p>
              <a:p>
                <a14:m>
                  <m:oMath xmlns:m="http://schemas.openxmlformats.org/officeDocument/2006/math">
                    <m:r>
                      <a:rPr lang="en-US" altLang="zh-CN" b="1" i="1" smtClean="0">
                        <a:latin typeface="Cambria Math" panose="02040503050406030204" pitchFamily="18" charset="0"/>
                      </a:rPr>
                      <m:t>𝑯</m:t>
                    </m:r>
                  </m:oMath>
                </a14:m>
                <a:r>
                  <a:rPr lang="zh-CN" altLang="en-US" b="1" dirty="0">
                    <a:latin typeface="Cambria Math" panose="02040503050406030204" pitchFamily="18" charset="0"/>
                  </a:rPr>
                  <a:t>称为系统算子，完全刻画了系统对输入</a:t>
                </a:r>
                <a14:m>
                  <m:oMath xmlns:m="http://schemas.openxmlformats.org/officeDocument/2006/math">
                    <m:r>
                      <a:rPr lang="en-US" altLang="zh-CN" b="1" i="1" smtClean="0">
                        <a:latin typeface="Cambria Math" panose="02040503050406030204" pitchFamily="18" charset="0"/>
                      </a:rPr>
                      <m:t>𝒇</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r>
                  <a:rPr lang="zh-CN" altLang="en-US" b="1" dirty="0">
                    <a:latin typeface="Cambria Math" panose="02040503050406030204" pitchFamily="18" charset="0"/>
                  </a:rPr>
                  <a:t>的响应</a:t>
                </a:r>
                <a:endParaRPr lang="en-US" altLang="zh-CN" b="1" dirty="0">
                  <a:latin typeface="Cambria Math" panose="02040503050406030204" pitchFamily="18" charset="0"/>
                </a:endParaRPr>
              </a:p>
              <a:p>
                <a:r>
                  <a:rPr lang="zh-CN" altLang="en-US" b="1" dirty="0">
                    <a:latin typeface="Cambria Math" panose="02040503050406030204" pitchFamily="18" charset="0"/>
                  </a:rPr>
                  <a:t>例如：</a:t>
                </a:r>
                <a14:m>
                  <m:oMath xmlns:m="http://schemas.openxmlformats.org/officeDocument/2006/math">
                    <m:r>
                      <a:rPr lang="en-US" altLang="zh-CN" b="1" i="1" smtClean="0">
                        <a:latin typeface="Cambria Math" panose="02040503050406030204" pitchFamily="18" charset="0"/>
                      </a:rPr>
                      <m:t>𝒈</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𝒕</m:t>
                        </m:r>
                      </m:e>
                    </m:d>
                    <m:r>
                      <a:rPr lang="en-US" altLang="zh-CN" b="1" i="1" smtClean="0">
                        <a:latin typeface="Cambria Math" panose="02040503050406030204" pitchFamily="18" charset="0"/>
                      </a:rPr>
                      <m:t>=</m:t>
                    </m:r>
                    <m:nary>
                      <m:naryPr>
                        <m:ctrlPr>
                          <a:rPr lang="en-US" altLang="zh-CN" b="1" i="1" smtClean="0">
                            <a:latin typeface="Cambria Math" panose="02040503050406030204" pitchFamily="18" charset="0"/>
                          </a:rPr>
                        </m:ctrlPr>
                      </m:naryPr>
                      <m:sub>
                        <m:r>
                          <a:rPr lang="en-US" altLang="zh-CN" b="1" i="1" smtClean="0">
                            <a:latin typeface="Cambria Math" panose="02040503050406030204" pitchFamily="18" charset="0"/>
                          </a:rPr>
                          <m:t>𝝉</m:t>
                        </m:r>
                      </m:sub>
                      <m:sup>
                        <m:r>
                          <a:rPr lang="en-US" altLang="zh-CN" b="1" i="1" smtClean="0">
                            <a:latin typeface="Cambria Math" panose="02040503050406030204" pitchFamily="18" charset="0"/>
                          </a:rPr>
                          <m:t>∞</m:t>
                        </m:r>
                      </m:sup>
                      <m:e>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𝝉</m:t>
                            </m:r>
                          </m:e>
                        </m:d>
                        <m:r>
                          <a:rPr lang="en-US" altLang="zh-CN" b="1" i="1" smtClean="0">
                            <a:latin typeface="Cambria Math" panose="02040503050406030204" pitchFamily="18" charset="0"/>
                          </a:rPr>
                          <m:t>𝒉</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𝝉</m:t>
                            </m:r>
                          </m:e>
                        </m:d>
                        <m:r>
                          <a:rPr lang="en-US" altLang="zh-CN" b="1" i="1" smtClean="0">
                            <a:latin typeface="Cambria Math" panose="02040503050406030204" pitchFamily="18" charset="0"/>
                          </a:rPr>
                          <m:t>𝒅</m:t>
                        </m:r>
                        <m:r>
                          <a:rPr lang="en-US" altLang="zh-CN" b="1" i="1" smtClean="0">
                            <a:latin typeface="Cambria Math" panose="02040503050406030204" pitchFamily="18" charset="0"/>
                          </a:rPr>
                          <m:t>𝝉</m:t>
                        </m:r>
                      </m:e>
                    </m:nary>
                  </m:oMath>
                </a14:m>
                <a:r>
                  <a:rPr lang="en-US" altLang="zh-CN" dirty="0"/>
                  <a:t>,</a:t>
                </a:r>
                <a:r>
                  <a:rPr lang="zh-CN" altLang="en-US" dirty="0"/>
                  <a:t>知道输入</a:t>
                </a:r>
                <a14:m>
                  <m:oMath xmlns:m="http://schemas.openxmlformats.org/officeDocument/2006/math">
                    <m:r>
                      <a:rPr lang="en-US" altLang="zh-CN" b="0" i="1" smtClean="0">
                        <a:latin typeface="Cambria Math" panose="02040503050406030204" pitchFamily="18" charset="0"/>
                      </a:rPr>
                      <m:t>𝑓</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oMath>
                </a14:m>
                <a:r>
                  <a:rPr lang="en-US" altLang="zh-CN" dirty="0"/>
                  <a:t>,</a:t>
                </a:r>
                <a:r>
                  <a:rPr lang="zh-CN" altLang="en-US" dirty="0"/>
                  <a:t>系统参数</a:t>
                </a:r>
                <a14:m>
                  <m:oMath xmlns:m="http://schemas.openxmlformats.org/officeDocument/2006/math">
                    <m:r>
                      <a:rPr lang="en-US" altLang="zh-CN" b="0" i="1" dirty="0" smtClean="0">
                        <a:latin typeface="Cambria Math" panose="02040503050406030204" pitchFamily="18" charset="0"/>
                      </a:rPr>
                      <m:t>h</m:t>
                    </m:r>
                    <m:r>
                      <a:rPr lang="en-US" altLang="zh-CN" b="0" i="1" dirty="0" smtClean="0">
                        <a:latin typeface="Cambria Math" panose="02040503050406030204" pitchFamily="18" charset="0"/>
                      </a:rPr>
                      <m:t>(⋅)</m:t>
                    </m:r>
                  </m:oMath>
                </a14:m>
                <a:r>
                  <a:rPr lang="zh-CN" altLang="en-US" dirty="0"/>
                  <a:t>，就可以求出输出</a:t>
                </a:r>
                <a14:m>
                  <m:oMath xmlns:m="http://schemas.openxmlformats.org/officeDocument/2006/math">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7CB6069C-2EF4-4DD6-9708-E6FF84E28151}"/>
                  </a:ext>
                </a:extLst>
              </p:cNvPr>
              <p:cNvSpPr>
                <a:spLocks noGrp="1" noRot="1" noChangeAspect="1" noMove="1" noResize="1" noEditPoints="1" noAdjustHandles="1" noChangeArrowheads="1" noChangeShapeType="1" noTextEdit="1"/>
              </p:cNvSpPr>
              <p:nvPr>
                <p:ph idx="1"/>
              </p:nvPr>
            </p:nvSpPr>
            <p:spPr>
              <a:blipFill>
                <a:blip r:embed="rId2"/>
                <a:stretch>
                  <a:fillRect l="-1043" t="-2521" r="-406"/>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DCF49ED7-48B0-440C-BBAB-7DE42BE9BB72}"/>
              </a:ext>
            </a:extLst>
          </p:cNvPr>
          <p:cNvGrpSpPr/>
          <p:nvPr/>
        </p:nvGrpSpPr>
        <p:grpSpPr>
          <a:xfrm>
            <a:off x="3990975" y="2217885"/>
            <a:ext cx="5095875" cy="1552575"/>
            <a:chOff x="3990975" y="2217885"/>
            <a:chExt cx="5095875" cy="1552575"/>
          </a:xfrm>
        </p:grpSpPr>
        <p:pic>
          <p:nvPicPr>
            <p:cNvPr id="6" name="图片 5">
              <a:extLst>
                <a:ext uri="{FF2B5EF4-FFF2-40B4-BE49-F238E27FC236}">
                  <a16:creationId xmlns:a16="http://schemas.microsoft.com/office/drawing/2014/main" id="{0BA46565-CFC2-4905-ACAD-835C43E5A2D0}"/>
                </a:ext>
              </a:extLst>
            </p:cNvPr>
            <p:cNvPicPr>
              <a:picLocks noChangeAspect="1"/>
            </p:cNvPicPr>
            <p:nvPr/>
          </p:nvPicPr>
          <p:blipFill>
            <a:blip r:embed="rId3"/>
            <a:stretch>
              <a:fillRect/>
            </a:stretch>
          </p:blipFill>
          <p:spPr>
            <a:xfrm>
              <a:off x="3990975" y="2217885"/>
              <a:ext cx="5095875" cy="1552575"/>
            </a:xfrm>
            <a:prstGeom prst="rect">
              <a:avLst/>
            </a:prstGeom>
          </p:spPr>
        </p:pic>
        <p:sp>
          <p:nvSpPr>
            <p:cNvPr id="7" name="文本框 6">
              <a:extLst>
                <a:ext uri="{FF2B5EF4-FFF2-40B4-BE49-F238E27FC236}">
                  <a16:creationId xmlns:a16="http://schemas.microsoft.com/office/drawing/2014/main" id="{876E666A-0EF1-432F-92B0-353BD28CAB31}"/>
                </a:ext>
              </a:extLst>
            </p:cNvPr>
            <p:cNvSpPr txBox="1"/>
            <p:nvPr/>
          </p:nvSpPr>
          <p:spPr>
            <a:xfrm>
              <a:off x="6138802" y="2532507"/>
              <a:ext cx="800219" cy="461665"/>
            </a:xfrm>
            <a:prstGeom prst="rect">
              <a:avLst/>
            </a:prstGeom>
            <a:noFill/>
          </p:spPr>
          <p:txBody>
            <a:bodyPr wrap="none" rtlCol="0">
              <a:spAutoFit/>
            </a:bodyPr>
            <a:lstStyle/>
            <a:p>
              <a:r>
                <a:rPr lang="zh-CN" altLang="en-US" sz="2400" b="1" dirty="0"/>
                <a:t>系统</a:t>
              </a:r>
            </a:p>
          </p:txBody>
        </p:sp>
      </p:grpSp>
    </p:spTree>
    <p:extLst>
      <p:ext uri="{BB962C8B-B14F-4D97-AF65-F5344CB8AC3E}">
        <p14:creationId xmlns:p14="http://schemas.microsoft.com/office/powerpoint/2010/main" val="412150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CB695E-38D1-427F-AD17-F39F0391F71C}"/>
              </a:ext>
            </a:extLst>
          </p:cNvPr>
          <p:cNvSpPr>
            <a:spLocks noGrp="1"/>
          </p:cNvSpPr>
          <p:nvPr>
            <p:ph type="title"/>
          </p:nvPr>
        </p:nvSpPr>
        <p:spPr/>
        <p:txBody>
          <a:bodyPr/>
          <a:lstStyle/>
          <a:p>
            <a:r>
              <a:rPr lang="en-US" altLang="zh-CN" dirty="0"/>
              <a:t>1.2</a:t>
            </a:r>
            <a:r>
              <a:rPr lang="zh-CN" altLang="en-US" dirty="0"/>
              <a:t>线性时不变系统</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11389F2-13E6-4F2F-8A56-CFA5196C59BA}"/>
                  </a:ext>
                </a:extLst>
              </p:cNvPr>
              <p:cNvSpPr>
                <a:spLocks noGrp="1"/>
              </p:cNvSpPr>
              <p:nvPr>
                <p:ph idx="1"/>
              </p:nvPr>
            </p:nvSpPr>
            <p:spPr/>
            <p:txBody>
              <a:bodyPr>
                <a:normAutofit fontScale="92500" lnSpcReduction="10000"/>
              </a:bodyPr>
              <a:lstStyle/>
              <a:p>
                <a:r>
                  <a:rPr lang="zh-CN" altLang="en-US" dirty="0"/>
                  <a:t>指系统的输入和输出关系是否是线性的，而线性是指满足如下关系：</a:t>
                </a:r>
                <a:endParaRPr lang="en-US" altLang="zh-CN" dirty="0"/>
              </a:p>
              <a:p>
                <a:r>
                  <a:rPr lang="zh-CN" altLang="en-US" dirty="0"/>
                  <a:t>激励</a:t>
                </a:r>
                <a:r>
                  <a:rPr lang="en-US" altLang="zh-CN" dirty="0"/>
                  <a:t>(</a:t>
                </a:r>
                <a:r>
                  <a:rPr lang="zh-CN" altLang="en-US" dirty="0"/>
                  <a:t>输入）信号</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𝒏</m:t>
                    </m:r>
                    <m:r>
                      <a:rPr lang="en-US" altLang="zh-CN" b="1" i="1" smtClean="0">
                        <a:latin typeface="Cambria Math" panose="02040503050406030204" pitchFamily="18" charset="0"/>
                      </a:rPr>
                      <m:t>)</m:t>
                    </m:r>
                  </m:oMath>
                </a14:m>
                <a:r>
                  <a:rPr lang="en-US" altLang="zh-CN" dirty="0"/>
                  <a:t>,</a:t>
                </a:r>
                <a:r>
                  <a:rPr lang="zh-CN" altLang="en-US" dirty="0"/>
                  <a:t>和</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b="1" i="1" dirty="0" smtClean="0">
                            <a:latin typeface="Cambria Math" panose="02040503050406030204" pitchFamily="18" charset="0"/>
                          </a:rPr>
                          <m:t>𝟐</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𝒏</m:t>
                    </m:r>
                    <m:r>
                      <a:rPr lang="en-US" altLang="zh-CN" b="1" i="1" dirty="0" smtClean="0">
                        <a:latin typeface="Cambria Math" panose="02040503050406030204" pitchFamily="18" charset="0"/>
                      </a:rPr>
                      <m:t>)</m:t>
                    </m:r>
                  </m:oMath>
                </a14:m>
                <a:r>
                  <a:rPr lang="en-US" altLang="zh-CN" dirty="0"/>
                  <a:t>,</a:t>
                </a:r>
                <a:r>
                  <a:rPr lang="zh-CN" altLang="en-US" dirty="0"/>
                  <a:t>系统用</a:t>
                </a:r>
                <a14:m>
                  <m:oMath xmlns:m="http://schemas.openxmlformats.org/officeDocument/2006/math">
                    <m:r>
                      <a:rPr lang="en-US" altLang="zh-CN" b="0" i="1" smtClean="0">
                        <a:latin typeface="Cambria Math" panose="02040503050406030204" pitchFamily="18" charset="0"/>
                      </a:rPr>
                      <m:t>𝐻</m:t>
                    </m:r>
                  </m:oMath>
                </a14:m>
                <a:r>
                  <a:rPr lang="zh-CN" altLang="en-US" dirty="0"/>
                  <a:t>表示，则满足</a:t>
                </a:r>
                <a:endParaRPr lang="en-US" altLang="zh-CN" dirty="0"/>
              </a:p>
              <a:p>
                <a14:m>
                  <m:oMath xmlns:m="http://schemas.openxmlformats.org/officeDocument/2006/math">
                    <m:r>
                      <a:rPr lang="en-US" altLang="zh-CN" i="1" smtClean="0">
                        <a:solidFill>
                          <a:srgbClr val="FF0000"/>
                        </a:solidFill>
                        <a:latin typeface="Cambria Math" panose="02040503050406030204" pitchFamily="18" charset="0"/>
                      </a:rPr>
                      <m:t>𝐻</m:t>
                    </m:r>
                    <m:d>
                      <m:dPr>
                        <m:begChr m:val="["/>
                        <m:endChr m:val="]"/>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𝒂</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𝟏</m:t>
                            </m:r>
                          </m:sub>
                        </m:sSub>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𝒏</m:t>
                            </m:r>
                          </m:e>
                        </m:d>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𝒃</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𝟐</m:t>
                            </m:r>
                          </m:sub>
                        </m:sSub>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𝒏</m:t>
                            </m:r>
                          </m:e>
                        </m:d>
                      </m:e>
                    </m:d>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𝒂</m:t>
                    </m:r>
                    <m:r>
                      <a:rPr lang="en-US" altLang="zh-CN" i="1">
                        <a:solidFill>
                          <a:srgbClr val="FF0000"/>
                        </a:solidFill>
                        <a:latin typeface="Cambria Math" panose="02040503050406030204" pitchFamily="18" charset="0"/>
                      </a:rPr>
                      <m:t>𝐻</m:t>
                    </m:r>
                    <m:d>
                      <m:dPr>
                        <m:begChr m:val="["/>
                        <m:endChr m:val="]"/>
                        <m:ctrlPr>
                          <a:rPr lang="en-US" altLang="zh-CN" b="1" i="1" smtClean="0">
                            <a:solidFill>
                              <a:srgbClr val="FF0000"/>
                            </a:solidFill>
                            <a:latin typeface="Cambria Math" panose="02040503050406030204" pitchFamily="18" charset="0"/>
                          </a:rPr>
                        </m:ctrlPr>
                      </m:dPr>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𝟏</m:t>
                            </m:r>
                          </m:sub>
                        </m:sSub>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𝒏</m:t>
                            </m:r>
                          </m:e>
                        </m:d>
                      </m:e>
                    </m:d>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𝒃</m:t>
                    </m:r>
                    <m:r>
                      <a:rPr lang="en-US" altLang="zh-CN" i="1">
                        <a:solidFill>
                          <a:srgbClr val="FF0000"/>
                        </a:solidFill>
                        <a:latin typeface="Cambria Math" panose="02040503050406030204" pitchFamily="18" charset="0"/>
                      </a:rPr>
                      <m:t>𝐻</m:t>
                    </m:r>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𝟐</m:t>
                        </m:r>
                      </m:sub>
                    </m:sSub>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𝒏</m:t>
                        </m:r>
                      </m:e>
                    </m:d>
                    <m:r>
                      <a:rPr lang="en-US" altLang="zh-CN" b="1" i="1" smtClean="0">
                        <a:solidFill>
                          <a:srgbClr val="FF0000"/>
                        </a:solidFill>
                        <a:latin typeface="Cambria Math" panose="02040503050406030204" pitchFamily="18" charset="0"/>
                      </a:rPr>
                      <m:t>]</m:t>
                    </m:r>
                  </m:oMath>
                </a14:m>
                <a:r>
                  <a:rPr lang="en-US" altLang="zh-CN" dirty="0">
                    <a:solidFill>
                      <a:srgbClr val="FF0000"/>
                    </a:solidFill>
                  </a:rPr>
                  <a:t>, </a:t>
                </a:r>
                <a:r>
                  <a:rPr lang="en-US" altLang="zh-CN" dirty="0" err="1"/>
                  <a:t>a,b</a:t>
                </a:r>
                <a:r>
                  <a:rPr lang="zh-CN" altLang="en-US" dirty="0"/>
                  <a:t>为任意常数</a:t>
                </a:r>
                <a:endParaRPr lang="en-US" altLang="zh-CN" dirty="0"/>
              </a:p>
              <a:p>
                <a:pPr lvl="1"/>
                <a:r>
                  <a:rPr lang="zh-CN" altLang="en-US" dirty="0"/>
                  <a:t>齐次性和可加性</a:t>
                </a:r>
                <a:endParaRPr lang="en-US" altLang="zh-CN" dirty="0"/>
              </a:p>
              <a:p>
                <a:r>
                  <a:rPr lang="zh-CN" altLang="en-US" dirty="0"/>
                  <a:t>时不变系统</a:t>
                </a:r>
                <a:endParaRPr lang="en-US" altLang="zh-CN" dirty="0"/>
              </a:p>
              <a:p>
                <a:pPr lvl="1"/>
                <a:r>
                  <a:rPr lang="zh-CN" altLang="en-US" dirty="0"/>
                  <a:t>若</a:t>
                </a:r>
                <a14:m>
                  <m:oMath xmlns:m="http://schemas.openxmlformats.org/officeDocument/2006/math">
                    <m:r>
                      <a:rPr lang="en-US" altLang="zh-CN" i="1">
                        <a:latin typeface="Cambria Math" panose="02040503050406030204" pitchFamily="18" charset="0"/>
                      </a:rPr>
                      <m:t>𝐻</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𝒏</m:t>
                            </m:r>
                          </m:e>
                        </m:d>
                      </m:e>
                    </m:d>
                    <m:r>
                      <a:rPr lang="en-US" altLang="zh-CN" b="1" i="1" smtClean="0">
                        <a:latin typeface="Cambria Math" panose="02040503050406030204" pitchFamily="18" charset="0"/>
                      </a:rPr>
                      <m:t>=</m:t>
                    </m:r>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r>
                      <a:rPr lang="en-US" altLang="zh-CN" b="1" i="1" smtClean="0">
                        <a:latin typeface="Cambria Math" panose="02040503050406030204" pitchFamily="18" charset="0"/>
                      </a:rPr>
                      <m:t>]</m:t>
                    </m:r>
                  </m:oMath>
                </a14:m>
                <a:r>
                  <a:rPr lang="en-US" altLang="zh-CN" dirty="0"/>
                  <a:t>, </a:t>
                </a:r>
                <a:r>
                  <a:rPr lang="zh-CN" altLang="en-US" dirty="0"/>
                  <a:t>则</a:t>
                </a:r>
                <a14:m>
                  <m:oMath xmlns:m="http://schemas.openxmlformats.org/officeDocument/2006/math">
                    <m:r>
                      <a:rPr lang="en-US" altLang="zh-CN" i="1">
                        <a:latin typeface="Cambria Math" panose="02040503050406030204" pitchFamily="18" charset="0"/>
                      </a:rPr>
                      <m:t>𝐻</m:t>
                    </m:r>
                    <m:d>
                      <m:dPr>
                        <m:begChr m:val="["/>
                        <m:endChr m:val="]"/>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𝒙</m:t>
                        </m:r>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𝒏</m:t>
                            </m:r>
                            <m:r>
                              <a:rPr lang="en-US" altLang="zh-CN" b="1" i="1" dirty="0" smtClean="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𝒏</m:t>
                                </m:r>
                              </m:e>
                              <m:sub>
                                <m:r>
                                  <a:rPr lang="en-US" altLang="zh-CN" b="1" i="1" dirty="0" smtClean="0">
                                    <a:latin typeface="Cambria Math" panose="02040503050406030204" pitchFamily="18" charset="0"/>
                                  </a:rPr>
                                  <m:t>𝟎</m:t>
                                </m:r>
                              </m:sub>
                            </m:sSub>
                          </m:e>
                        </m:d>
                      </m:e>
                    </m:d>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𝒚</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𝒏</m:t>
                    </m:r>
                    <m:r>
                      <a:rPr lang="en-US" altLang="zh-CN" b="1" i="1" dirty="0" smtClean="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𝒏</m:t>
                        </m:r>
                      </m:e>
                      <m:sub>
                        <m:r>
                          <a:rPr lang="en-US" altLang="zh-CN" b="1" i="1" dirty="0" smtClean="0">
                            <a:latin typeface="Cambria Math" panose="02040503050406030204" pitchFamily="18" charset="0"/>
                          </a:rPr>
                          <m:t>𝟎</m:t>
                        </m:r>
                      </m:sub>
                    </m:sSub>
                    <m:r>
                      <a:rPr lang="en-US" altLang="zh-CN" b="1" i="1" dirty="0" smtClean="0">
                        <a:latin typeface="Cambria Math" panose="02040503050406030204" pitchFamily="18" charset="0"/>
                      </a:rPr>
                      <m:t>]</m:t>
                    </m:r>
                  </m:oMath>
                </a14:m>
                <a:r>
                  <a:rPr lang="en-US" altLang="zh-CN" dirty="0"/>
                  <a:t>,</a:t>
                </a:r>
                <a:r>
                  <a:rPr lang="zh-CN" altLang="en-US" dirty="0"/>
                  <a:t>表明系统的参数不随时间变化，不管输入信号作用时间的先后，输出信号响应的形状相同，仅仅在时间上做了平移。也表明序列</a:t>
                </a:r>
                <a14:m>
                  <m:oMath xmlns:m="http://schemas.openxmlformats.org/officeDocument/2006/math">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r>
                      <a:rPr lang="en-US" altLang="zh-CN" b="1" i="1" smtClean="0">
                        <a:latin typeface="Cambria Math" panose="02040503050406030204" pitchFamily="18" charset="0"/>
                      </a:rPr>
                      <m:t>]</m:t>
                    </m:r>
                  </m:oMath>
                </a14:m>
                <a:r>
                  <a:rPr lang="zh-CN" altLang="en-US" dirty="0"/>
                  <a:t>是先进行移位后变换，还是先进行变换后移位，并不影响其输出，是等价的</a:t>
                </a:r>
                <a:r>
                  <a:rPr lang="en-US" altLang="zh-CN" dirty="0"/>
                  <a:t>.</a:t>
                </a:r>
              </a:p>
              <a:p>
                <a:pPr lvl="1"/>
                <a:r>
                  <a:rPr lang="zh-CN" altLang="en-US" dirty="0"/>
                  <a:t>如果系统算子为：</a:t>
                </a:r>
                <a14:m>
                  <m:oMath xmlns:m="http://schemas.openxmlformats.org/officeDocument/2006/math">
                    <m:r>
                      <a:rPr lang="en-US" altLang="zh-CN" b="1" i="1">
                        <a:latin typeface="Cambria Math" panose="02040503050406030204" pitchFamily="18" charset="0"/>
                      </a:rPr>
                      <m:t>𝒈</m:t>
                    </m:r>
                    <m:d>
                      <m:dPr>
                        <m:ctrlPr>
                          <a:rPr lang="en-US" altLang="zh-CN" b="1" i="1">
                            <a:latin typeface="Cambria Math" panose="02040503050406030204" pitchFamily="18" charset="0"/>
                          </a:rPr>
                        </m:ctrlPr>
                      </m:dPr>
                      <m:e>
                        <m:r>
                          <a:rPr lang="en-US" altLang="zh-CN" b="1" i="1">
                            <a:latin typeface="Cambria Math" panose="02040503050406030204" pitchFamily="18" charset="0"/>
                          </a:rPr>
                          <m:t>𝒏</m:t>
                        </m:r>
                      </m:e>
                    </m:d>
                    <m:r>
                      <a:rPr lang="en-US" altLang="zh-CN" b="1" i="1">
                        <a:latin typeface="Cambria Math" panose="02040503050406030204" pitchFamily="18" charset="0"/>
                      </a:rPr>
                      <m:t>=</m:t>
                    </m:r>
                    <m:r>
                      <a:rPr lang="en-US" altLang="zh-CN" b="1" i="1">
                        <a:latin typeface="Cambria Math" panose="02040503050406030204" pitchFamily="18" charset="0"/>
                      </a:rPr>
                      <m:t>𝒂𝒇</m:t>
                    </m:r>
                    <m:d>
                      <m:dPr>
                        <m:ctrlPr>
                          <a:rPr lang="en-US" altLang="zh-CN" b="1" i="1">
                            <a:latin typeface="Cambria Math" panose="02040503050406030204" pitchFamily="18" charset="0"/>
                          </a:rPr>
                        </m:ctrlPr>
                      </m:dPr>
                      <m:e>
                        <m:r>
                          <a:rPr lang="en-US" altLang="zh-CN" b="1" i="1">
                            <a:latin typeface="Cambria Math" panose="02040503050406030204" pitchFamily="18" charset="0"/>
                          </a:rPr>
                          <m:t>𝒏</m:t>
                        </m:r>
                      </m:e>
                    </m:d>
                    <m:r>
                      <a:rPr lang="en-US" altLang="zh-CN" b="1" i="1">
                        <a:latin typeface="Cambria Math" panose="02040503050406030204" pitchFamily="18" charset="0"/>
                      </a:rPr>
                      <m:t>+</m:t>
                    </m:r>
                    <m:r>
                      <a:rPr lang="en-US" altLang="zh-CN" b="1" i="1">
                        <a:latin typeface="Cambria Math" panose="02040503050406030204" pitchFamily="18" charset="0"/>
                      </a:rPr>
                      <m:t>𝒃</m:t>
                    </m:r>
                  </m:oMath>
                </a14:m>
                <a:r>
                  <a:rPr lang="zh-CN" altLang="en-US" dirty="0"/>
                  <a:t>这</a:t>
                </a:r>
                <a:r>
                  <a:rPr lang="zh-CN" altLang="en-US" dirty="0">
                    <a:solidFill>
                      <a:srgbClr val="FF0000"/>
                    </a:solidFill>
                  </a:rPr>
                  <a:t>是否是线性系统</a:t>
                </a:r>
              </a:p>
              <a:p>
                <a:r>
                  <a:rPr lang="zh-CN" altLang="en-US" dirty="0"/>
                  <a:t>上述线性和时不变性组合即为前面提到的线性时不变系统</a:t>
                </a:r>
                <a:endParaRPr lang="en-US" altLang="zh-CN" dirty="0"/>
              </a:p>
              <a:p>
                <a:pPr lvl="1"/>
                <a:endParaRPr lang="zh-CN" altLang="en-US" dirty="0"/>
              </a:p>
            </p:txBody>
          </p:sp>
        </mc:Choice>
        <mc:Fallback>
          <p:sp>
            <p:nvSpPr>
              <p:cNvPr id="3" name="内容占位符 2">
                <a:extLst>
                  <a:ext uri="{FF2B5EF4-FFF2-40B4-BE49-F238E27FC236}">
                    <a16:creationId xmlns:a16="http://schemas.microsoft.com/office/drawing/2014/main" id="{B11389F2-13E6-4F2F-8A56-CFA5196C59BA}"/>
                  </a:ext>
                </a:extLst>
              </p:cNvPr>
              <p:cNvSpPr>
                <a:spLocks noGrp="1" noRot="1" noChangeAspect="1" noMove="1" noResize="1" noEditPoints="1" noAdjustHandles="1" noChangeArrowheads="1" noChangeShapeType="1" noTextEdit="1"/>
              </p:cNvSpPr>
              <p:nvPr>
                <p:ph idx="1"/>
              </p:nvPr>
            </p:nvSpPr>
            <p:spPr>
              <a:blipFill>
                <a:blip r:embed="rId2"/>
                <a:stretch>
                  <a:fillRect l="-928" t="-2801" r="-33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2385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8EE7B1-C57F-4D83-ABA0-25A1B4C061E0}"/>
              </a:ext>
            </a:extLst>
          </p:cNvPr>
          <p:cNvSpPr>
            <a:spLocks noGrp="1"/>
          </p:cNvSpPr>
          <p:nvPr>
            <p:ph type="title"/>
          </p:nvPr>
        </p:nvSpPr>
        <p:spPr/>
        <p:txBody>
          <a:bodyPr/>
          <a:lstStyle/>
          <a:p>
            <a:r>
              <a:rPr lang="en-US" altLang="zh-CN" dirty="0"/>
              <a:t>1.2</a:t>
            </a:r>
            <a:r>
              <a:rPr lang="zh-CN" altLang="en-US" dirty="0"/>
              <a:t>线性时不变系统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DCE81C-85CB-46A1-8547-60A2987A31E5}"/>
                  </a:ext>
                </a:extLst>
              </p:cNvPr>
              <p:cNvSpPr>
                <a:spLocks noGrp="1"/>
              </p:cNvSpPr>
              <p:nvPr>
                <p:ph idx="1"/>
              </p:nvPr>
            </p:nvSpPr>
            <p:spPr/>
            <p:txBody>
              <a:bodyPr>
                <a:normAutofit fontScale="92500" lnSpcReduction="10000"/>
              </a:bodyPr>
              <a:lstStyle/>
              <a:p>
                <a14:m>
                  <m:oMath xmlns:m="http://schemas.openxmlformats.org/officeDocument/2006/math">
                    <m:r>
                      <a:rPr lang="en-US" altLang="zh-CN" b="0" i="1" smtClean="0">
                        <a:latin typeface="Cambria Math" panose="02040503050406030204" pitchFamily="18" charset="0"/>
                      </a:rPr>
                      <m:t>𝐻</m:t>
                    </m:r>
                  </m:oMath>
                </a14:m>
                <a:r>
                  <a:rPr lang="zh-CN" altLang="en-US" dirty="0"/>
                  <a:t>系统称为因果系统：</a:t>
                </a:r>
                <a:endParaRPr lang="en-US" altLang="zh-CN" dirty="0"/>
              </a:p>
              <a:p>
                <a:pPr lvl="1"/>
                <a:r>
                  <a:rPr lang="zh-CN" altLang="en-US" dirty="0"/>
                  <a:t>在有输入之前没有输出</a:t>
                </a:r>
                <a:endParaRPr lang="en-US" altLang="zh-CN" dirty="0"/>
              </a:p>
              <a:p>
                <a:pPr lvl="1"/>
                <a:r>
                  <a:rPr lang="zh-CN" altLang="en-US" dirty="0"/>
                  <a:t>如果</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r>
                      <a:rPr lang="en-US" altLang="zh-CN" b="0" i="1" smtClean="0">
                        <a:latin typeface="Cambria Math" panose="02040503050406030204" pitchFamily="18" charset="0"/>
                      </a:rPr>
                      <m:t>𝑥</m:t>
                    </m:r>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oMath>
                </a14:m>
                <a:r>
                  <a:rPr lang="en-US" altLang="zh-CN" dirty="0"/>
                  <a:t>,</a:t>
                </a:r>
                <a:r>
                  <a:rPr lang="zh-CN" altLang="en-US" dirty="0"/>
                  <a:t>则有</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𝐻</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=0,</m:t>
                    </m:r>
                    <m:r>
                      <a:rPr lang="en-US" altLang="zh-CN" b="0" i="1" smtClean="0">
                        <a:latin typeface="Cambria Math" panose="02040503050406030204" pitchFamily="18" charset="0"/>
                      </a:rPr>
                      <m:t>𝑥</m:t>
                    </m:r>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oMath>
                </a14:m>
                <a:endParaRPr lang="en-US" altLang="zh-CN" dirty="0"/>
              </a:p>
              <a:p>
                <a14:m>
                  <m:oMath xmlns:m="http://schemas.openxmlformats.org/officeDocument/2006/math">
                    <m:r>
                      <a:rPr lang="en-US" altLang="zh-CN" b="0" i="1" smtClean="0">
                        <a:latin typeface="Cambria Math" panose="02040503050406030204" pitchFamily="18" charset="0"/>
                      </a:rPr>
                      <m:t>𝐻</m:t>
                    </m:r>
                  </m:oMath>
                </a14:m>
                <a:r>
                  <a:rPr lang="zh-CN" altLang="en-US" dirty="0"/>
                  <a:t>称为稳定的</a:t>
                </a:r>
                <a:endParaRPr lang="en-US" altLang="zh-CN" dirty="0"/>
              </a:p>
              <a:p>
                <a:pPr lvl="1"/>
                <a:r>
                  <a:rPr lang="zh-CN" altLang="en-US" dirty="0"/>
                  <a:t>任何有界输入的响应也是有界的</a:t>
                </a:r>
                <a:endParaRPr lang="en-US" altLang="zh-CN" dirty="0"/>
              </a:p>
              <a:p>
                <a:pPr lvl="1"/>
                <a14:m>
                  <m:oMath xmlns:m="http://schemas.openxmlformats.org/officeDocument/2006/math">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&lt;</m:t>
                    </m:r>
                    <m:r>
                      <a:rPr lang="en-US" altLang="zh-CN" b="0" i="1" smtClean="0">
                        <a:latin typeface="Cambria Math" panose="02040503050406030204" pitchFamily="18" charset="0"/>
                      </a:rPr>
                      <m:t>𝐾</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&lt;</m:t>
                    </m:r>
                    <m:r>
                      <a:rPr lang="en-US" altLang="zh-CN" b="0" i="1" smtClean="0">
                        <a:latin typeface="Cambria Math" panose="02040503050406030204" pitchFamily="18" charset="0"/>
                      </a:rPr>
                      <m:t>𝑐𝐾</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𝐾</m:t>
                    </m:r>
                  </m:oMath>
                </a14:m>
                <a:r>
                  <a:rPr lang="zh-CN" altLang="en-US" dirty="0"/>
                  <a:t>都是常数</a:t>
                </a:r>
                <a:endParaRPr lang="en-US" altLang="zh-CN" dirty="0"/>
              </a:p>
              <a:p>
                <a14:m>
                  <m:oMath xmlns:m="http://schemas.openxmlformats.org/officeDocument/2006/math">
                    <m:r>
                      <a:rPr lang="zh-CN" altLang="en-US" b="0" i="1" dirty="0">
                        <a:latin typeface="Cambria Math" panose="02040503050406030204" pitchFamily="18" charset="0"/>
                      </a:rPr>
                      <m:t>例</m:t>
                    </m:r>
                    <m:r>
                      <a:rPr lang="zh-CN" altLang="en-US" i="1" dirty="0"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m:t>
                        </m:r>
                      </m:sub>
                      <m:sup>
                        <m:r>
                          <a:rPr lang="en-US" altLang="zh-CN" b="0" i="1" smtClean="0">
                            <a:latin typeface="Cambria Math" panose="02040503050406030204" pitchFamily="18" charset="0"/>
                          </a:rPr>
                          <m:t>𝑥</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𝜔</m:t>
                            </m:r>
                          </m:e>
                        </m:d>
                        <m:r>
                          <a:rPr lang="en-US" altLang="zh-CN" b="0" i="1" smtClean="0">
                            <a:latin typeface="Cambria Math" panose="02040503050406030204" pitchFamily="18" charset="0"/>
                          </a:rPr>
                          <m:t>𝑑</m:t>
                        </m:r>
                        <m:r>
                          <a:rPr lang="en-US" altLang="zh-CN" b="0" i="1" smtClean="0">
                            <a:latin typeface="Cambria Math" panose="02040503050406030204" pitchFamily="18" charset="0"/>
                          </a:rPr>
                          <m:t>𝜔</m:t>
                        </m:r>
                      </m:e>
                    </m:nary>
                  </m:oMath>
                </a14:m>
                <a:r>
                  <a:rPr lang="zh-CN" altLang="en-US" dirty="0"/>
                  <a:t>是否是线性系统？</a:t>
                </a:r>
                <a:endParaRPr lang="en-US" altLang="zh-CN" dirty="0"/>
              </a:p>
              <a:p>
                <a:pPr lvl="1"/>
                <a:r>
                  <a:rPr lang="zh-CN" altLang="en-US" dirty="0"/>
                  <a:t>是，验证是否满足齐次性和可加性</a:t>
                </a:r>
                <a:endParaRPr lang="en-US" altLang="zh-CN" dirty="0"/>
              </a:p>
              <a:p>
                <a:pPr lvl="1"/>
                <a:r>
                  <a:rPr lang="zh-CN" altLang="en-US" dirty="0"/>
                  <a:t>系统也是固定参数的，因果的和稳定的！</a:t>
                </a:r>
                <a:endParaRPr lang="en-US" altLang="zh-CN" dirty="0"/>
              </a:p>
              <a:p>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𝐻</m:t>
                    </m:r>
                    <m:r>
                      <a:rPr lang="en-US" altLang="zh-CN" b="0" i="1" smtClean="0">
                        <a:latin typeface="Cambria Math" panose="02040503050406030204" pitchFamily="18" charset="0"/>
                      </a:rPr>
                      <m:t>[</m:t>
                    </m:r>
                    <m:r>
                      <a:rPr lang="en-US" altLang="zh-CN" b="0" i="1" smtClean="0">
                        <a:latin typeface="Cambria Math" panose="02040503050406030204" pitchFamily="18" charset="0"/>
                      </a:rPr>
                      <m:t>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oMath>
                </a14:m>
                <a:r>
                  <a:rPr lang="zh-CN" altLang="en-US" dirty="0"/>
                  <a:t>称为脉冲响应，即</a:t>
                </a:r>
                <a14:m>
                  <m:oMath xmlns:m="http://schemas.openxmlformats.org/officeDocument/2006/math">
                    <m:r>
                      <a:rPr lang="en-US" altLang="zh-CN" b="0" i="1" smtClean="0">
                        <a:latin typeface="Cambria Math" panose="02040503050406030204" pitchFamily="18" charset="0"/>
                      </a:rPr>
                      <m:t>h</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r>
                  <a:rPr lang="zh-CN" altLang="en-US" dirty="0"/>
                  <a:t>是线性系统对位于</a:t>
                </a:r>
                <a14:m>
                  <m:oMath xmlns:m="http://schemas.openxmlformats.org/officeDocument/2006/math">
                    <m:r>
                      <a:rPr lang="en-US" altLang="zh-CN" b="0" i="1" smtClean="0">
                        <a:latin typeface="Cambria Math" panose="02040503050406030204" pitchFamily="18" charset="0"/>
                      </a:rPr>
                      <m:t>𝑥</m:t>
                    </m:r>
                  </m:oMath>
                </a14:m>
                <a:r>
                  <a:rPr lang="zh-CN" altLang="en-US" dirty="0"/>
                  <a:t>处的单位脉冲的响应！</a:t>
                </a:r>
              </a:p>
            </p:txBody>
          </p:sp>
        </mc:Choice>
        <mc:Fallback xmlns="">
          <p:sp>
            <p:nvSpPr>
              <p:cNvPr id="3" name="内容占位符 2">
                <a:extLst>
                  <a:ext uri="{FF2B5EF4-FFF2-40B4-BE49-F238E27FC236}">
                    <a16:creationId xmlns:a16="http://schemas.microsoft.com/office/drawing/2014/main" id="{D4DCE81C-85CB-46A1-8547-60A2987A31E5}"/>
                  </a:ext>
                </a:extLst>
              </p:cNvPr>
              <p:cNvSpPr>
                <a:spLocks noGrp="1" noRot="1" noChangeAspect="1" noMove="1" noResize="1" noEditPoints="1" noAdjustHandles="1" noChangeArrowheads="1" noChangeShapeType="1" noTextEdit="1"/>
              </p:cNvSpPr>
              <p:nvPr>
                <p:ph idx="1"/>
              </p:nvPr>
            </p:nvSpPr>
            <p:spPr>
              <a:blipFill>
                <a:blip r:embed="rId2"/>
                <a:stretch>
                  <a:fillRect t="-28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7990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1-D DFT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a:t>离散函数傅里叶变换具有连续谱</a:t>
                </a:r>
                <a:endParaRPr lang="en-US" altLang="zh-CN" sz="2000" dirty="0"/>
              </a:p>
              <a:p>
                <a:pPr lvl="1"/>
                <a:r>
                  <a:rPr lang="zh-CN" altLang="en-US" sz="1800" dirty="0"/>
                  <a:t>计算机只能处理离散数据</a:t>
                </a:r>
                <a:endParaRPr lang="en-US" altLang="zh-CN" sz="1800" dirty="0"/>
              </a:p>
              <a:p>
                <a:pPr lvl="1"/>
                <a:r>
                  <a:rPr lang="zh-CN" altLang="en-US" sz="1800" dirty="0"/>
                  <a:t>傅里叶变换的计算是作用于全局的，具有很大的计算量，而离散化则有利于计算推导快速算法</a:t>
                </a:r>
                <a:endParaRPr lang="en-US" altLang="zh-CN" sz="1800" dirty="0"/>
              </a:p>
              <a:p>
                <a:pPr lvl="1"/>
                <a:r>
                  <a:rPr lang="zh-CN" altLang="en-US" sz="1800" dirty="0"/>
                  <a:t>因此对离散函数的傅里叶变换的连续谱进行采样而获得离散谱</a:t>
                </a:r>
                <a:endParaRPr lang="en-US" altLang="zh-CN" sz="1800" dirty="0"/>
              </a:p>
              <a:p>
                <a:r>
                  <a:rPr lang="zh-CN" altLang="en-US" sz="2200" dirty="0"/>
                  <a:t>通过对连续谱在</a:t>
                </a:r>
                <a14:m>
                  <m:oMath xmlns:m="http://schemas.openxmlformats.org/officeDocument/2006/math">
                    <m:r>
                      <a:rPr lang="en-US" altLang="zh-CN" sz="2200" i="1">
                        <a:latin typeface="Cambria Math" panose="02040503050406030204" pitchFamily="18" charset="0"/>
                      </a:rPr>
                      <m:t>[0,1]</m:t>
                    </m:r>
                  </m:oMath>
                </a14:m>
                <a:r>
                  <a:rPr lang="zh-CN" altLang="en-US" sz="2200" dirty="0"/>
                  <a:t>区间抽取</a:t>
                </a:r>
                <a14:m>
                  <m:oMath xmlns:m="http://schemas.openxmlformats.org/officeDocument/2006/math">
                    <m:r>
                      <a:rPr lang="en-US" altLang="zh-CN" sz="2200" i="1">
                        <a:latin typeface="Cambria Math" panose="02040503050406030204" pitchFamily="18" charset="0"/>
                      </a:rPr>
                      <m:t>𝑁</m:t>
                    </m:r>
                  </m:oMath>
                </a14:m>
                <a:r>
                  <a:rPr lang="zh-CN" altLang="en-US" sz="2200" dirty="0"/>
                  <a:t>个等间距采样样本，采样间隔</a:t>
                </a:r>
                <a14:m>
                  <m:oMath xmlns:m="http://schemas.openxmlformats.org/officeDocument/2006/math">
                    <m:r>
                      <m:rPr>
                        <m:sty m:val="p"/>
                      </m:rPr>
                      <a:rPr lang="en-US" altLang="zh-CN" sz="2200">
                        <a:latin typeface="Cambria Math" panose="02040503050406030204" pitchFamily="18" charset="0"/>
                      </a:rPr>
                      <m:t>Δ</m:t>
                    </m:r>
                    <m:r>
                      <a:rPr lang="en-US" altLang="zh-CN" sz="2200" i="1">
                        <a:latin typeface="Cambria Math" panose="02040503050406030204" pitchFamily="18" charset="0"/>
                      </a:rPr>
                      <m:t>𝑢</m:t>
                    </m:r>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i="1">
                            <a:latin typeface="Cambria Math" panose="02040503050406030204" pitchFamily="18" charset="0"/>
                          </a:rPr>
                          <m:t>1</m:t>
                        </m:r>
                      </m:num>
                      <m:den>
                        <m:r>
                          <a:rPr lang="en-US" altLang="zh-CN" sz="2200" i="1">
                            <a:latin typeface="Cambria Math" panose="02040503050406030204" pitchFamily="18" charset="0"/>
                          </a:rPr>
                          <m:t>𝑁</m:t>
                        </m:r>
                      </m:den>
                    </m:f>
                  </m:oMath>
                </a14:m>
                <a:r>
                  <a:rPr lang="en-US" altLang="zh-CN" sz="2200" dirty="0"/>
                  <a:t>,</a:t>
                </a:r>
                <a14:m>
                  <m:oMath xmlns:m="http://schemas.openxmlformats.org/officeDocument/2006/math">
                    <m:r>
                      <a:rPr lang="en-US" altLang="zh-CN" sz="2200" i="1" dirty="0">
                        <a:latin typeface="Cambria Math" panose="02040503050406030204" pitchFamily="18" charset="0"/>
                      </a:rPr>
                      <m:t>𝑁</m:t>
                    </m:r>
                  </m:oMath>
                </a14:m>
                <a:r>
                  <a:rPr lang="zh-CN" altLang="en-US" sz="2200" dirty="0"/>
                  <a:t>为频率采样的样本数，计算连续谱的采样值，则其一维离散函数的离散傅里叶变换定义为：</a:t>
                </a:r>
                <a:endParaRPr lang="en-US" altLang="zh-CN" sz="2200" dirty="0"/>
              </a:p>
              <a:p>
                <a:pPr marL="0" indent="0">
                  <a:buNone/>
                </a:pPr>
                <a14:m>
                  <m:oMathPara xmlns:m="http://schemas.openxmlformats.org/officeDocument/2006/math">
                    <m:oMathParaPr>
                      <m:jc m:val="centerGroup"/>
                    </m:oMathParaPr>
                    <m:oMath xmlns:m="http://schemas.openxmlformats.org/officeDocument/2006/math">
                      <m:r>
                        <a:rPr lang="en-US" altLang="zh-CN" sz="2200" i="1">
                          <a:latin typeface="Cambria Math" panose="02040503050406030204" pitchFamily="18" charset="0"/>
                        </a:rPr>
                        <m:t>𝐹</m:t>
                      </m:r>
                      <m:d>
                        <m:dPr>
                          <m:ctrlPr>
                            <a:rPr lang="en-US" altLang="zh-CN" sz="2200" i="1">
                              <a:latin typeface="Cambria Math" panose="02040503050406030204" pitchFamily="18" charset="0"/>
                            </a:rPr>
                          </m:ctrlPr>
                        </m:dPr>
                        <m:e>
                          <m:r>
                            <a:rPr lang="en-US" altLang="zh-CN" sz="2200" i="1">
                              <a:latin typeface="Cambria Math" panose="02040503050406030204" pitchFamily="18" charset="0"/>
                            </a:rPr>
                            <m:t>𝑢</m:t>
                          </m:r>
                        </m:e>
                      </m:d>
                      <m:r>
                        <a:rPr lang="en-US" altLang="zh-CN" sz="2200" i="1">
                          <a:latin typeface="Cambria Math" panose="02040503050406030204" pitchFamily="18" charset="0"/>
                        </a:rPr>
                        <m:t>=</m:t>
                      </m:r>
                      <m:nary>
                        <m:naryPr>
                          <m:chr m:val="∑"/>
                          <m:ctrlPr>
                            <a:rPr lang="en-US" altLang="zh-CN" sz="2200" i="1">
                              <a:latin typeface="Cambria Math" panose="02040503050406030204" pitchFamily="18" charset="0"/>
                            </a:rPr>
                          </m:ctrlPr>
                        </m:naryPr>
                        <m:sub>
                          <m:r>
                            <a:rPr lang="en-US" altLang="zh-CN" sz="2200" i="1">
                              <a:latin typeface="Cambria Math" panose="02040503050406030204" pitchFamily="18" charset="0"/>
                            </a:rPr>
                            <m:t>𝑥</m:t>
                          </m:r>
                          <m:r>
                            <a:rPr lang="en-US" altLang="zh-CN" sz="2200" i="1">
                              <a:latin typeface="Cambria Math" panose="02040503050406030204" pitchFamily="18" charset="0"/>
                            </a:rPr>
                            <m:t>=0</m:t>
                          </m:r>
                        </m:sub>
                        <m:sup>
                          <m:r>
                            <a:rPr lang="en-US" altLang="zh-CN" sz="2200" i="1">
                              <a:latin typeface="Cambria Math" panose="02040503050406030204" pitchFamily="18" charset="0"/>
                            </a:rPr>
                            <m:t>𝑁</m:t>
                          </m:r>
                          <m:r>
                            <a:rPr lang="en-US" altLang="zh-CN" sz="2200" i="1">
                              <a:latin typeface="Cambria Math" panose="02040503050406030204" pitchFamily="18" charset="0"/>
                            </a:rPr>
                            <m:t>−1</m:t>
                          </m:r>
                        </m:sup>
                        <m:e>
                          <m:r>
                            <a:rPr lang="en-US" altLang="zh-CN" sz="2200" i="1">
                              <a:latin typeface="Cambria Math" panose="02040503050406030204" pitchFamily="18" charset="0"/>
                            </a:rPr>
                            <m:t>𝑓</m:t>
                          </m:r>
                          <m:d>
                            <m:dPr>
                              <m:ctrlPr>
                                <a:rPr lang="en-US" altLang="zh-CN" sz="2200" i="1">
                                  <a:latin typeface="Cambria Math" panose="02040503050406030204" pitchFamily="18" charset="0"/>
                                </a:rPr>
                              </m:ctrlPr>
                            </m:dPr>
                            <m:e>
                              <m:r>
                                <a:rPr lang="en-US" altLang="zh-CN" sz="2200" i="1">
                                  <a:latin typeface="Cambria Math" panose="02040503050406030204" pitchFamily="18" charset="0"/>
                                </a:rPr>
                                <m:t>𝑥</m:t>
                              </m:r>
                            </m:e>
                          </m:d>
                          <m:sSup>
                            <m:sSupPr>
                              <m:ctrlPr>
                                <a:rPr lang="en-US" altLang="zh-CN" sz="2200" i="1">
                                  <a:latin typeface="Cambria Math" panose="02040503050406030204" pitchFamily="18" charset="0"/>
                                </a:rPr>
                              </m:ctrlPr>
                            </m:sSupPr>
                            <m:e>
                              <m:r>
                                <a:rPr lang="en-US" altLang="zh-CN" sz="2200" i="1">
                                  <a:latin typeface="Cambria Math" panose="02040503050406030204" pitchFamily="18" charset="0"/>
                                </a:rPr>
                                <m:t>𝑒</m:t>
                              </m:r>
                            </m:e>
                            <m:sup>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i="1">
                                      <a:latin typeface="Cambria Math" panose="02040503050406030204" pitchFamily="18" charset="0"/>
                                    </a:rPr>
                                    <m:t>𝑗</m:t>
                                  </m:r>
                                  <m:r>
                                    <a:rPr lang="en-US" altLang="zh-CN" sz="2200" i="1">
                                      <a:latin typeface="Cambria Math" panose="02040503050406030204" pitchFamily="18" charset="0"/>
                                    </a:rPr>
                                    <m:t>2</m:t>
                                  </m:r>
                                  <m:r>
                                    <a:rPr lang="en-US" altLang="zh-CN" sz="2200" i="1">
                                      <a:latin typeface="Cambria Math" panose="02040503050406030204" pitchFamily="18" charset="0"/>
                                    </a:rPr>
                                    <m:t>𝜋</m:t>
                                  </m:r>
                                  <m:r>
                                    <a:rPr lang="en-US" altLang="zh-CN" sz="2200" i="1">
                                      <a:latin typeface="Cambria Math" panose="02040503050406030204" pitchFamily="18" charset="0"/>
                                    </a:rPr>
                                    <m:t>𝑢𝑥</m:t>
                                  </m:r>
                                </m:num>
                                <m:den>
                                  <m:r>
                                    <a:rPr lang="en-US" altLang="zh-CN" sz="2200" i="1">
                                      <a:latin typeface="Cambria Math" panose="02040503050406030204" pitchFamily="18" charset="0"/>
                                    </a:rPr>
                                    <m:t>𝑁</m:t>
                                  </m:r>
                                </m:den>
                              </m:f>
                            </m:sup>
                          </m:sSup>
                        </m:e>
                      </m:nary>
                      <m:r>
                        <a:rPr lang="en-US" altLang="zh-CN" sz="2200" i="1">
                          <a:latin typeface="Cambria Math" panose="02040503050406030204" pitchFamily="18" charset="0"/>
                        </a:rPr>
                        <m:t>,</m:t>
                      </m:r>
                      <m:r>
                        <a:rPr lang="en-US" altLang="zh-CN" sz="2200" i="1">
                          <a:latin typeface="Cambria Math" panose="02040503050406030204" pitchFamily="18" charset="0"/>
                        </a:rPr>
                        <m:t>𝑢</m:t>
                      </m:r>
                      <m:r>
                        <a:rPr lang="en-US" altLang="zh-CN" sz="2200" i="1">
                          <a:latin typeface="Cambria Math" panose="02040503050406030204" pitchFamily="18" charset="0"/>
                        </a:rPr>
                        <m:t>=0,1,⋯,</m:t>
                      </m:r>
                      <m:r>
                        <a:rPr lang="en-US" altLang="zh-CN" sz="2200" i="1">
                          <a:latin typeface="Cambria Math" panose="02040503050406030204" pitchFamily="18" charset="0"/>
                        </a:rPr>
                        <m:t>𝑁</m:t>
                      </m:r>
                      <m:r>
                        <a:rPr lang="en-US" altLang="zh-CN" sz="2200" i="1">
                          <a:latin typeface="Cambria Math" panose="02040503050406030204" pitchFamily="18" charset="0"/>
                        </a:rPr>
                        <m:t>−1</m:t>
                      </m:r>
                    </m:oMath>
                  </m:oMathPara>
                </a14:m>
                <a:endParaRPr lang="en-US" altLang="zh-CN" sz="2200" dirty="0"/>
              </a:p>
              <a:p>
                <a:r>
                  <a:rPr lang="zh-CN" altLang="en-US" sz="2200" dirty="0"/>
                  <a:t>这里</a:t>
                </a:r>
                <a14:m>
                  <m:oMath xmlns:m="http://schemas.openxmlformats.org/officeDocument/2006/math">
                    <m:r>
                      <a:rPr lang="en-US" altLang="zh-CN" sz="2200" i="1">
                        <a:latin typeface="Cambria Math" panose="02040503050406030204" pitchFamily="18" charset="0"/>
                      </a:rPr>
                      <m:t>𝑢</m:t>
                    </m:r>
                  </m:oMath>
                </a14:m>
                <a:r>
                  <a:rPr lang="zh-CN" altLang="en-US" sz="2200" dirty="0"/>
                  <a:t>为离散的频率变量，对应的一维离散傅里叶变换的逆变换为</a:t>
                </a:r>
                <a:endParaRPr lang="en-US" altLang="zh-CN" sz="2200" dirty="0"/>
              </a:p>
              <a:p>
                <a:pPr marL="0" indent="0">
                  <a:buNone/>
                </a:pPr>
                <a14:m>
                  <m:oMathPara xmlns:m="http://schemas.openxmlformats.org/officeDocument/2006/math">
                    <m:oMathParaPr>
                      <m:jc m:val="centerGroup"/>
                    </m:oMathParaPr>
                    <m:oMath xmlns:m="http://schemas.openxmlformats.org/officeDocument/2006/math">
                      <m:r>
                        <a:rPr lang="en-US" altLang="zh-CN" sz="2200" i="1">
                          <a:latin typeface="Cambria Math" panose="02040503050406030204" pitchFamily="18" charset="0"/>
                        </a:rPr>
                        <m:t>𝑓</m:t>
                      </m:r>
                      <m:d>
                        <m:dPr>
                          <m:ctrlPr>
                            <a:rPr lang="en-US" altLang="zh-CN" sz="2200" i="1">
                              <a:latin typeface="Cambria Math" panose="02040503050406030204" pitchFamily="18" charset="0"/>
                            </a:rPr>
                          </m:ctrlPr>
                        </m:dPr>
                        <m:e>
                          <m:r>
                            <a:rPr lang="en-US" altLang="zh-CN" sz="2200" i="1">
                              <a:latin typeface="Cambria Math" panose="02040503050406030204" pitchFamily="18" charset="0"/>
                            </a:rPr>
                            <m:t>𝑥</m:t>
                          </m:r>
                        </m:e>
                      </m:d>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i="1">
                              <a:latin typeface="Cambria Math" panose="02040503050406030204" pitchFamily="18" charset="0"/>
                            </a:rPr>
                            <m:t>1</m:t>
                          </m:r>
                        </m:num>
                        <m:den>
                          <m:r>
                            <a:rPr lang="en-US" altLang="zh-CN" sz="2200" i="1">
                              <a:latin typeface="Cambria Math" panose="02040503050406030204" pitchFamily="18" charset="0"/>
                            </a:rPr>
                            <m:t>𝑁</m:t>
                          </m:r>
                        </m:den>
                      </m:f>
                      <m:nary>
                        <m:naryPr>
                          <m:chr m:val="∑"/>
                          <m:ctrlPr>
                            <a:rPr lang="en-US" altLang="zh-CN" sz="2200" i="1">
                              <a:latin typeface="Cambria Math" panose="02040503050406030204" pitchFamily="18" charset="0"/>
                            </a:rPr>
                          </m:ctrlPr>
                        </m:naryPr>
                        <m:sub>
                          <m:r>
                            <a:rPr lang="en-US" altLang="zh-CN" sz="2200" i="1">
                              <a:latin typeface="Cambria Math" panose="02040503050406030204" pitchFamily="18" charset="0"/>
                            </a:rPr>
                            <m:t>𝑢</m:t>
                          </m:r>
                          <m:r>
                            <a:rPr lang="en-US" altLang="zh-CN" sz="2200" i="1">
                              <a:latin typeface="Cambria Math" panose="02040503050406030204" pitchFamily="18" charset="0"/>
                            </a:rPr>
                            <m:t>=0</m:t>
                          </m:r>
                        </m:sub>
                        <m:sup>
                          <m:r>
                            <a:rPr lang="en-US" altLang="zh-CN" sz="2200" i="1">
                              <a:latin typeface="Cambria Math" panose="02040503050406030204" pitchFamily="18" charset="0"/>
                            </a:rPr>
                            <m:t>𝑁</m:t>
                          </m:r>
                          <m:r>
                            <a:rPr lang="en-US" altLang="zh-CN" sz="2200" i="1">
                              <a:latin typeface="Cambria Math" panose="02040503050406030204" pitchFamily="18" charset="0"/>
                            </a:rPr>
                            <m:t>−1</m:t>
                          </m:r>
                        </m:sup>
                        <m:e>
                          <m:r>
                            <a:rPr lang="en-US" altLang="zh-CN" sz="2200" i="1">
                              <a:latin typeface="Cambria Math" panose="02040503050406030204" pitchFamily="18" charset="0"/>
                            </a:rPr>
                            <m:t>𝐹</m:t>
                          </m:r>
                          <m:d>
                            <m:dPr>
                              <m:ctrlPr>
                                <a:rPr lang="en-US" altLang="zh-CN" sz="2200" i="1">
                                  <a:latin typeface="Cambria Math" panose="02040503050406030204" pitchFamily="18" charset="0"/>
                                </a:rPr>
                              </m:ctrlPr>
                            </m:dPr>
                            <m:e>
                              <m:r>
                                <a:rPr lang="en-US" altLang="zh-CN" sz="2200" i="1">
                                  <a:latin typeface="Cambria Math" panose="02040503050406030204" pitchFamily="18" charset="0"/>
                                </a:rPr>
                                <m:t>𝑢</m:t>
                              </m:r>
                            </m:e>
                          </m:d>
                          <m:sSup>
                            <m:sSupPr>
                              <m:ctrlPr>
                                <a:rPr lang="en-US" altLang="zh-CN" sz="2200" i="1">
                                  <a:latin typeface="Cambria Math" panose="02040503050406030204" pitchFamily="18" charset="0"/>
                                </a:rPr>
                              </m:ctrlPr>
                            </m:sSupPr>
                            <m:e>
                              <m:r>
                                <a:rPr lang="en-US" altLang="zh-CN" sz="2200" i="1">
                                  <a:latin typeface="Cambria Math" panose="02040503050406030204" pitchFamily="18" charset="0"/>
                                </a:rPr>
                                <m:t>𝑒</m:t>
                              </m:r>
                            </m:e>
                            <m:sup>
                              <m:f>
                                <m:fPr>
                                  <m:ctrlPr>
                                    <a:rPr lang="en-US" altLang="zh-CN" sz="2200" i="1">
                                      <a:latin typeface="Cambria Math" panose="02040503050406030204" pitchFamily="18" charset="0"/>
                                    </a:rPr>
                                  </m:ctrlPr>
                                </m:fPr>
                                <m:num>
                                  <m:r>
                                    <a:rPr lang="en-US" altLang="zh-CN" sz="2200" i="1">
                                      <a:latin typeface="Cambria Math" panose="02040503050406030204" pitchFamily="18" charset="0"/>
                                    </a:rPr>
                                    <m:t>𝑗</m:t>
                                  </m:r>
                                  <m:r>
                                    <a:rPr lang="en-US" altLang="zh-CN" sz="2200" i="1">
                                      <a:latin typeface="Cambria Math" panose="02040503050406030204" pitchFamily="18" charset="0"/>
                                    </a:rPr>
                                    <m:t>2</m:t>
                                  </m:r>
                                  <m:r>
                                    <a:rPr lang="en-US" altLang="zh-CN" sz="2200" i="1">
                                      <a:latin typeface="Cambria Math" panose="02040503050406030204" pitchFamily="18" charset="0"/>
                                    </a:rPr>
                                    <m:t>𝜋</m:t>
                                  </m:r>
                                  <m:r>
                                    <a:rPr lang="en-US" altLang="zh-CN" sz="2200" i="1">
                                      <a:latin typeface="Cambria Math" panose="02040503050406030204" pitchFamily="18" charset="0"/>
                                    </a:rPr>
                                    <m:t>𝑢𝑥</m:t>
                                  </m:r>
                                </m:num>
                                <m:den>
                                  <m:r>
                                    <a:rPr lang="en-US" altLang="zh-CN" sz="2200" i="1">
                                      <a:latin typeface="Cambria Math" panose="02040503050406030204" pitchFamily="18" charset="0"/>
                                    </a:rPr>
                                    <m:t>𝑁</m:t>
                                  </m:r>
                                </m:den>
                              </m:f>
                            </m:sup>
                          </m:sSup>
                          <m:r>
                            <a:rPr lang="en-US" altLang="zh-CN" sz="2200" i="1">
                              <a:latin typeface="Cambria Math" panose="02040503050406030204" pitchFamily="18" charset="0"/>
                            </a:rPr>
                            <m:t>,</m:t>
                          </m:r>
                          <m:r>
                            <a:rPr lang="en-US" altLang="zh-CN" sz="2200" i="1">
                              <a:latin typeface="Cambria Math" panose="02040503050406030204" pitchFamily="18" charset="0"/>
                            </a:rPr>
                            <m:t>𝑥</m:t>
                          </m:r>
                          <m:r>
                            <a:rPr lang="en-US" altLang="zh-CN" sz="2200" i="1">
                              <a:latin typeface="Cambria Math" panose="02040503050406030204" pitchFamily="18" charset="0"/>
                            </a:rPr>
                            <m:t>=0,1,⋯,</m:t>
                          </m:r>
                          <m:r>
                            <a:rPr lang="en-US" altLang="zh-CN" sz="2200" i="1">
                              <a:latin typeface="Cambria Math" panose="02040503050406030204" pitchFamily="18" charset="0"/>
                            </a:rPr>
                            <m:t>𝑁</m:t>
                          </m:r>
                          <m:r>
                            <a:rPr lang="en-US" altLang="zh-CN" sz="2200" i="1">
                              <a:latin typeface="Cambria Math" panose="02040503050406030204" pitchFamily="18" charset="0"/>
                            </a:rPr>
                            <m:t>−1</m:t>
                          </m:r>
                        </m:e>
                      </m:nary>
                    </m:oMath>
                  </m:oMathPara>
                </a14:m>
                <a:endParaRPr lang="zh-CN" altLang="en-US" sz="22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94" t="-9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6816081" y="745730"/>
                <a:ext cx="3712773" cy="1099340"/>
              </a:xfrm>
              <a:prstGeom prst="rect">
                <a:avLst/>
              </a:prstGeom>
              <a:ln>
                <a:solidFill>
                  <a:srgbClr val="0000FF"/>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solidFill>
                            <a:srgbClr val="FF0000"/>
                          </a:solidFill>
                          <a:latin typeface="Cambria Math" panose="02040503050406030204" pitchFamily="18" charset="0"/>
                        </a:rPr>
                        <m:t>𝐹</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𝑢</m:t>
                          </m:r>
                        </m:e>
                      </m:d>
                      <m:r>
                        <a:rPr lang="en-US" altLang="zh-CN" sz="2400" i="1">
                          <a:solidFill>
                            <a:srgbClr val="FF0000"/>
                          </a:solidFill>
                          <a:latin typeface="Cambria Math" panose="02040503050406030204" pitchFamily="18" charset="0"/>
                        </a:rPr>
                        <m:t>=</m:t>
                      </m:r>
                      <m:nary>
                        <m:naryPr>
                          <m:chr m:val="∑"/>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𝑥</m:t>
                          </m:r>
                          <m:r>
                            <a:rPr lang="en-US" altLang="zh-CN" sz="2400" i="1">
                              <a:solidFill>
                                <a:srgbClr val="FF0000"/>
                              </a:solidFill>
                              <a:latin typeface="Cambria Math" panose="02040503050406030204" pitchFamily="18" charset="0"/>
                            </a:rPr>
                            <m:t>=−∞</m:t>
                          </m:r>
                        </m:sub>
                        <m:sup>
                          <m:r>
                            <a:rPr lang="en-US" altLang="zh-CN" sz="2400" i="1">
                              <a:solidFill>
                                <a:srgbClr val="FF0000"/>
                              </a:solidFill>
                              <a:latin typeface="Cambria Math" panose="02040503050406030204" pitchFamily="18" charset="0"/>
                            </a:rPr>
                            <m:t>∞</m:t>
                          </m:r>
                        </m:sup>
                        <m:e>
                          <m:r>
                            <a:rPr lang="en-US" altLang="zh-CN" sz="2400" i="1">
                              <a:solidFill>
                                <a:srgbClr val="FF0000"/>
                              </a:solidFill>
                              <a:latin typeface="Cambria Math" panose="02040503050406030204" pitchFamily="18" charset="0"/>
                            </a:rPr>
                            <m:t>𝑓</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𝑥</m:t>
                              </m:r>
                            </m:e>
                          </m:d>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panose="02040503050406030204" pitchFamily="18" charset="0"/>
                                </a:rPr>
                                <m:t>𝑒</m:t>
                              </m:r>
                            </m:e>
                            <m:sup>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𝑗</m:t>
                              </m:r>
                              <m:r>
                                <a:rPr lang="en-US" altLang="zh-CN" sz="2400" i="1">
                                  <a:solidFill>
                                    <a:srgbClr val="FF0000"/>
                                  </a:solidFill>
                                  <a:latin typeface="Cambria Math" panose="02040503050406030204" pitchFamily="18" charset="0"/>
                                </a:rPr>
                                <m:t>2</m:t>
                              </m:r>
                              <m:r>
                                <a:rPr lang="en-US" altLang="zh-CN" sz="2400" i="1">
                                  <a:solidFill>
                                    <a:srgbClr val="FF0000"/>
                                  </a:solidFill>
                                  <a:latin typeface="Cambria Math" panose="02040503050406030204" pitchFamily="18" charset="0"/>
                                </a:rPr>
                                <m:t>𝜋</m:t>
                              </m:r>
                              <m:r>
                                <a:rPr lang="en-US" altLang="zh-CN" sz="2400" i="1">
                                  <a:solidFill>
                                    <a:srgbClr val="FF0000"/>
                                  </a:solidFill>
                                  <a:latin typeface="Cambria Math" panose="02040503050406030204" pitchFamily="18" charset="0"/>
                                </a:rPr>
                                <m:t>𝑢𝑥</m:t>
                              </m:r>
                            </m:sup>
                          </m:sSup>
                        </m:e>
                      </m:nary>
                    </m:oMath>
                  </m:oMathPara>
                </a14:m>
                <a:endParaRPr lang="zh-CN" altLang="en-US" sz="2400"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6816081" y="745730"/>
                <a:ext cx="3712773" cy="1099340"/>
              </a:xfrm>
              <a:prstGeom prst="rect">
                <a:avLst/>
              </a:prstGeom>
              <a:blipFill>
                <a:blip r:embed="rId3"/>
                <a:stretch>
                  <a:fillRect/>
                </a:stretch>
              </a:blipFill>
              <a:ln>
                <a:solidFill>
                  <a:srgbClr val="0000FF"/>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6973959" y="5814711"/>
                <a:ext cx="3039871" cy="985719"/>
              </a:xfrm>
              <a:prstGeom prst="rect">
                <a:avLst/>
              </a:prstGeom>
              <a:ln>
                <a:solidFill>
                  <a:srgbClr val="0000FF"/>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a:solidFill>
                            <a:srgbClr val="FF0000"/>
                          </a:solidFill>
                          <a:latin typeface="Cambria Math" panose="02040503050406030204" pitchFamily="18" charset="0"/>
                        </a:rPr>
                        <m:t>𝑓</m:t>
                      </m:r>
                      <m:d>
                        <m:dPr>
                          <m:ctrlPr>
                            <a:rPr lang="en-US" altLang="zh-CN" sz="2000" i="1">
                              <a:solidFill>
                                <a:srgbClr val="FF0000"/>
                              </a:solidFill>
                              <a:latin typeface="Cambria Math" panose="02040503050406030204" pitchFamily="18" charset="0"/>
                            </a:rPr>
                          </m:ctrlPr>
                        </m:dPr>
                        <m:e>
                          <m:r>
                            <a:rPr lang="en-US" altLang="zh-CN" sz="2000">
                              <a:solidFill>
                                <a:srgbClr val="FF0000"/>
                              </a:solidFill>
                              <a:latin typeface="Cambria Math" panose="02040503050406030204" pitchFamily="18" charset="0"/>
                            </a:rPr>
                            <m:t>𝑥</m:t>
                          </m:r>
                        </m:e>
                      </m:d>
                      <m:r>
                        <a:rPr lang="en-US" altLang="zh-CN" sz="2000">
                          <a:solidFill>
                            <a:srgbClr val="FF0000"/>
                          </a:solidFill>
                          <a:latin typeface="Cambria Math" panose="02040503050406030204" pitchFamily="18" charset="0"/>
                        </a:rPr>
                        <m:t>=</m:t>
                      </m:r>
                      <m:nary>
                        <m:naryPr>
                          <m:ctrlPr>
                            <a:rPr lang="en-US" altLang="zh-CN" sz="2000" i="1">
                              <a:solidFill>
                                <a:srgbClr val="FF0000"/>
                              </a:solidFill>
                              <a:latin typeface="Cambria Math" panose="02040503050406030204" pitchFamily="18" charset="0"/>
                            </a:rPr>
                          </m:ctrlPr>
                        </m:naryPr>
                        <m:sub>
                          <m:r>
                            <m:rPr>
                              <m:brk m:alnAt="23"/>
                            </m:rPr>
                            <a:rPr lang="en-US" altLang="zh-CN" sz="2000">
                              <a:solidFill>
                                <a:srgbClr val="FF0000"/>
                              </a:solidFill>
                              <a:latin typeface="Cambria Math" panose="02040503050406030204" pitchFamily="18" charset="0"/>
                            </a:rPr>
                            <m:t>−</m:t>
                          </m:r>
                          <m:f>
                            <m:fPr>
                              <m:ctrlPr>
                                <a:rPr lang="en-US" altLang="zh-CN" sz="2000" i="1">
                                  <a:solidFill>
                                    <a:srgbClr val="FF0000"/>
                                  </a:solidFill>
                                  <a:latin typeface="Cambria Math" panose="02040503050406030204" pitchFamily="18" charset="0"/>
                                </a:rPr>
                              </m:ctrlPr>
                            </m:fPr>
                            <m:num>
                              <m:r>
                                <m:rPr>
                                  <m:brk m:alnAt="23"/>
                                </m:rPr>
                                <a:rPr lang="en-US" altLang="zh-CN" sz="2000">
                                  <a:solidFill>
                                    <a:srgbClr val="FF0000"/>
                                  </a:solidFill>
                                  <a:latin typeface="Cambria Math" panose="02040503050406030204" pitchFamily="18" charset="0"/>
                                </a:rPr>
                                <m:t>1</m:t>
                              </m:r>
                            </m:num>
                            <m:den>
                              <m:r>
                                <m:rPr>
                                  <m:brk m:alnAt="23"/>
                                </m:rPr>
                                <a:rPr lang="en-US" altLang="zh-CN" sz="2000">
                                  <a:solidFill>
                                    <a:srgbClr val="FF0000"/>
                                  </a:solidFill>
                                  <a:latin typeface="Cambria Math" panose="02040503050406030204" pitchFamily="18" charset="0"/>
                                </a:rPr>
                                <m:t>2</m:t>
                              </m:r>
                            </m:den>
                          </m:f>
                        </m:sub>
                        <m:sup>
                          <m:f>
                            <m:fPr>
                              <m:ctrlPr>
                                <a:rPr lang="en-US" altLang="zh-CN" sz="2000" i="1">
                                  <a:solidFill>
                                    <a:srgbClr val="FF0000"/>
                                  </a:solidFill>
                                  <a:latin typeface="Cambria Math" panose="02040503050406030204" pitchFamily="18" charset="0"/>
                                </a:rPr>
                              </m:ctrlPr>
                            </m:fPr>
                            <m:num>
                              <m:r>
                                <a:rPr lang="en-US" altLang="zh-CN" sz="2000">
                                  <a:solidFill>
                                    <a:srgbClr val="FF0000"/>
                                  </a:solidFill>
                                  <a:latin typeface="Cambria Math" panose="02040503050406030204" pitchFamily="18" charset="0"/>
                                </a:rPr>
                                <m:t>1</m:t>
                              </m:r>
                            </m:num>
                            <m:den>
                              <m:r>
                                <a:rPr lang="en-US" altLang="zh-CN" sz="2000">
                                  <a:solidFill>
                                    <a:srgbClr val="FF0000"/>
                                  </a:solidFill>
                                  <a:latin typeface="Cambria Math" panose="02040503050406030204" pitchFamily="18" charset="0"/>
                                </a:rPr>
                                <m:t>2</m:t>
                              </m:r>
                            </m:den>
                          </m:f>
                        </m:sup>
                        <m:e>
                          <m:r>
                            <a:rPr lang="en-US" altLang="zh-CN" sz="2000">
                              <a:solidFill>
                                <a:srgbClr val="FF0000"/>
                              </a:solidFill>
                              <a:latin typeface="Cambria Math" panose="02040503050406030204" pitchFamily="18" charset="0"/>
                            </a:rPr>
                            <m:t>𝐹</m:t>
                          </m:r>
                          <m:d>
                            <m:dPr>
                              <m:ctrlPr>
                                <a:rPr lang="en-US" altLang="zh-CN" sz="2000" i="1">
                                  <a:solidFill>
                                    <a:srgbClr val="FF0000"/>
                                  </a:solidFill>
                                  <a:latin typeface="Cambria Math" panose="02040503050406030204" pitchFamily="18" charset="0"/>
                                </a:rPr>
                              </m:ctrlPr>
                            </m:dPr>
                            <m:e>
                              <m:r>
                                <a:rPr lang="en-US" altLang="zh-CN" sz="2000">
                                  <a:solidFill>
                                    <a:srgbClr val="FF0000"/>
                                  </a:solidFill>
                                  <a:latin typeface="Cambria Math" panose="02040503050406030204" pitchFamily="18" charset="0"/>
                                </a:rPr>
                                <m:t>𝑢</m:t>
                              </m:r>
                            </m:e>
                          </m:d>
                          <m:sSup>
                            <m:sSupPr>
                              <m:ctrlPr>
                                <a:rPr lang="en-US" altLang="zh-CN" sz="2000" i="1">
                                  <a:solidFill>
                                    <a:srgbClr val="FF0000"/>
                                  </a:solidFill>
                                  <a:latin typeface="Cambria Math" panose="02040503050406030204" pitchFamily="18" charset="0"/>
                                </a:rPr>
                              </m:ctrlPr>
                            </m:sSupPr>
                            <m:e>
                              <m:r>
                                <a:rPr lang="en-US" altLang="zh-CN" sz="2000">
                                  <a:solidFill>
                                    <a:srgbClr val="FF0000"/>
                                  </a:solidFill>
                                  <a:latin typeface="Cambria Math" panose="02040503050406030204" pitchFamily="18" charset="0"/>
                                </a:rPr>
                                <m:t>𝑒</m:t>
                              </m:r>
                            </m:e>
                            <m:sup>
                              <m:r>
                                <a:rPr lang="en-US" altLang="zh-CN" sz="2000">
                                  <a:solidFill>
                                    <a:srgbClr val="FF0000"/>
                                  </a:solidFill>
                                  <a:latin typeface="Cambria Math" panose="02040503050406030204" pitchFamily="18" charset="0"/>
                                </a:rPr>
                                <m:t>𝑗</m:t>
                              </m:r>
                              <m:r>
                                <a:rPr lang="en-US" altLang="zh-CN" sz="2000">
                                  <a:solidFill>
                                    <a:srgbClr val="FF0000"/>
                                  </a:solidFill>
                                  <a:latin typeface="Cambria Math" panose="02040503050406030204" pitchFamily="18" charset="0"/>
                                </a:rPr>
                                <m:t>2</m:t>
                              </m:r>
                              <m:r>
                                <a:rPr lang="en-US" altLang="zh-CN" sz="2000">
                                  <a:solidFill>
                                    <a:srgbClr val="FF0000"/>
                                  </a:solidFill>
                                  <a:latin typeface="Cambria Math" panose="02040503050406030204" pitchFamily="18" charset="0"/>
                                </a:rPr>
                                <m:t>𝜋</m:t>
                              </m:r>
                              <m:r>
                                <a:rPr lang="en-US" altLang="zh-CN" sz="2000">
                                  <a:solidFill>
                                    <a:srgbClr val="FF0000"/>
                                  </a:solidFill>
                                  <a:latin typeface="Cambria Math" panose="02040503050406030204" pitchFamily="18" charset="0"/>
                                </a:rPr>
                                <m:t>𝑢𝑥</m:t>
                              </m:r>
                            </m:sup>
                          </m:sSup>
                          <m:r>
                            <a:rPr lang="en-US" altLang="zh-CN" sz="2000">
                              <a:solidFill>
                                <a:srgbClr val="FF0000"/>
                              </a:solidFill>
                              <a:latin typeface="Cambria Math" panose="02040503050406030204" pitchFamily="18" charset="0"/>
                            </a:rPr>
                            <m:t>𝑑𝑢</m:t>
                          </m:r>
                        </m:e>
                      </m:nary>
                    </m:oMath>
                  </m:oMathPara>
                </a14:m>
                <a:endParaRPr lang="zh-CN" altLang="en-US" sz="2000" dirty="0">
                  <a:solidFill>
                    <a:srgbClr val="FF0000"/>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6973959" y="5814711"/>
                <a:ext cx="3039871" cy="985719"/>
              </a:xfrm>
              <a:prstGeom prst="rect">
                <a:avLst/>
              </a:prstGeom>
              <a:blipFill>
                <a:blip r:embed="rId4"/>
                <a:stretch>
                  <a:fillRect/>
                </a:stretch>
              </a:blipFill>
              <a:ln>
                <a:solidFill>
                  <a:srgbClr val="0000FF"/>
                </a:solidFill>
              </a:ln>
            </p:spPr>
            <p:txBody>
              <a:bodyPr/>
              <a:lstStyle/>
              <a:p>
                <a:r>
                  <a:rPr lang="zh-CN" altLang="en-US">
                    <a:noFill/>
                  </a:rPr>
                  <a:t> </a:t>
                </a:r>
              </a:p>
            </p:txBody>
          </p:sp>
        </mc:Fallback>
      </mc:AlternateContent>
    </p:spTree>
    <p:extLst>
      <p:ext uri="{BB962C8B-B14F-4D97-AF65-F5344CB8AC3E}">
        <p14:creationId xmlns:p14="http://schemas.microsoft.com/office/powerpoint/2010/main" val="176546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500" fill="hold"/>
                                        <p:tgtEl>
                                          <p:spTgt spid="5"/>
                                        </p:tgtEl>
                                        <p:attrNameLst>
                                          <p:attrName>ppt_x</p:attrName>
                                        </p:attrNameLst>
                                      </p:cBhvr>
                                      <p:tavLst>
                                        <p:tav tm="0">
                                          <p:val>
                                            <p:strVal val="#ppt_x"/>
                                          </p:val>
                                        </p:tav>
                                        <p:tav tm="100000">
                                          <p:val>
                                            <p:strVal val="#ppt_x"/>
                                          </p:val>
                                        </p:tav>
                                      </p:tavLst>
                                    </p:anim>
                                    <p:anim calcmode="lin" valueType="num">
                                      <p:cBhvr additive="base">
                                        <p:cTn id="6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1-D DFT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20000"/>
              </a:bodyPr>
              <a:lstStyle/>
              <a:p>
                <a:pPr>
                  <a:lnSpc>
                    <a:spcPct val="110000"/>
                  </a:lnSpc>
                </a:pPr>
                <a:r>
                  <a:rPr lang="zh-CN" altLang="en-US" sz="2400" dirty="0"/>
                  <a:t>从计算公式可以得到</a:t>
                </a:r>
                <a:endParaRPr lang="en-US" altLang="zh-CN" sz="2400" dirty="0"/>
              </a:p>
              <a:p>
                <a:pPr lvl="1">
                  <a:lnSpc>
                    <a:spcPct val="110000"/>
                  </a:lnSpc>
                </a:pPr>
                <a:r>
                  <a:rPr lang="zh-CN" altLang="en-US" sz="2000" dirty="0"/>
                  <a:t>每次计算</a:t>
                </a:r>
                <a14:m>
                  <m:oMath xmlns:m="http://schemas.openxmlformats.org/officeDocument/2006/math">
                    <m:r>
                      <a:rPr lang="en-US" altLang="zh-CN" sz="2000" i="1">
                        <a:latin typeface="Cambria Math" panose="02040503050406030204" pitchFamily="18" charset="0"/>
                      </a:rPr>
                      <m:t>𝐹</m:t>
                    </m:r>
                    <m:r>
                      <a:rPr lang="en-US" altLang="zh-CN" sz="2000" i="1">
                        <a:latin typeface="Cambria Math" panose="02040503050406030204" pitchFamily="18" charset="0"/>
                      </a:rPr>
                      <m:t>(</m:t>
                    </m:r>
                    <m:r>
                      <a:rPr lang="en-US" altLang="zh-CN" sz="2000" i="1">
                        <a:latin typeface="Cambria Math" panose="02040503050406030204" pitchFamily="18" charset="0"/>
                      </a:rPr>
                      <m:t>𝑢</m:t>
                    </m:r>
                    <m:r>
                      <a:rPr lang="en-US" altLang="zh-CN" sz="2000" i="1">
                        <a:latin typeface="Cambria Math" panose="02040503050406030204" pitchFamily="18" charset="0"/>
                      </a:rPr>
                      <m:t>)</m:t>
                    </m:r>
                  </m:oMath>
                </a14:m>
                <a:r>
                  <a:rPr lang="en-US" altLang="zh-CN" sz="2000" dirty="0"/>
                  <a:t>,</a:t>
                </a:r>
                <a:r>
                  <a:rPr lang="zh-CN" altLang="en-US" sz="2000" dirty="0"/>
                  <a:t>需要</a:t>
                </a:r>
                <a14:m>
                  <m:oMath xmlns:m="http://schemas.openxmlformats.org/officeDocument/2006/math">
                    <m:r>
                      <a:rPr lang="en-US" altLang="zh-CN" sz="2000" i="1" dirty="0">
                        <a:latin typeface="Cambria Math" panose="02040503050406030204" pitchFamily="18" charset="0"/>
                      </a:rPr>
                      <m:t>𝑁</m:t>
                    </m:r>
                  </m:oMath>
                </a14:m>
                <a:r>
                  <a:rPr lang="zh-CN" altLang="en-US" sz="2000" dirty="0"/>
                  <a:t>次复数乘法和</a:t>
                </a:r>
                <a14:m>
                  <m:oMath xmlns:m="http://schemas.openxmlformats.org/officeDocument/2006/math">
                    <m:r>
                      <a:rPr lang="en-US" altLang="zh-CN" sz="2000" i="1">
                        <a:latin typeface="Cambria Math" panose="02040503050406030204" pitchFamily="18" charset="0"/>
                      </a:rPr>
                      <m:t>𝑁</m:t>
                    </m:r>
                    <m:r>
                      <a:rPr lang="en-US" altLang="zh-CN" sz="2000" i="1">
                        <a:latin typeface="Cambria Math" panose="02040503050406030204" pitchFamily="18" charset="0"/>
                      </a:rPr>
                      <m:t>−1</m:t>
                    </m:r>
                  </m:oMath>
                </a14:m>
                <a:r>
                  <a:rPr lang="zh-CN" altLang="en-US" sz="2000" dirty="0"/>
                  <a:t>次复数加法，等价于</a:t>
                </a:r>
                <a14:m>
                  <m:oMath xmlns:m="http://schemas.openxmlformats.org/officeDocument/2006/math">
                    <m:r>
                      <a:rPr lang="en-US" altLang="zh-CN" sz="2000" i="1">
                        <a:latin typeface="Cambria Math" panose="02040503050406030204" pitchFamily="18" charset="0"/>
                      </a:rPr>
                      <m:t>4</m:t>
                    </m:r>
                    <m:r>
                      <a:rPr lang="en-US" altLang="zh-CN" sz="2000" i="1">
                        <a:latin typeface="Cambria Math" panose="02040503050406030204" pitchFamily="18" charset="0"/>
                      </a:rPr>
                      <m:t>𝑁</m:t>
                    </m:r>
                  </m:oMath>
                </a14:m>
                <a:r>
                  <a:rPr lang="zh-CN" altLang="en-US" sz="2000" dirty="0"/>
                  <a:t>次实数乘法和</a:t>
                </a:r>
                <a14:m>
                  <m:oMath xmlns:m="http://schemas.openxmlformats.org/officeDocument/2006/math">
                    <m:r>
                      <a:rPr lang="en-US" altLang="zh-CN" sz="2000" i="1">
                        <a:latin typeface="Cambria Math" panose="02040503050406030204" pitchFamily="18" charset="0"/>
                      </a:rPr>
                      <m:t>4</m:t>
                    </m:r>
                    <m:r>
                      <a:rPr lang="en-US" altLang="zh-CN" sz="2000" i="1">
                        <a:latin typeface="Cambria Math" panose="02040503050406030204" pitchFamily="18" charset="0"/>
                      </a:rPr>
                      <m:t>𝑁</m:t>
                    </m:r>
                    <m:r>
                      <a:rPr lang="en-US" altLang="zh-CN" sz="2000" i="1">
                        <a:latin typeface="Cambria Math" panose="02040503050406030204" pitchFamily="18" charset="0"/>
                      </a:rPr>
                      <m:t>−2</m:t>
                    </m:r>
                  </m:oMath>
                </a14:m>
                <a:r>
                  <a:rPr lang="zh-CN" altLang="en-US" sz="2000" dirty="0"/>
                  <a:t>次实数加法，因此计算长度为</a:t>
                </a:r>
                <a14:m>
                  <m:oMath xmlns:m="http://schemas.openxmlformats.org/officeDocument/2006/math">
                    <m:r>
                      <a:rPr lang="en-US" altLang="zh-CN" sz="2000" i="1">
                        <a:latin typeface="Cambria Math" panose="02040503050406030204" pitchFamily="18" charset="0"/>
                      </a:rPr>
                      <m:t>𝑁</m:t>
                    </m:r>
                  </m:oMath>
                </a14:m>
                <a:r>
                  <a:rPr lang="zh-CN" altLang="en-US" sz="2000" dirty="0"/>
                  <a:t>的离散傅里叶变换，需要</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𝑁</m:t>
                        </m:r>
                      </m:e>
                      <m:sup>
                        <m:r>
                          <a:rPr lang="en-US" altLang="zh-CN" sz="2000" i="1">
                            <a:latin typeface="Cambria Math" panose="02040503050406030204" pitchFamily="18" charset="0"/>
                          </a:rPr>
                          <m:t>2</m:t>
                        </m:r>
                      </m:sup>
                    </m:sSup>
                  </m:oMath>
                </a14:m>
                <a:r>
                  <a:rPr lang="zh-CN" altLang="en-US" sz="2000" dirty="0"/>
                  <a:t>次复数乘法和</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𝑁</m:t>
                        </m:r>
                      </m:e>
                      <m:sup>
                        <m:r>
                          <a:rPr lang="en-US" altLang="zh-CN" sz="2000" i="1">
                            <a:latin typeface="Cambria Math" panose="02040503050406030204" pitchFamily="18" charset="0"/>
                          </a:rPr>
                          <m:t>2</m:t>
                        </m:r>
                      </m:sup>
                    </m:sSup>
                    <m:r>
                      <a:rPr lang="en-US" altLang="zh-CN" sz="2000" i="1">
                        <a:latin typeface="Cambria Math" panose="02040503050406030204" pitchFamily="18" charset="0"/>
                      </a:rPr>
                      <m:t>−</m:t>
                    </m:r>
                    <m:r>
                      <a:rPr lang="en-US" altLang="zh-CN" sz="2000" i="1">
                        <a:latin typeface="Cambria Math" panose="02040503050406030204" pitchFamily="18" charset="0"/>
                      </a:rPr>
                      <m:t>𝑁</m:t>
                    </m:r>
                  </m:oMath>
                </a14:m>
                <a:r>
                  <a:rPr lang="zh-CN" altLang="en-US" sz="2000" dirty="0"/>
                  <a:t>次复数加法</a:t>
                </a:r>
                <a:endParaRPr lang="en-US" altLang="zh-CN" sz="2000" dirty="0"/>
              </a:p>
              <a:p>
                <a:pPr>
                  <a:lnSpc>
                    <a:spcPct val="110000"/>
                  </a:lnSpc>
                </a:pPr>
                <a14:m>
                  <m:oMath xmlns:m="http://schemas.openxmlformats.org/officeDocument/2006/math">
                    <m:r>
                      <a:rPr lang="en-US" altLang="zh-CN" sz="2400" i="1">
                        <a:latin typeface="Cambria Math" panose="02040503050406030204" pitchFamily="18" charset="0"/>
                      </a:rPr>
                      <m:t>𝐹</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e>
                    </m:d>
                    <m:r>
                      <a:rPr lang="en-US" altLang="zh-CN" sz="2400" i="1">
                        <a:latin typeface="Cambria Math" panose="02040503050406030204" pitchFamily="18" charset="0"/>
                      </a:rPr>
                      <m:t>=</m:t>
                    </m:r>
                    <m:r>
                      <m:rPr>
                        <m:lit/>
                      </m:rPr>
                      <a:rPr lang="en-US" altLang="zh-CN" sz="2400" i="1">
                        <a:latin typeface="Cambria Math" panose="02040503050406030204" pitchFamily="18" charset="0"/>
                      </a:rPr>
                      <m:t>|</m:t>
                    </m:r>
                    <m:r>
                      <a:rPr lang="en-US" altLang="zh-CN" sz="2400" i="1">
                        <a:latin typeface="Cambria Math" panose="02040503050406030204" pitchFamily="18" charset="0"/>
                      </a:rPr>
                      <m:t>𝐹</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e>
                    </m:d>
                    <m:r>
                      <m:rPr>
                        <m:lit/>
                      </m:rP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en-US" altLang="zh-CN" sz="2400" i="1">
                            <a:latin typeface="Cambria Math" panose="02040503050406030204" pitchFamily="18" charset="0"/>
                          </a:rPr>
                          <m:t>𝑗</m:t>
                        </m:r>
                        <m:r>
                          <a:rPr lang="en-US" altLang="zh-CN" sz="2400" i="1">
                            <a:latin typeface="Cambria Math" panose="02040503050406030204" pitchFamily="18" charset="0"/>
                          </a:rPr>
                          <m:t>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e>
                        </m:d>
                      </m:sup>
                    </m:sSup>
                  </m:oMath>
                </a14:m>
                <a:endParaRPr lang="en-US" altLang="zh-CN" sz="2400" dirty="0"/>
              </a:p>
              <a:p>
                <a:pPr>
                  <a:lnSpc>
                    <a:spcPct val="110000"/>
                  </a:lnSpc>
                </a:pPr>
                <a:r>
                  <a:rPr lang="zh-CN" altLang="en-US" sz="2400" dirty="0"/>
                  <a:t>其中</a:t>
                </a:r>
                <a14:m>
                  <m:oMath xmlns:m="http://schemas.openxmlformats.org/officeDocument/2006/math">
                    <m:r>
                      <m:rPr>
                        <m:lit/>
                      </m:rPr>
                      <a:rPr lang="en-US" altLang="zh-CN" sz="2400" i="1">
                        <a:latin typeface="Cambria Math" panose="02040503050406030204" pitchFamily="18" charset="0"/>
                      </a:rPr>
                      <m:t>|</m:t>
                    </m:r>
                    <m:r>
                      <a:rPr lang="en-US" altLang="zh-CN" sz="2400" i="1">
                        <a:latin typeface="Cambria Math" panose="02040503050406030204" pitchFamily="18" charset="0"/>
                      </a:rPr>
                      <m:t>𝐹</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e>
                    </m:d>
                    <m:r>
                      <m:rPr>
                        <m:lit/>
                      </m:rPr>
                      <a:rPr lang="en-US" altLang="zh-CN" sz="2400" i="1">
                        <a:latin typeface="Cambria Math" panose="02040503050406030204" pitchFamily="18" charset="0"/>
                      </a:rPr>
                      <m:t>|</m:t>
                    </m:r>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2</m:t>
                            </m:r>
                          </m:sup>
                        </m:s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𝐼</m:t>
                            </m:r>
                          </m:e>
                          <m:sup>
                            <m:r>
                              <a:rPr lang="en-US" altLang="zh-CN" sz="2400" i="1">
                                <a:latin typeface="Cambria Math" panose="02040503050406030204" pitchFamily="18" charset="0"/>
                              </a:rPr>
                              <m:t>2</m:t>
                            </m:r>
                          </m:sup>
                        </m:s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e>
                        </m:d>
                      </m:e>
                    </m:rad>
                    <m:r>
                      <a:rPr lang="en-US" altLang="zh-CN" sz="2400" i="1">
                        <a:latin typeface="Cambria Math" panose="02040503050406030204" pitchFamily="18" charset="0"/>
                      </a:rPr>
                      <m:t>,</m:t>
                    </m:r>
                  </m:oMath>
                </a14:m>
                <a:r>
                  <a:rPr lang="zh-CN" altLang="en-US" sz="2400" dirty="0"/>
                  <a:t>称为傅里叶幅度谱或傅里叶谱，而</a:t>
                </a:r>
                <a14:m>
                  <m:oMath xmlns:m="http://schemas.openxmlformats.org/officeDocument/2006/math">
                    <m:r>
                      <a:rPr lang="en-US" altLang="zh-CN" sz="2400" i="1">
                        <a:latin typeface="Cambria Math" panose="02040503050406030204" pitchFamily="18" charset="0"/>
                      </a:rPr>
                      <m:t>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e>
                    </m:d>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arctan</m:t>
                        </m:r>
                      </m:fName>
                      <m:e>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𝐼</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e>
                                </m:d>
                              </m:num>
                              <m:den>
                                <m:r>
                                  <a:rPr lang="en-US" altLang="zh-CN" sz="2400" i="1">
                                    <a:latin typeface="Cambria Math" panose="02040503050406030204" pitchFamily="18" charset="0"/>
                                  </a:rPr>
                                  <m:t>𝑅</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e>
                                </m:d>
                              </m:den>
                            </m:f>
                          </m:e>
                        </m:d>
                      </m:e>
                    </m:func>
                  </m:oMath>
                </a14:m>
                <a:r>
                  <a:rPr lang="en-US" altLang="zh-CN" sz="2400" dirty="0"/>
                  <a:t>,</a:t>
                </a:r>
                <a:r>
                  <a:rPr lang="zh-CN" altLang="en-US" sz="2400" dirty="0"/>
                  <a:t>则称为傅里叶相位谱，而功率谱一般定义为</a:t>
                </a:r>
                <a14:m>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e>
                    </m:d>
                    <m:r>
                      <a:rPr lang="en-US" altLang="zh-CN" sz="2400" i="1">
                        <a:latin typeface="Cambria Math" panose="02040503050406030204" pitchFamily="18" charset="0"/>
                      </a:rPr>
                      <m:t>=</m:t>
                    </m:r>
                    <m:r>
                      <m:rPr>
                        <m:lit/>
                      </m:rPr>
                      <a:rPr lang="en-US" altLang="zh-CN" sz="2400" i="1">
                        <a:latin typeface="Cambria Math" panose="02040503050406030204" pitchFamily="18" charset="0"/>
                      </a:rPr>
                      <m:t>|</m:t>
                    </m:r>
                    <m:r>
                      <a:rPr lang="en-US" altLang="zh-CN" sz="2400" i="1">
                        <a:latin typeface="Cambria Math" panose="02040503050406030204" pitchFamily="18" charset="0"/>
                      </a:rPr>
                      <m:t>𝐹</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e>
                    </m:d>
                    <m:sSup>
                      <m:sSupPr>
                        <m:ctrlPr>
                          <a:rPr lang="en-US" altLang="zh-CN" sz="2400" i="1">
                            <a:latin typeface="Cambria Math" panose="02040503050406030204" pitchFamily="18" charset="0"/>
                          </a:rPr>
                        </m:ctrlPr>
                      </m:sSupPr>
                      <m:e>
                        <m:r>
                          <m:rPr>
                            <m:lit/>
                          </m:rPr>
                          <a:rPr lang="en-US" altLang="zh-CN" sz="2400" i="1">
                            <a:latin typeface="Cambria Math" panose="02040503050406030204" pitchFamily="18" charset="0"/>
                          </a:rPr>
                          <m:t>|</m:t>
                        </m:r>
                      </m:e>
                      <m:sup>
                        <m:r>
                          <a:rPr lang="en-US" altLang="zh-CN" sz="2400" i="1">
                            <a:latin typeface="Cambria Math" panose="02040503050406030204" pitchFamily="18" charset="0"/>
                          </a:rPr>
                          <m:t>2</m:t>
                        </m:r>
                      </m:sup>
                    </m:sSup>
                  </m:oMath>
                </a14:m>
                <a:r>
                  <a:rPr lang="en-US" altLang="zh-CN" sz="2400" dirty="0"/>
                  <a:t>,</a:t>
                </a:r>
                <a:r>
                  <a:rPr lang="zh-CN" altLang="en-US" sz="2400" dirty="0"/>
                  <a:t>反映信号中能量的分布情况</a:t>
                </a:r>
                <a:endParaRPr lang="en-US" altLang="zh-CN" sz="2400" dirty="0"/>
              </a:p>
              <a:p>
                <a:pPr>
                  <a:lnSpc>
                    <a:spcPct val="110000"/>
                  </a:lnSpc>
                </a:pPr>
                <a:r>
                  <a:rPr lang="zh-CN" altLang="en-US" sz="2400" dirty="0"/>
                  <a:t>二维</a:t>
                </a:r>
                <a:r>
                  <a:rPr lang="en-US" altLang="zh-CN" sz="2400" dirty="0"/>
                  <a:t>DFT</a:t>
                </a:r>
                <a:r>
                  <a:rPr lang="zh-CN" altLang="en-US" sz="2400" dirty="0"/>
                  <a:t>是一维</a:t>
                </a:r>
                <a:r>
                  <a:rPr lang="en-US" altLang="zh-CN" sz="2400" dirty="0"/>
                  <a:t>DFT</a:t>
                </a:r>
                <a:r>
                  <a:rPr lang="zh-CN" altLang="en-US" sz="2400" dirty="0"/>
                  <a:t>的直接推广</a:t>
                </a:r>
                <a:endParaRPr lang="en-US" altLang="zh-CN" sz="2400" dirty="0"/>
              </a:p>
              <a:p>
                <a:pPr lvl="1">
                  <a:lnSpc>
                    <a:spcPct val="110000"/>
                  </a:lnSpc>
                </a:pPr>
                <a:r>
                  <a:rPr lang="zh-CN" altLang="en-US" sz="2020" dirty="0"/>
                  <a:t>四角是低频，中间是高频</a:t>
                </a:r>
                <a:endParaRPr lang="en-US" altLang="zh-CN" sz="2020" dirty="0"/>
              </a:p>
              <a:p>
                <a:pPr lvl="1">
                  <a:lnSpc>
                    <a:spcPct val="110000"/>
                  </a:lnSpc>
                </a:pPr>
                <a:r>
                  <a:rPr lang="zh-CN" altLang="en-US" sz="2020" dirty="0"/>
                  <a:t>要做平移</a:t>
                </a:r>
                <a:r>
                  <a:rPr lang="en-US" altLang="zh-CN" sz="2020" dirty="0"/>
                  <a:t>(FFTSHIFT)</a:t>
                </a:r>
              </a:p>
              <a:p>
                <a:pPr lvl="1">
                  <a:lnSpc>
                    <a:spcPct val="110000"/>
                  </a:lnSpc>
                </a:pPr>
                <a14:m>
                  <m:oMath xmlns:m="http://schemas.openxmlformats.org/officeDocument/2006/math">
                    <m:r>
                      <a:rPr lang="en-US" altLang="zh-CN" sz="2020" b="1" i="1">
                        <a:latin typeface="Cambria Math" panose="02040503050406030204" pitchFamily="18" charset="0"/>
                      </a:rPr>
                      <m:t>𝑰</m:t>
                    </m:r>
                    <m:d>
                      <m:dPr>
                        <m:ctrlPr>
                          <a:rPr lang="en-US" altLang="zh-CN" sz="2020" b="1" i="1">
                            <a:latin typeface="Cambria Math" panose="02040503050406030204" pitchFamily="18" charset="0"/>
                          </a:rPr>
                        </m:ctrlPr>
                      </m:dPr>
                      <m:e>
                        <m:r>
                          <a:rPr lang="en-US" altLang="zh-CN" sz="2020" b="1" i="1">
                            <a:latin typeface="Cambria Math" panose="02040503050406030204" pitchFamily="18" charset="0"/>
                          </a:rPr>
                          <m:t>𝒙</m:t>
                        </m:r>
                        <m:r>
                          <a:rPr lang="en-US" altLang="zh-CN" sz="2020" b="1" i="1">
                            <a:latin typeface="Cambria Math" panose="02040503050406030204" pitchFamily="18" charset="0"/>
                          </a:rPr>
                          <m:t>,</m:t>
                        </m:r>
                        <m:r>
                          <a:rPr lang="en-US" altLang="zh-CN" sz="2020" b="1" i="1">
                            <a:latin typeface="Cambria Math" panose="02040503050406030204" pitchFamily="18" charset="0"/>
                          </a:rPr>
                          <m:t>𝒚</m:t>
                        </m:r>
                      </m:e>
                    </m:d>
                    <m:r>
                      <a:rPr lang="en-US" altLang="zh-CN" sz="2020" b="1" i="1">
                        <a:latin typeface="Cambria Math" panose="02040503050406030204" pitchFamily="18" charset="0"/>
                      </a:rPr>
                      <m:t>∗</m:t>
                    </m:r>
                    <m:sSup>
                      <m:sSupPr>
                        <m:ctrlPr>
                          <a:rPr lang="en-US" altLang="zh-CN" sz="2020" b="1" i="1">
                            <a:latin typeface="Cambria Math" panose="02040503050406030204" pitchFamily="18" charset="0"/>
                          </a:rPr>
                        </m:ctrlPr>
                      </m:sSupPr>
                      <m:e>
                        <m:d>
                          <m:dPr>
                            <m:ctrlPr>
                              <a:rPr lang="en-US" altLang="zh-CN" sz="2020" b="1" i="1">
                                <a:latin typeface="Cambria Math" panose="02040503050406030204" pitchFamily="18" charset="0"/>
                              </a:rPr>
                            </m:ctrlPr>
                          </m:dPr>
                          <m:e>
                            <m:r>
                              <a:rPr lang="en-US" altLang="zh-CN" sz="2020" b="1" i="1">
                                <a:latin typeface="Cambria Math" panose="02040503050406030204" pitchFamily="18" charset="0"/>
                              </a:rPr>
                              <m:t>−</m:t>
                            </m:r>
                            <m:r>
                              <a:rPr lang="en-US" altLang="zh-CN" sz="2020" b="1" i="1">
                                <a:latin typeface="Cambria Math" panose="02040503050406030204" pitchFamily="18" charset="0"/>
                              </a:rPr>
                              <m:t>𝟏</m:t>
                            </m:r>
                          </m:e>
                        </m:d>
                      </m:e>
                      <m:sup>
                        <m:r>
                          <a:rPr lang="en-US" altLang="zh-CN" sz="2020" b="1" i="1">
                            <a:latin typeface="Cambria Math" panose="02040503050406030204" pitchFamily="18" charset="0"/>
                          </a:rPr>
                          <m:t>𝒙</m:t>
                        </m:r>
                        <m:r>
                          <a:rPr lang="en-US" altLang="zh-CN" sz="2020" b="1" i="1">
                            <a:latin typeface="Cambria Math" panose="02040503050406030204" pitchFamily="18" charset="0"/>
                          </a:rPr>
                          <m:t>+</m:t>
                        </m:r>
                        <m:r>
                          <a:rPr lang="en-US" altLang="zh-CN" sz="2020" b="1" i="1">
                            <a:latin typeface="Cambria Math" panose="02040503050406030204" pitchFamily="18" charset="0"/>
                          </a:rPr>
                          <m:t>𝒚</m:t>
                        </m:r>
                      </m:sup>
                    </m:sSup>
                  </m:oMath>
                </a14:m>
                <a:r>
                  <a:rPr lang="zh-CN" altLang="en-US" sz="2020"/>
                  <a:t>等价于平移</a:t>
                </a:r>
                <a:endParaRPr lang="en-US" altLang="zh-CN" sz="202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696" t="-1541" r="-52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B8938D5-C3DC-4407-8365-1C88B4C19E32}"/>
              </a:ext>
            </a:extLst>
          </p:cNvPr>
          <p:cNvPicPr>
            <a:picLocks noChangeAspect="1"/>
          </p:cNvPicPr>
          <p:nvPr/>
        </p:nvPicPr>
        <p:blipFill>
          <a:blip r:embed="rId3"/>
          <a:stretch>
            <a:fillRect/>
          </a:stretch>
        </p:blipFill>
        <p:spPr>
          <a:xfrm>
            <a:off x="6944287" y="4151917"/>
            <a:ext cx="3630948" cy="2531670"/>
          </a:xfrm>
          <a:prstGeom prst="rect">
            <a:avLst/>
          </a:prstGeom>
        </p:spPr>
      </p:pic>
    </p:spTree>
    <p:extLst>
      <p:ext uri="{BB962C8B-B14F-4D97-AF65-F5344CB8AC3E}">
        <p14:creationId xmlns:p14="http://schemas.microsoft.com/office/powerpoint/2010/main" val="6125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2-D DFT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a:t>设一幅图像</a:t>
                </a:r>
                <a14:m>
                  <m:oMath xmlns:m="http://schemas.openxmlformats.org/officeDocument/2006/math">
                    <m:r>
                      <a:rPr lang="en-US" altLang="zh-CN" sz="2000" i="1">
                        <a:latin typeface="Cambria Math" panose="02040503050406030204" pitchFamily="18" charset="0"/>
                      </a:rPr>
                      <m:t>𝑓</m:t>
                    </m:r>
                    <m:r>
                      <a:rPr lang="en-US" altLang="zh-CN" sz="2000" i="1">
                        <a:latin typeface="Cambria Math" panose="02040503050406030204" pitchFamily="18" charset="0"/>
                      </a:rPr>
                      <m:t>(</m:t>
                    </m:r>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r>
                      <a:rPr lang="en-US" altLang="zh-CN" sz="2000" i="1">
                        <a:latin typeface="Cambria Math" panose="02040503050406030204" pitchFamily="18" charset="0"/>
                      </a:rPr>
                      <m:t>)</m:t>
                    </m:r>
                  </m:oMath>
                </a14:m>
                <a:r>
                  <a:rPr lang="zh-CN" altLang="en-US" sz="2000" dirty="0"/>
                  <a:t>的大小为</a:t>
                </a:r>
                <a14:m>
                  <m:oMath xmlns:m="http://schemas.openxmlformats.org/officeDocument/2006/math">
                    <m:r>
                      <a:rPr lang="en-US" altLang="zh-CN" sz="2000" i="1">
                        <a:latin typeface="Cambria Math" panose="02040503050406030204" pitchFamily="18" charset="0"/>
                      </a:rPr>
                      <m:t>𝑀</m:t>
                    </m:r>
                    <m:r>
                      <a:rPr lang="en-US" altLang="zh-CN" sz="2000" i="1">
                        <a:latin typeface="Cambria Math" panose="02040503050406030204" pitchFamily="18" charset="0"/>
                      </a:rPr>
                      <m:t>×</m:t>
                    </m:r>
                    <m:r>
                      <a:rPr lang="en-US" altLang="zh-CN" sz="2000" i="1">
                        <a:latin typeface="Cambria Math" panose="02040503050406030204" pitchFamily="18" charset="0"/>
                      </a:rPr>
                      <m:t>𝑁</m:t>
                    </m:r>
                  </m:oMath>
                </a14:m>
                <a:r>
                  <a:rPr lang="en-US" altLang="zh-CN" sz="2000" dirty="0"/>
                  <a:t>,</a:t>
                </a:r>
                <a:r>
                  <a:rPr lang="zh-CN" altLang="en-US" sz="2000" dirty="0"/>
                  <a:t>则其二维离散傅里叶变换</a:t>
                </a:r>
                <a14:m>
                  <m:oMath xmlns:m="http://schemas.openxmlformats.org/officeDocument/2006/math">
                    <m:r>
                      <a:rPr lang="en-US" altLang="zh-CN" sz="2000" i="1">
                        <a:latin typeface="Cambria Math" panose="02040503050406030204" pitchFamily="18" charset="0"/>
                      </a:rPr>
                      <m:t>𝐹</m:t>
                    </m:r>
                    <m:r>
                      <a:rPr lang="en-US" altLang="zh-CN" sz="2000" i="1">
                        <a:latin typeface="Cambria Math" panose="02040503050406030204" pitchFamily="18" charset="0"/>
                      </a:rPr>
                      <m:t>(</m:t>
                    </m:r>
                    <m:r>
                      <a:rPr lang="en-US" altLang="zh-CN" sz="2000" i="1">
                        <a:latin typeface="Cambria Math" panose="02040503050406030204" pitchFamily="18" charset="0"/>
                      </a:rPr>
                      <m:t>𝑢</m:t>
                    </m:r>
                    <m:r>
                      <a:rPr lang="en-US" altLang="zh-CN" sz="2000" i="1">
                        <a:latin typeface="Cambria Math" panose="02040503050406030204" pitchFamily="18" charset="0"/>
                      </a:rPr>
                      <m:t>,</m:t>
                    </m:r>
                    <m:r>
                      <a:rPr lang="en-US" altLang="zh-CN" sz="2000" i="1">
                        <a:latin typeface="Cambria Math" panose="02040503050406030204" pitchFamily="18" charset="0"/>
                      </a:rPr>
                      <m:t>𝑣</m:t>
                    </m:r>
                    <m:r>
                      <a:rPr lang="en-US" altLang="zh-CN" sz="2000" i="1">
                        <a:latin typeface="Cambria Math" panose="02040503050406030204" pitchFamily="18" charset="0"/>
                      </a:rPr>
                      <m:t>)</m:t>
                    </m:r>
                  </m:oMath>
                </a14:m>
                <a:r>
                  <a:rPr lang="zh-CN" altLang="en-US" sz="2000" dirty="0"/>
                  <a:t>定义为：</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𝐹</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𝑢</m:t>
                          </m:r>
                          <m:r>
                            <a:rPr lang="en-US" altLang="zh-CN" sz="2000" i="1">
                              <a:latin typeface="Cambria Math" panose="02040503050406030204" pitchFamily="18" charset="0"/>
                            </a:rPr>
                            <m:t>,</m:t>
                          </m:r>
                          <m:r>
                            <a:rPr lang="en-US" altLang="zh-CN" sz="2000" i="1">
                              <a:latin typeface="Cambria Math" panose="02040503050406030204" pitchFamily="18" charset="0"/>
                            </a:rPr>
                            <m:t>𝑣</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𝑥</m:t>
                          </m:r>
                          <m:r>
                            <a:rPr lang="en-US" altLang="zh-CN" sz="2000" i="1">
                              <a:latin typeface="Cambria Math" panose="02040503050406030204" pitchFamily="18" charset="0"/>
                            </a:rPr>
                            <m:t>=0</m:t>
                          </m:r>
                        </m:sub>
                        <m:sup>
                          <m:r>
                            <a:rPr lang="en-US" altLang="zh-CN" sz="2000" i="1">
                              <a:latin typeface="Cambria Math" panose="02040503050406030204" pitchFamily="18" charset="0"/>
                            </a:rPr>
                            <m:t>𝑀</m:t>
                          </m:r>
                          <m:r>
                            <a:rPr lang="en-US" altLang="zh-CN" sz="2000" i="1">
                              <a:latin typeface="Cambria Math" panose="02040503050406030204" pitchFamily="18" charset="0"/>
                            </a:rPr>
                            <m:t>−1</m:t>
                          </m:r>
                        </m:sup>
                        <m:e>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𝑦</m:t>
                              </m:r>
                              <m:r>
                                <a:rPr lang="en-US" altLang="zh-CN" sz="2000" i="1">
                                  <a:latin typeface="Cambria Math" panose="02040503050406030204" pitchFamily="18" charset="0"/>
                                </a:rPr>
                                <m:t>=0</m:t>
                              </m:r>
                            </m:sub>
                            <m:sup>
                              <m:r>
                                <a:rPr lang="en-US" altLang="zh-CN" sz="2000" i="1">
                                  <a:latin typeface="Cambria Math" panose="02040503050406030204" pitchFamily="18" charset="0"/>
                                </a:rPr>
                                <m:t>𝑁</m:t>
                              </m:r>
                              <m:r>
                                <a:rPr lang="en-US" altLang="zh-CN" sz="2000" i="1">
                                  <a:latin typeface="Cambria Math" panose="02040503050406030204" pitchFamily="18" charset="0"/>
                                </a:rPr>
                                <m:t>−1</m:t>
                              </m:r>
                            </m:sup>
                            <m:e>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2</m:t>
                                  </m:r>
                                  <m:r>
                                    <a:rPr lang="en-US" altLang="zh-CN" sz="2000" i="1">
                                      <a:latin typeface="Cambria Math" panose="02040503050406030204" pitchFamily="18" charset="0"/>
                                    </a:rPr>
                                    <m:t>𝜋</m:t>
                                  </m:r>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𝑢𝑥</m:t>
                                          </m:r>
                                        </m:num>
                                        <m:den>
                                          <m:r>
                                            <a:rPr lang="en-US" altLang="zh-CN" sz="2000" i="1">
                                              <a:latin typeface="Cambria Math" panose="02040503050406030204" pitchFamily="18" charset="0"/>
                                            </a:rPr>
                                            <m:t>𝑀</m:t>
                                          </m:r>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𝑣𝑦</m:t>
                                          </m:r>
                                        </m:num>
                                        <m:den>
                                          <m:r>
                                            <a:rPr lang="en-US" altLang="zh-CN" sz="2000" i="1">
                                              <a:latin typeface="Cambria Math" panose="02040503050406030204" pitchFamily="18" charset="0"/>
                                            </a:rPr>
                                            <m:t>𝑁</m:t>
                                          </m:r>
                                        </m:den>
                                      </m:f>
                                    </m:e>
                                  </m:d>
                                </m:sup>
                              </m:sSup>
                            </m:e>
                          </m:nary>
                        </m:e>
                      </m:nary>
                    </m:oMath>
                  </m:oMathPara>
                </a14:m>
                <a:endParaRPr lang="en-US" altLang="zh-CN" sz="2000" dirty="0"/>
              </a:p>
              <a:p>
                <a:r>
                  <a:rPr lang="zh-CN" altLang="en-US" sz="2000" dirty="0"/>
                  <a:t>这里</a:t>
                </a:r>
                <a14:m>
                  <m:oMath xmlns:m="http://schemas.openxmlformats.org/officeDocument/2006/math">
                    <m:r>
                      <a:rPr lang="en-US" altLang="zh-CN" sz="2000" i="1">
                        <a:latin typeface="Cambria Math" panose="02040503050406030204" pitchFamily="18" charset="0"/>
                      </a:rPr>
                      <m:t>𝑢</m:t>
                    </m:r>
                    <m:r>
                      <a:rPr lang="en-US" altLang="zh-CN" sz="2000" i="1">
                        <a:latin typeface="Cambria Math" panose="02040503050406030204" pitchFamily="18" charset="0"/>
                      </a:rPr>
                      <m:t>=0,1,⋯,</m:t>
                    </m:r>
                    <m:r>
                      <a:rPr lang="en-US" altLang="zh-CN" sz="2000" i="1">
                        <a:latin typeface="Cambria Math" panose="02040503050406030204" pitchFamily="18" charset="0"/>
                      </a:rPr>
                      <m:t>𝑀</m:t>
                    </m:r>
                    <m:r>
                      <a:rPr lang="en-US" altLang="zh-CN" sz="2000" i="1">
                        <a:latin typeface="Cambria Math" panose="02040503050406030204" pitchFamily="18" charset="0"/>
                      </a:rPr>
                      <m:t>−1,</m:t>
                    </m:r>
                    <m:r>
                      <a:rPr lang="en-US" altLang="zh-CN" sz="2000" i="1">
                        <a:latin typeface="Cambria Math" panose="02040503050406030204" pitchFamily="18" charset="0"/>
                      </a:rPr>
                      <m:t>𝑣</m:t>
                    </m:r>
                    <m:r>
                      <a:rPr lang="en-US" altLang="zh-CN" sz="2000" i="1">
                        <a:latin typeface="Cambria Math" panose="02040503050406030204" pitchFamily="18" charset="0"/>
                      </a:rPr>
                      <m:t>=0,1,⋯,</m:t>
                    </m:r>
                    <m:r>
                      <a:rPr lang="en-US" altLang="zh-CN" sz="2000" i="1">
                        <a:latin typeface="Cambria Math" panose="02040503050406030204" pitchFamily="18" charset="0"/>
                      </a:rPr>
                      <m:t>𝑁</m:t>
                    </m:r>
                    <m:r>
                      <a:rPr lang="en-US" altLang="zh-CN" sz="2000" i="1">
                        <a:latin typeface="Cambria Math" panose="02040503050406030204" pitchFamily="18" charset="0"/>
                      </a:rPr>
                      <m:t>−1</m:t>
                    </m:r>
                  </m:oMath>
                </a14:m>
                <a:endParaRPr lang="en-US" altLang="zh-CN" sz="2000" dirty="0"/>
              </a:p>
              <a:p>
                <a:r>
                  <a:rPr lang="zh-CN" altLang="en-US" sz="2000" dirty="0"/>
                  <a:t>其二维离散傅里叶逆变换定义为：</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e>
                      </m:d>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𝑀𝑁</m:t>
                          </m:r>
                        </m:den>
                      </m:f>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𝑢</m:t>
                          </m:r>
                          <m:r>
                            <a:rPr lang="en-US" altLang="zh-CN" sz="2000" i="1">
                              <a:latin typeface="Cambria Math" panose="02040503050406030204" pitchFamily="18" charset="0"/>
                            </a:rPr>
                            <m:t>=0</m:t>
                          </m:r>
                        </m:sub>
                        <m:sup>
                          <m:r>
                            <a:rPr lang="en-US" altLang="zh-CN" sz="2000" i="1">
                              <a:latin typeface="Cambria Math" panose="02040503050406030204" pitchFamily="18" charset="0"/>
                            </a:rPr>
                            <m:t>𝑀</m:t>
                          </m:r>
                          <m:r>
                            <a:rPr lang="en-US" altLang="zh-CN" sz="2000" i="1">
                              <a:latin typeface="Cambria Math" panose="02040503050406030204" pitchFamily="18" charset="0"/>
                            </a:rPr>
                            <m:t>−1</m:t>
                          </m:r>
                        </m:sup>
                        <m:e>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𝑣</m:t>
                              </m:r>
                              <m:r>
                                <a:rPr lang="en-US" altLang="zh-CN" sz="2000" i="1">
                                  <a:latin typeface="Cambria Math" panose="02040503050406030204" pitchFamily="18" charset="0"/>
                                </a:rPr>
                                <m:t>=0</m:t>
                              </m:r>
                            </m:sub>
                            <m:sup>
                              <m:r>
                                <a:rPr lang="en-US" altLang="zh-CN" sz="2000" i="1">
                                  <a:latin typeface="Cambria Math" panose="02040503050406030204" pitchFamily="18" charset="0"/>
                                </a:rPr>
                                <m:t>𝑁</m:t>
                              </m:r>
                              <m:r>
                                <a:rPr lang="en-US" altLang="zh-CN" sz="2000" i="1">
                                  <a:latin typeface="Cambria Math" panose="02040503050406030204" pitchFamily="18" charset="0"/>
                                </a:rPr>
                                <m:t>−1</m:t>
                              </m:r>
                            </m:sup>
                            <m:e>
                              <m:r>
                                <a:rPr lang="en-US" altLang="zh-CN" sz="2000" i="1">
                                  <a:latin typeface="Cambria Math" panose="02040503050406030204" pitchFamily="18" charset="0"/>
                                </a:rPr>
                                <m:t>𝐹</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𝑢</m:t>
                                  </m:r>
                                  <m:r>
                                    <a:rPr lang="en-US" altLang="zh-CN" sz="2000" i="1">
                                      <a:latin typeface="Cambria Math" panose="02040503050406030204" pitchFamily="18" charset="0"/>
                                    </a:rPr>
                                    <m:t>,</m:t>
                                  </m:r>
                                  <m:r>
                                    <a:rPr lang="en-US" altLang="zh-CN" sz="2000" i="1">
                                      <a:latin typeface="Cambria Math" panose="02040503050406030204" pitchFamily="18" charset="0"/>
                                    </a:rPr>
                                    <m:t>𝑣</m:t>
                                  </m:r>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𝑗</m:t>
                                  </m:r>
                                  <m:r>
                                    <a:rPr lang="en-US" altLang="zh-CN" sz="2000" i="1">
                                      <a:latin typeface="Cambria Math" panose="02040503050406030204" pitchFamily="18" charset="0"/>
                                    </a:rPr>
                                    <m:t>2</m:t>
                                  </m:r>
                                  <m:r>
                                    <a:rPr lang="en-US" altLang="zh-CN" sz="2000" i="1">
                                      <a:latin typeface="Cambria Math" panose="02040503050406030204" pitchFamily="18" charset="0"/>
                                    </a:rPr>
                                    <m:t>𝜋</m:t>
                                  </m:r>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𝑢𝑥</m:t>
                                          </m:r>
                                        </m:num>
                                        <m:den>
                                          <m:r>
                                            <a:rPr lang="en-US" altLang="zh-CN" sz="2000" i="1">
                                              <a:latin typeface="Cambria Math" panose="02040503050406030204" pitchFamily="18" charset="0"/>
                                            </a:rPr>
                                            <m:t>𝑀</m:t>
                                          </m:r>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𝑣𝑦</m:t>
                                          </m:r>
                                        </m:num>
                                        <m:den>
                                          <m:r>
                                            <a:rPr lang="en-US" altLang="zh-CN" sz="2000" i="1">
                                              <a:latin typeface="Cambria Math" panose="02040503050406030204" pitchFamily="18" charset="0"/>
                                            </a:rPr>
                                            <m:t>𝑁</m:t>
                                          </m:r>
                                        </m:den>
                                      </m:f>
                                    </m:e>
                                  </m:d>
                                </m:sup>
                              </m:sSup>
                            </m:e>
                          </m:nary>
                        </m:e>
                      </m:nary>
                    </m:oMath>
                  </m:oMathPara>
                </a14:m>
                <a:endParaRPr lang="en-US" altLang="zh-CN" sz="2000" dirty="0"/>
              </a:p>
              <a:p>
                <a:r>
                  <a:rPr lang="zh-CN" altLang="en-US" sz="2000" dirty="0"/>
                  <a:t>这里</a:t>
                </a:r>
                <a14:m>
                  <m:oMath xmlns:m="http://schemas.openxmlformats.org/officeDocument/2006/math">
                    <m:r>
                      <a:rPr lang="en-US" altLang="zh-CN" sz="2000" i="1">
                        <a:latin typeface="Cambria Math" panose="02040503050406030204" pitchFamily="18" charset="0"/>
                      </a:rPr>
                      <m:t>𝑥</m:t>
                    </m:r>
                    <m:r>
                      <a:rPr lang="en-US" altLang="zh-CN" sz="2000" i="1">
                        <a:latin typeface="Cambria Math" panose="02040503050406030204" pitchFamily="18" charset="0"/>
                      </a:rPr>
                      <m:t>=0,1,⋯,</m:t>
                    </m:r>
                    <m:r>
                      <a:rPr lang="en-US" altLang="zh-CN" sz="2000" i="1">
                        <a:latin typeface="Cambria Math" panose="02040503050406030204" pitchFamily="18" charset="0"/>
                      </a:rPr>
                      <m:t>𝑀</m:t>
                    </m:r>
                    <m:r>
                      <a:rPr lang="en-US" altLang="zh-CN" sz="2000" i="1">
                        <a:latin typeface="Cambria Math" panose="02040503050406030204" pitchFamily="18" charset="0"/>
                      </a:rPr>
                      <m:t>−1,</m:t>
                    </m:r>
                    <m:r>
                      <a:rPr lang="en-US" altLang="zh-CN" sz="2000" i="1">
                        <a:latin typeface="Cambria Math" panose="02040503050406030204" pitchFamily="18" charset="0"/>
                      </a:rPr>
                      <m:t>𝑦</m:t>
                    </m:r>
                    <m:r>
                      <a:rPr lang="en-US" altLang="zh-CN" sz="2000" i="1">
                        <a:latin typeface="Cambria Math" panose="02040503050406030204" pitchFamily="18" charset="0"/>
                      </a:rPr>
                      <m:t>=0,1,⋯,</m:t>
                    </m:r>
                    <m:r>
                      <a:rPr lang="en-US" altLang="zh-CN" sz="2000" i="1">
                        <a:latin typeface="Cambria Math" panose="02040503050406030204" pitchFamily="18" charset="0"/>
                      </a:rPr>
                      <m:t>𝑁</m:t>
                    </m:r>
                    <m:r>
                      <a:rPr lang="en-US" altLang="zh-CN" sz="2000" i="1">
                        <a:latin typeface="Cambria Math" panose="02040503050406030204" pitchFamily="18" charset="0"/>
                      </a:rPr>
                      <m:t>−1</m:t>
                    </m:r>
                  </m:oMath>
                </a14:m>
                <a:endParaRPr lang="en-US" altLang="zh-CN" sz="2000" dirty="0"/>
              </a:p>
              <a:p>
                <a:r>
                  <a:rPr lang="zh-CN" altLang="en-US" sz="2000" dirty="0"/>
                  <a:t>注意：</a:t>
                </a:r>
                <a14:m>
                  <m:oMath xmlns:m="http://schemas.openxmlformats.org/officeDocument/2006/math">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𝑀𝑁</m:t>
                        </m:r>
                      </m:den>
                    </m:f>
                  </m:oMath>
                </a14:m>
                <a:r>
                  <a:rPr lang="zh-CN" altLang="en-US" sz="2000" dirty="0"/>
                  <a:t>的位置不固定，既可以在正变换中，也可以在逆变换中，只是确保正变换再逆变换后恒等</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661" t="-976" r="-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298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2-D DFT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r>
                  <a:rPr lang="zh-CN" altLang="en-US" sz="2400" dirty="0"/>
                  <a:t>类似一维情况，可以定义二维离散傅里叶变换的傅里叶谱</a:t>
                </a:r>
                <a14:m>
                  <m:oMath xmlns:m="http://schemas.openxmlformats.org/officeDocument/2006/math">
                    <m:r>
                      <m:rPr>
                        <m:lit/>
                      </m:rPr>
                      <a:rPr lang="en-US" altLang="zh-CN" sz="2400" i="1">
                        <a:latin typeface="Cambria Math" panose="02040503050406030204" pitchFamily="18" charset="0"/>
                      </a:rPr>
                      <m:t>|</m:t>
                    </m:r>
                    <m:r>
                      <a:rPr lang="en-US" altLang="zh-CN" sz="2400" i="1">
                        <a:latin typeface="Cambria Math" panose="02040503050406030204" pitchFamily="18" charset="0"/>
                      </a:rPr>
                      <m:t>𝐹</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r>
                      <m:rPr>
                        <m:lit/>
                      </m:rPr>
                      <a:rPr lang="en-US" altLang="zh-CN" sz="2400" i="1">
                        <a:latin typeface="Cambria Math" panose="02040503050406030204" pitchFamily="18" charset="0"/>
                      </a:rPr>
                      <m:t>|</m:t>
                    </m:r>
                    <m:r>
                      <a:rPr lang="en-US" altLang="zh-CN" sz="2400" i="1">
                        <a:latin typeface="Cambria Math" panose="02040503050406030204" pitchFamily="18" charset="0"/>
                      </a:rPr>
                      <m:t>,</m:t>
                    </m:r>
                  </m:oMath>
                </a14:m>
                <a:r>
                  <a:rPr lang="zh-CN" altLang="en-US" sz="2400" dirty="0"/>
                  <a:t>相位谱</a:t>
                </a:r>
                <a14:m>
                  <m:oMath xmlns:m="http://schemas.openxmlformats.org/officeDocument/2006/math">
                    <m:r>
                      <a:rPr lang="en-US" altLang="zh-CN" sz="2400" i="1" dirty="0">
                        <a:latin typeface="Cambria Math" panose="02040503050406030204" pitchFamily="18" charset="0"/>
                      </a:rPr>
                      <m:t>𝜃</m:t>
                    </m:r>
                    <m:r>
                      <a:rPr lang="en-US" altLang="zh-CN" sz="2400" i="1" dirty="0">
                        <a:latin typeface="Cambria Math" panose="02040503050406030204" pitchFamily="18" charset="0"/>
                      </a:rPr>
                      <m:t>(</m:t>
                    </m:r>
                    <m:r>
                      <a:rPr lang="en-US" altLang="zh-CN" sz="2400" i="1" dirty="0">
                        <a:latin typeface="Cambria Math" panose="02040503050406030204" pitchFamily="18" charset="0"/>
                      </a:rPr>
                      <m:t>𝑢</m:t>
                    </m:r>
                    <m:r>
                      <a:rPr lang="en-US" altLang="zh-CN" sz="2400" i="1" dirty="0">
                        <a:latin typeface="Cambria Math" panose="02040503050406030204" pitchFamily="18" charset="0"/>
                      </a:rPr>
                      <m:t>,</m:t>
                    </m:r>
                    <m:r>
                      <a:rPr lang="en-US" altLang="zh-CN" sz="2400" i="1" dirty="0">
                        <a:latin typeface="Cambria Math" panose="02040503050406030204" pitchFamily="18" charset="0"/>
                      </a:rPr>
                      <m:t>𝑣</m:t>
                    </m:r>
                    <m:r>
                      <a:rPr lang="en-US" altLang="zh-CN" sz="2400" i="1" dirty="0">
                        <a:latin typeface="Cambria Math" panose="02040503050406030204" pitchFamily="18" charset="0"/>
                      </a:rPr>
                      <m:t>)</m:t>
                    </m:r>
                  </m:oMath>
                </a14:m>
                <a:r>
                  <a:rPr lang="zh-CN" altLang="en-US" sz="2400" dirty="0"/>
                  <a:t>和功率谱</a:t>
                </a:r>
                <a14:m>
                  <m:oMath xmlns:m="http://schemas.openxmlformats.org/officeDocument/2006/math">
                    <m:r>
                      <a:rPr lang="en-US" altLang="zh-CN" sz="2400" i="1">
                        <a:latin typeface="Cambria Math" panose="02040503050406030204" pitchFamily="18" charset="0"/>
                      </a:rPr>
                      <m:t>𝑃</m:t>
                    </m:r>
                    <m:r>
                      <a:rPr lang="en-US" altLang="zh-CN" sz="2400" i="1">
                        <a:latin typeface="Cambria Math" panose="02040503050406030204" pitchFamily="18" charset="0"/>
                      </a:rPr>
                      <m:t>(</m:t>
                    </m:r>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r>
                      <a:rPr lang="en-US" altLang="zh-CN" sz="2400" i="1">
                        <a:latin typeface="Cambria Math" panose="02040503050406030204" pitchFamily="18" charset="0"/>
                      </a:rPr>
                      <m:t>)</m:t>
                    </m:r>
                  </m:oMath>
                </a14:m>
                <a:r>
                  <a:rPr lang="zh-CN" altLang="en-US" sz="2400" dirty="0"/>
                  <a:t>为</a:t>
                </a:r>
                <a:endParaRPr lang="en-US" altLang="zh-CN" sz="2400" dirty="0"/>
              </a:p>
              <a:p>
                <a:pPr marL="0" indent="0">
                  <a:buNone/>
                </a:pPr>
                <a14:m>
                  <m:oMathPara xmlns:m="http://schemas.openxmlformats.org/officeDocument/2006/math">
                    <m:oMathParaPr>
                      <m:jc m:val="centerGroup"/>
                    </m:oMathParaPr>
                    <m:oMath xmlns:m="http://schemas.openxmlformats.org/officeDocument/2006/math">
                      <m:r>
                        <m:rPr>
                          <m:lit/>
                        </m:rPr>
                        <a:rPr lang="en-US" altLang="zh-CN" sz="2400" i="1">
                          <a:latin typeface="Cambria Math" panose="02040503050406030204" pitchFamily="18" charset="0"/>
                        </a:rPr>
                        <m:t>|</m:t>
                      </m:r>
                      <m:r>
                        <a:rPr lang="en-US" altLang="zh-CN" sz="2400" i="1">
                          <a:latin typeface="Cambria Math" panose="02040503050406030204" pitchFamily="18" charset="0"/>
                        </a:rPr>
                        <m:t>𝐹</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r>
                        <m:rPr>
                          <m:lit/>
                        </m:rPr>
                        <a:rPr lang="en-US" altLang="zh-CN" sz="2400" i="1">
                          <a:latin typeface="Cambria Math" panose="02040503050406030204" pitchFamily="18" charset="0"/>
                        </a:rPr>
                        <m:t>|</m:t>
                      </m:r>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2</m:t>
                              </m:r>
                            </m:sup>
                          </m:s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𝐼</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r>
                            <a:rPr lang="en-US" altLang="zh-CN" sz="2400" i="1">
                              <a:latin typeface="Cambria Math" panose="02040503050406030204" pitchFamily="18" charset="0"/>
                            </a:rPr>
                            <m:t>)</m:t>
                          </m:r>
                        </m:e>
                      </m:rad>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arctan</m:t>
                          </m:r>
                        </m:fName>
                        <m:e>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𝐼</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num>
                                <m:den>
                                  <m:r>
                                    <a:rPr lang="en-US" altLang="zh-CN" sz="2400" i="1">
                                      <a:latin typeface="Cambria Math" panose="02040503050406030204" pitchFamily="18" charset="0"/>
                                    </a:rPr>
                                    <m:t>𝑅</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den>
                              </m:f>
                            </m:e>
                          </m:d>
                        </m:e>
                      </m:func>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r>
                        <a:rPr lang="en-US" altLang="zh-CN" sz="2400" i="1">
                          <a:latin typeface="Cambria Math" panose="02040503050406030204" pitchFamily="18" charset="0"/>
                        </a:rPr>
                        <m:t>=</m:t>
                      </m:r>
                      <m:r>
                        <m:rPr>
                          <m:lit/>
                        </m:rPr>
                        <a:rPr lang="en-US" altLang="zh-CN" sz="2400" i="1">
                          <a:latin typeface="Cambria Math" panose="02040503050406030204" pitchFamily="18" charset="0"/>
                        </a:rPr>
                        <m:t>|</m:t>
                      </m:r>
                      <m:r>
                        <a:rPr lang="en-US" altLang="zh-CN" sz="2400" i="1">
                          <a:latin typeface="Cambria Math" panose="02040503050406030204" pitchFamily="18" charset="0"/>
                        </a:rPr>
                        <m:t>𝐹</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sSup>
                        <m:sSupPr>
                          <m:ctrlPr>
                            <a:rPr lang="en-US" altLang="zh-CN" sz="2400" i="1">
                              <a:latin typeface="Cambria Math" panose="02040503050406030204" pitchFamily="18" charset="0"/>
                            </a:rPr>
                          </m:ctrlPr>
                        </m:sSupPr>
                        <m:e>
                          <m:r>
                            <m:rPr>
                              <m:lit/>
                            </m:rPr>
                            <a:rPr lang="en-US" altLang="zh-CN" sz="2400" i="1">
                              <a:latin typeface="Cambria Math" panose="02040503050406030204" pitchFamily="18" charset="0"/>
                            </a:rPr>
                            <m:t>|</m:t>
                          </m:r>
                        </m:e>
                        <m:sup>
                          <m:r>
                            <a:rPr lang="en-US" altLang="zh-CN" sz="2400" i="1">
                              <a:latin typeface="Cambria Math" panose="02040503050406030204" pitchFamily="18" charset="0"/>
                            </a:rPr>
                            <m:t>2</m:t>
                          </m:r>
                        </m:sup>
                      </m:sSup>
                    </m:oMath>
                  </m:oMathPara>
                </a14:m>
                <a:endParaRPr lang="en-US" altLang="zh-CN" sz="2400" dirty="0"/>
              </a:p>
              <a:p>
                <a14:m>
                  <m:oMath xmlns:m="http://schemas.openxmlformats.org/officeDocument/2006/math">
                    <m:r>
                      <a:rPr lang="en-US" altLang="zh-CN" sz="2400" i="1">
                        <a:latin typeface="Cambria Math" panose="02040503050406030204" pitchFamily="18" charset="0"/>
                      </a:rPr>
                      <m:t>𝐹</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r>
                      <a:rPr lang="en-US" altLang="zh-CN" sz="2400" i="1">
                        <a:latin typeface="Cambria Math" panose="02040503050406030204" pitchFamily="18" charset="0"/>
                      </a:rPr>
                      <m:t>=</m:t>
                    </m:r>
                    <m:r>
                      <a:rPr lang="en-US" altLang="zh-CN" sz="2400" i="1">
                        <a:latin typeface="Cambria Math" panose="02040503050406030204" pitchFamily="18" charset="0"/>
                      </a:rPr>
                      <m:t>𝑅</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r>
                      <a:rPr lang="en-US" altLang="zh-CN" sz="2400" i="1">
                        <a:latin typeface="Cambria Math" panose="02040503050406030204" pitchFamily="18" charset="0"/>
                      </a:rPr>
                      <m:t>+</m:t>
                    </m:r>
                    <m:r>
                      <a:rPr lang="en-US" altLang="zh-CN" sz="2400" i="1">
                        <a:latin typeface="Cambria Math" panose="02040503050406030204" pitchFamily="18" charset="0"/>
                      </a:rPr>
                      <m:t>𝑖𝐼</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r>
                      <a:rPr lang="en-US" altLang="zh-CN" sz="2400" i="1">
                        <a:latin typeface="Cambria Math" panose="02040503050406030204" pitchFamily="18" charset="0"/>
                      </a:rPr>
                      <m:t>=</m:t>
                    </m:r>
                    <m:r>
                      <m:rPr>
                        <m:lit/>
                      </m:rPr>
                      <a:rPr lang="en-US" altLang="zh-CN" sz="2400" i="1">
                        <a:latin typeface="Cambria Math" panose="02040503050406030204" pitchFamily="18" charset="0"/>
                      </a:rPr>
                      <m:t>|</m:t>
                    </m:r>
                    <m:r>
                      <a:rPr lang="en-US" altLang="zh-CN" sz="2400" i="1">
                        <a:latin typeface="Cambria Math" panose="02040503050406030204" pitchFamily="18" charset="0"/>
                      </a:rPr>
                      <m:t>𝐹</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r>
                      <m:rPr>
                        <m:lit/>
                      </m:rP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en-US" altLang="zh-CN" sz="2400" i="1">
                            <a:latin typeface="Cambria Math" panose="02040503050406030204" pitchFamily="18" charset="0"/>
                          </a:rPr>
                          <m:t>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sup>
                    </m:sSup>
                  </m:oMath>
                </a14:m>
                <a:endParaRPr lang="en-US" altLang="zh-CN" sz="2400" dirty="0"/>
              </a:p>
              <a:p>
                <a:r>
                  <a:rPr lang="zh-CN" altLang="en-US" sz="2400" dirty="0"/>
                  <a:t>空域与频域采样间隔之间的关系如下</a:t>
                </a:r>
                <a:endParaRPr lang="en-US" altLang="zh-CN" sz="2400" dirty="0"/>
              </a:p>
              <a:p>
                <a14:m>
                  <m:oMath xmlns:m="http://schemas.openxmlformats.org/officeDocument/2006/math">
                    <m:r>
                      <m:rPr>
                        <m:sty m:val="p"/>
                      </m:rPr>
                      <a:rPr lang="en-US" altLang="zh-CN" sz="2400">
                        <a:latin typeface="Cambria Math" panose="02040503050406030204" pitchFamily="18" charset="0"/>
                      </a:rPr>
                      <m:t>Δ</m:t>
                    </m:r>
                    <m:r>
                      <a:rPr lang="en-US" altLang="zh-CN" sz="2400" i="1">
                        <a:latin typeface="Cambria Math" panose="02040503050406030204" pitchFamily="18" charset="0"/>
                      </a:rPr>
                      <m:t>𝑢</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𝑀</m:t>
                        </m:r>
                        <m:r>
                          <m:rPr>
                            <m:sty m:val="p"/>
                          </m:rPr>
                          <a:rPr lang="en-US" altLang="zh-CN" sz="2400">
                            <a:latin typeface="Cambria Math" panose="02040503050406030204" pitchFamily="18" charset="0"/>
                          </a:rPr>
                          <m:t>Δ</m:t>
                        </m:r>
                        <m:r>
                          <a:rPr lang="en-US" altLang="zh-CN" sz="2400" i="1">
                            <a:latin typeface="Cambria Math" panose="02040503050406030204" pitchFamily="18" charset="0"/>
                          </a:rPr>
                          <m:t>𝑥</m:t>
                        </m:r>
                      </m:den>
                    </m:f>
                    <m:r>
                      <a:rPr lang="en-US" altLang="zh-CN" sz="2400" i="1">
                        <a:latin typeface="Cambria Math" panose="02040503050406030204" pitchFamily="18" charset="0"/>
                      </a:rPr>
                      <m:t>,</m:t>
                    </m:r>
                    <m:r>
                      <m:rPr>
                        <m:sty m:val="p"/>
                      </m:rPr>
                      <a:rPr lang="en-US" altLang="zh-CN" sz="2400">
                        <a:latin typeface="Cambria Math" panose="02040503050406030204" pitchFamily="18" charset="0"/>
                      </a:rPr>
                      <m:t>Δ</m:t>
                    </m:r>
                    <m:r>
                      <a:rPr lang="en-US" altLang="zh-CN" sz="2400" i="1">
                        <a:latin typeface="Cambria Math" panose="02040503050406030204" pitchFamily="18" charset="0"/>
                      </a:rPr>
                      <m:t>𝑣</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𝑁</m:t>
                        </m:r>
                        <m:r>
                          <m:rPr>
                            <m:sty m:val="p"/>
                          </m:rPr>
                          <a:rPr lang="en-US" altLang="zh-CN" sz="2400">
                            <a:latin typeface="Cambria Math" panose="02040503050406030204" pitchFamily="18" charset="0"/>
                          </a:rPr>
                          <m:t>Δ</m:t>
                        </m:r>
                        <m:r>
                          <a:rPr lang="en-US" altLang="zh-CN" sz="2400" i="1">
                            <a:latin typeface="Cambria Math" panose="02040503050406030204" pitchFamily="18" charset="0"/>
                          </a:rPr>
                          <m:t>𝑦</m:t>
                        </m:r>
                      </m:den>
                    </m:f>
                  </m:oMath>
                </a14:m>
                <a:r>
                  <a:rPr lang="en-US" altLang="zh-CN" sz="2400" dirty="0"/>
                  <a:t>,</a:t>
                </a:r>
                <a:r>
                  <a:rPr lang="zh-CN" altLang="en-US" sz="2400" dirty="0"/>
                  <a:t>分别表示空域和频域中采样间隔的关系</a:t>
                </a:r>
                <a:endParaRPr lang="en-US" altLang="zh-CN" sz="2400" dirty="0"/>
              </a:p>
              <a:p>
                <a:r>
                  <a:rPr lang="zh-CN" altLang="en-US" sz="2400" dirty="0"/>
                  <a:t>将图像的幅度谱、相位谱、功率谱都计算并显示出来，体会幅度谱、相位谱和功率谱的重要性</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812" t="-2521" r="-464" b="-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129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傅里叶变换的卷积定理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4"/>
                <a:ext cx="10515600" cy="4815807"/>
              </a:xfrm>
            </p:spPr>
            <p:txBody>
              <a:bodyPr>
                <a:noAutofit/>
              </a:bodyPr>
              <a:lstStyle/>
              <a:p>
                <a:r>
                  <a:rPr lang="zh-CN" altLang="en-US" sz="2000" dirty="0"/>
                  <a:t>两个支撑大小为</a:t>
                </a:r>
                <a14:m>
                  <m:oMath xmlns:m="http://schemas.openxmlformats.org/officeDocument/2006/math">
                    <m:r>
                      <a:rPr lang="en-US" altLang="zh-CN" sz="2000" i="1">
                        <a:latin typeface="Cambria Math" panose="02040503050406030204" pitchFamily="18" charset="0"/>
                      </a:rPr>
                      <m:t>𝑀</m:t>
                    </m:r>
                    <m:r>
                      <a:rPr lang="en-US" altLang="zh-CN" sz="2000" i="1">
                        <a:latin typeface="Cambria Math" panose="02040503050406030204" pitchFamily="18" charset="0"/>
                      </a:rPr>
                      <m:t>×</m:t>
                    </m:r>
                    <m:r>
                      <a:rPr lang="en-US" altLang="zh-CN" sz="2000" i="1">
                        <a:latin typeface="Cambria Math" panose="02040503050406030204" pitchFamily="18" charset="0"/>
                      </a:rPr>
                      <m:t>𝑁</m:t>
                    </m:r>
                  </m:oMath>
                </a14:m>
                <a:r>
                  <a:rPr lang="zh-CN" altLang="en-US" sz="2000" dirty="0"/>
                  <a:t>的离散函数</a:t>
                </a:r>
                <a14:m>
                  <m:oMath xmlns:m="http://schemas.openxmlformats.org/officeDocument/2006/math">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e>
                    </m:d>
                  </m:oMath>
                </a14:m>
                <a:r>
                  <a:rPr lang="zh-CN" altLang="en-US" sz="2000" dirty="0"/>
                  <a:t>与</a:t>
                </a:r>
                <a14:m>
                  <m:oMath xmlns:m="http://schemas.openxmlformats.org/officeDocument/2006/math">
                    <m:r>
                      <a:rPr lang="en-US" altLang="zh-CN" sz="2000" i="1" dirty="0">
                        <a:latin typeface="Cambria Math" panose="02040503050406030204" pitchFamily="18" charset="0"/>
                      </a:rPr>
                      <m:t>h</m:t>
                    </m:r>
                    <m:r>
                      <a:rPr lang="en-US" altLang="zh-CN" sz="2000" i="1" dirty="0">
                        <a:latin typeface="Cambria Math" panose="02040503050406030204" pitchFamily="18" charset="0"/>
                      </a:rPr>
                      <m:t>(</m:t>
                    </m:r>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r>
                      <a:rPr lang="en-US" altLang="zh-CN" sz="2000" i="1" dirty="0">
                        <a:latin typeface="Cambria Math" panose="02040503050406030204" pitchFamily="18" charset="0"/>
                      </a:rPr>
                      <m:t>𝑦</m:t>
                    </m:r>
                    <m:r>
                      <a:rPr lang="en-US" altLang="zh-CN" sz="2000" i="1" dirty="0">
                        <a:latin typeface="Cambria Math" panose="02040503050406030204" pitchFamily="18" charset="0"/>
                      </a:rPr>
                      <m:t>)</m:t>
                    </m:r>
                  </m:oMath>
                </a14:m>
                <a:r>
                  <a:rPr lang="zh-CN" altLang="en-US" sz="2000" dirty="0"/>
                  <a:t>的</a:t>
                </a:r>
                <a:r>
                  <a:rPr lang="zh-CN" altLang="en-US" sz="2000" dirty="0">
                    <a:solidFill>
                      <a:srgbClr val="FF0000"/>
                    </a:solidFill>
                  </a:rPr>
                  <a:t>卷积</a:t>
                </a:r>
                <a14:m>
                  <m:oMath xmlns:m="http://schemas.openxmlformats.org/officeDocument/2006/math">
                    <m:r>
                      <a:rPr lang="en-US" altLang="zh-CN" sz="2000" i="1">
                        <a:solidFill>
                          <a:srgbClr val="FF0000"/>
                        </a:solidFill>
                        <a:latin typeface="Cambria Math" panose="02040503050406030204" pitchFamily="18" charset="0"/>
                      </a:rPr>
                      <m:t>𝑓</m:t>
                    </m:r>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panose="02040503050406030204" pitchFamily="18" charset="0"/>
                          </a:rPr>
                          <m:t>𝑥</m:t>
                        </m:r>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𝑦</m:t>
                        </m:r>
                      </m:e>
                    </m:d>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h</m:t>
                    </m:r>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𝑥</m:t>
                    </m:r>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𝑦</m:t>
                    </m:r>
                    <m:r>
                      <a:rPr lang="en-US" altLang="zh-CN" sz="2000" i="1">
                        <a:solidFill>
                          <a:srgbClr val="FF0000"/>
                        </a:solidFill>
                        <a:latin typeface="Cambria Math" panose="02040503050406030204" pitchFamily="18" charset="0"/>
                      </a:rPr>
                      <m:t>)</m:t>
                    </m:r>
                  </m:oMath>
                </a14:m>
                <a:r>
                  <a:rPr lang="zh-CN" altLang="en-US" sz="2000" dirty="0">
                    <a:solidFill>
                      <a:srgbClr val="FF0000"/>
                    </a:solidFill>
                  </a:rPr>
                  <a:t>定义为</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e>
                      </m:d>
                      <m:r>
                        <a:rPr lang="en-US" altLang="zh-CN" sz="2000" i="1">
                          <a:latin typeface="Cambria Math" panose="02040503050406030204" pitchFamily="18" charset="0"/>
                        </a:rPr>
                        <m:t>∗</m:t>
                      </m:r>
                      <m:r>
                        <a:rPr lang="en-US" altLang="zh-CN" sz="2000" i="1">
                          <a:latin typeface="Cambria Math" panose="02040503050406030204" pitchFamily="18" charset="0"/>
                        </a:rPr>
                        <m:t>h</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𝑚</m:t>
                          </m:r>
                          <m:r>
                            <a:rPr lang="en-US" altLang="zh-CN" sz="2000" i="1">
                              <a:latin typeface="Cambria Math" panose="02040503050406030204" pitchFamily="18" charset="0"/>
                            </a:rPr>
                            <m:t>=0</m:t>
                          </m:r>
                        </m:sub>
                        <m:sup>
                          <m:r>
                            <a:rPr lang="en-US" altLang="zh-CN" sz="2000" i="1">
                              <a:latin typeface="Cambria Math" panose="02040503050406030204" pitchFamily="18" charset="0"/>
                            </a:rPr>
                            <m:t>𝑀</m:t>
                          </m:r>
                          <m:r>
                            <a:rPr lang="en-US" altLang="zh-CN" sz="2000" i="1">
                              <a:latin typeface="Cambria Math" panose="02040503050406030204" pitchFamily="18" charset="0"/>
                            </a:rPr>
                            <m:t>−1</m:t>
                          </m:r>
                        </m:sup>
                        <m:e>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𝑛</m:t>
                              </m:r>
                              <m:r>
                                <a:rPr lang="en-US" altLang="zh-CN" sz="2000" i="1">
                                  <a:latin typeface="Cambria Math" panose="02040503050406030204" pitchFamily="18" charset="0"/>
                                </a:rPr>
                                <m:t>=0</m:t>
                              </m:r>
                            </m:sub>
                            <m:sup>
                              <m:r>
                                <a:rPr lang="en-US" altLang="zh-CN" sz="2000" i="1">
                                  <a:latin typeface="Cambria Math" panose="02040503050406030204" pitchFamily="18" charset="0"/>
                                </a:rPr>
                                <m:t>𝑁</m:t>
                              </m:r>
                              <m:r>
                                <a:rPr lang="en-US" altLang="zh-CN" sz="2000" i="1">
                                  <a:latin typeface="Cambria Math" panose="02040503050406030204" pitchFamily="18" charset="0"/>
                                </a:rPr>
                                <m:t>−1</m:t>
                              </m:r>
                            </m:sup>
                            <m:e>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𝑚</m:t>
                                  </m:r>
                                  <m:r>
                                    <a:rPr lang="en-US" altLang="zh-CN" sz="2000" i="1">
                                      <a:latin typeface="Cambria Math" panose="02040503050406030204" pitchFamily="18" charset="0"/>
                                    </a:rPr>
                                    <m:t>,</m:t>
                                  </m:r>
                                  <m:r>
                                    <a:rPr lang="en-US" altLang="zh-CN" sz="2000" i="1">
                                      <a:latin typeface="Cambria Math" panose="02040503050406030204" pitchFamily="18" charset="0"/>
                                    </a:rPr>
                                    <m:t>𝑛</m:t>
                                  </m:r>
                                </m:e>
                              </m:d>
                              <m:r>
                                <a:rPr lang="en-US" altLang="zh-CN" sz="2000" i="1">
                                  <a:latin typeface="Cambria Math" panose="02040503050406030204" pitchFamily="18" charset="0"/>
                                </a:rPr>
                                <m:t>h</m:t>
                              </m:r>
                              <m:r>
                                <a:rPr lang="en-US" altLang="zh-CN" sz="2000" i="1">
                                  <a:latin typeface="Cambria Math" panose="02040503050406030204" pitchFamily="18" charset="0"/>
                                </a:rPr>
                                <m:t>(</m:t>
                              </m:r>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𝑚</m:t>
                              </m:r>
                              <m:r>
                                <a:rPr lang="en-US" altLang="zh-CN" sz="2000" i="1">
                                  <a:latin typeface="Cambria Math" panose="02040503050406030204" pitchFamily="18" charset="0"/>
                                </a:rPr>
                                <m:t>,</m:t>
                              </m:r>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𝑛</m:t>
                              </m:r>
                              <m:r>
                                <a:rPr lang="en-US" altLang="zh-CN" sz="2000" i="1">
                                  <a:latin typeface="Cambria Math" panose="02040503050406030204" pitchFamily="18" charset="0"/>
                                </a:rPr>
                                <m:t>)</m:t>
                              </m:r>
                            </m:e>
                          </m:nary>
                        </m:e>
                      </m:nary>
                    </m:oMath>
                  </m:oMathPara>
                </a14:m>
                <a:endParaRPr lang="en-US" altLang="zh-CN" sz="2000" dirty="0"/>
              </a:p>
              <a:p>
                <a:r>
                  <a:rPr lang="zh-CN" altLang="en-US" sz="2000" dirty="0"/>
                  <a:t>卷积定理表明空域卷积等价于频域乘积</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r>
                            <a:rPr lang="en-US" altLang="zh-CN" sz="2000" i="1">
                              <a:latin typeface="Cambria Math" panose="02040503050406030204" pitchFamily="18" charset="0"/>
                            </a:rPr>
                            <m:t>,</m:t>
                          </m:r>
                          <m:r>
                            <a:rPr lang="en-US" altLang="zh-CN" sz="2000" i="1">
                              <a:latin typeface="Cambria Math" panose="02040503050406030204" pitchFamily="18" charset="0"/>
                            </a:rPr>
                            <m:t>𝒚</m:t>
                          </m:r>
                        </m:e>
                      </m:d>
                      <m:r>
                        <a:rPr lang="en-US" altLang="zh-CN" sz="2000" i="1">
                          <a:latin typeface="Cambria Math" panose="02040503050406030204" pitchFamily="18" charset="0"/>
                        </a:rPr>
                        <m:t>∗</m:t>
                      </m:r>
                      <m:r>
                        <a:rPr lang="en-US" altLang="zh-CN" sz="2000" i="1">
                          <a:latin typeface="Cambria Math" panose="02040503050406030204" pitchFamily="18" charset="0"/>
                        </a:rPr>
                        <m:t>𝒉</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r>
                            <a:rPr lang="en-US" altLang="zh-CN" sz="2000" i="1">
                              <a:latin typeface="Cambria Math" panose="02040503050406030204" pitchFamily="18" charset="0"/>
                            </a:rPr>
                            <m:t>,</m:t>
                          </m:r>
                          <m:r>
                            <a:rPr lang="en-US" altLang="zh-CN" sz="2000" i="1">
                              <a:latin typeface="Cambria Math" panose="02040503050406030204" pitchFamily="18" charset="0"/>
                            </a:rPr>
                            <m:t>𝒚</m:t>
                          </m:r>
                        </m:e>
                      </m:d>
                      <m:r>
                        <a:rPr lang="en-US" altLang="zh-CN" sz="2000" i="1">
                          <a:latin typeface="Cambria Math" panose="02040503050406030204" pitchFamily="18" charset="0"/>
                        </a:rPr>
                        <m:t>↔</m:t>
                      </m:r>
                      <m:r>
                        <a:rPr lang="en-US" altLang="zh-CN" sz="2000" i="1">
                          <a:latin typeface="Cambria Math" panose="02040503050406030204" pitchFamily="18" charset="0"/>
                        </a:rPr>
                        <m:t>𝑭</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𝒖</m:t>
                          </m:r>
                          <m:r>
                            <a:rPr lang="en-US" altLang="zh-CN" sz="2000" i="1">
                              <a:latin typeface="Cambria Math" panose="02040503050406030204" pitchFamily="18" charset="0"/>
                            </a:rPr>
                            <m:t>,</m:t>
                          </m:r>
                          <m:r>
                            <a:rPr lang="en-US" altLang="zh-CN" sz="2000" i="1">
                              <a:latin typeface="Cambria Math" panose="02040503050406030204" pitchFamily="18" charset="0"/>
                            </a:rPr>
                            <m:t>𝒗</m:t>
                          </m:r>
                        </m:e>
                      </m:d>
                      <m:r>
                        <a:rPr lang="en-US" altLang="zh-CN" sz="2000" i="1">
                          <a:latin typeface="Cambria Math" panose="02040503050406030204" pitchFamily="18" charset="0"/>
                        </a:rPr>
                        <m:t>𝑯</m:t>
                      </m:r>
                      <m:r>
                        <a:rPr lang="en-US" altLang="zh-CN" sz="2000" i="1">
                          <a:latin typeface="Cambria Math" panose="02040503050406030204" pitchFamily="18" charset="0"/>
                        </a:rPr>
                        <m:t>(</m:t>
                      </m:r>
                      <m:r>
                        <a:rPr lang="en-US" altLang="zh-CN" sz="2000" i="1">
                          <a:latin typeface="Cambria Math" panose="02040503050406030204" pitchFamily="18" charset="0"/>
                        </a:rPr>
                        <m:t>𝒖</m:t>
                      </m:r>
                      <m:r>
                        <a:rPr lang="en-US" altLang="zh-CN" sz="2000" i="1">
                          <a:latin typeface="Cambria Math" panose="02040503050406030204" pitchFamily="18" charset="0"/>
                        </a:rPr>
                        <m:t>,</m:t>
                      </m:r>
                      <m:r>
                        <a:rPr lang="en-US" altLang="zh-CN" sz="2000" i="1">
                          <a:latin typeface="Cambria Math" panose="02040503050406030204" pitchFamily="18" charset="0"/>
                        </a:rPr>
                        <m:t>𝒗</m:t>
                      </m:r>
                      <m:r>
                        <a:rPr lang="en-US" altLang="zh-CN" sz="2000" i="1">
                          <a:latin typeface="Cambria Math" panose="02040503050406030204" pitchFamily="18" charset="0"/>
                        </a:rPr>
                        <m:t>)</m:t>
                      </m:r>
                    </m:oMath>
                  </m:oMathPara>
                </a14:m>
                <a:endParaRPr lang="en-US" altLang="zh-CN" sz="2000" dirty="0"/>
              </a:p>
              <a:p>
                <a:r>
                  <a:rPr lang="zh-CN" altLang="en-US" sz="2000" dirty="0">
                    <a:solidFill>
                      <a:srgbClr val="FF0000"/>
                    </a:solidFill>
                  </a:rPr>
                  <a:t>证明</a:t>
                </a:r>
                <a:r>
                  <a:rPr lang="zh-CN" altLang="en-US" sz="2000" dirty="0"/>
                  <a:t>：</a:t>
                </a:r>
                <a14:m>
                  <m:oMath xmlns:m="http://schemas.openxmlformats.org/officeDocument/2006/math">
                    <m:r>
                      <a:rPr lang="en-US" altLang="zh-CN" sz="2000" i="1">
                        <a:latin typeface="Cambria Math" panose="02040503050406030204" pitchFamily="18" charset="0"/>
                      </a:rPr>
                      <m:t>ℱ</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e>
                        </m:d>
                        <m:r>
                          <a:rPr lang="en-US" altLang="zh-CN" sz="2000" i="1">
                            <a:latin typeface="Cambria Math" panose="02040503050406030204" pitchFamily="18" charset="0"/>
                          </a:rPr>
                          <m:t>∗</m:t>
                        </m:r>
                        <m:r>
                          <a:rPr lang="en-US" altLang="zh-CN" sz="2000" i="1">
                            <a:latin typeface="Cambria Math" panose="02040503050406030204" pitchFamily="18" charset="0"/>
                          </a:rPr>
                          <m:t>h</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e>
                        </m:d>
                      </m:e>
                    </m:d>
                    <m:r>
                      <a:rPr lang="en-US" altLang="zh-CN" sz="2000" i="1">
                        <a:latin typeface="Cambria Math" panose="02040503050406030204" pitchFamily="18" charset="0"/>
                      </a:rPr>
                      <m:t>=</m:t>
                    </m:r>
                    <m:nary>
                      <m:naryPr>
                        <m:chr m:val="∑"/>
                        <m:supHide m:val="on"/>
                        <m:ctrlPr>
                          <a:rPr lang="en-US" altLang="zh-CN" sz="2000" i="1">
                            <a:latin typeface="Cambria Math" panose="02040503050406030204" pitchFamily="18" charset="0"/>
                          </a:rPr>
                        </m:ctrlPr>
                      </m:naryPr>
                      <m:sub>
                        <m:r>
                          <a:rPr lang="en-US" altLang="zh-CN" sz="2000" i="1">
                            <a:latin typeface="Cambria Math" panose="02040503050406030204" pitchFamily="18" charset="0"/>
                          </a:rPr>
                          <m:t>𝑥</m:t>
                        </m:r>
                      </m:sub>
                      <m:sup/>
                      <m:e>
                        <m:nary>
                          <m:naryPr>
                            <m:chr m:val="∑"/>
                            <m:supHide m:val="on"/>
                            <m:ctrlPr>
                              <a:rPr lang="en-US" altLang="zh-CN" sz="2000" i="1">
                                <a:latin typeface="Cambria Math" panose="02040503050406030204" pitchFamily="18" charset="0"/>
                              </a:rPr>
                            </m:ctrlPr>
                          </m:naryPr>
                          <m:sub>
                            <m:r>
                              <a:rPr lang="en-US" altLang="zh-CN" sz="2000" i="1">
                                <a:latin typeface="Cambria Math" panose="02040503050406030204" pitchFamily="18" charset="0"/>
                              </a:rPr>
                              <m:t>𝑦</m:t>
                            </m:r>
                          </m:sub>
                          <m:sup/>
                          <m:e>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e>
                            </m:d>
                            <m:r>
                              <a:rPr lang="en-US" altLang="zh-CN" sz="2000" i="1">
                                <a:latin typeface="Cambria Math" panose="02040503050406030204" pitchFamily="18" charset="0"/>
                              </a:rPr>
                              <m:t>∗</m:t>
                            </m:r>
                            <m:r>
                              <a:rPr lang="en-US" altLang="zh-CN" sz="2000" i="1">
                                <a:latin typeface="Cambria Math" panose="02040503050406030204" pitchFamily="18" charset="0"/>
                              </a:rPr>
                              <m:t>h</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2</m:t>
                                </m:r>
                                <m:r>
                                  <a:rPr lang="en-US" altLang="zh-CN" sz="2000" i="1">
                                    <a:latin typeface="Cambria Math" panose="02040503050406030204" pitchFamily="18" charset="0"/>
                                  </a:rPr>
                                  <m:t>𝜋</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𝑢𝑥</m:t>
                                    </m:r>
                                    <m:r>
                                      <a:rPr lang="en-US" altLang="zh-CN" sz="2000" i="1">
                                        <a:latin typeface="Cambria Math" panose="02040503050406030204" pitchFamily="18" charset="0"/>
                                      </a:rPr>
                                      <m:t>+</m:t>
                                    </m:r>
                                    <m:r>
                                      <a:rPr lang="en-US" altLang="zh-CN" sz="2000" i="1">
                                        <a:latin typeface="Cambria Math" panose="02040503050406030204" pitchFamily="18" charset="0"/>
                                      </a:rPr>
                                      <m:t>𝑣𝑦</m:t>
                                    </m:r>
                                  </m:e>
                                </m:d>
                              </m:sup>
                            </m:sSup>
                          </m:e>
                        </m:nary>
                      </m:e>
                    </m:nary>
                  </m:oMath>
                </a14:m>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m:t>
                      </m:r>
                      <m:nary>
                        <m:naryPr>
                          <m:chr m:val="∑"/>
                          <m:supHide m:val="on"/>
                          <m:ctrlPr>
                            <a:rPr lang="en-US" altLang="zh-CN" sz="2000" i="1">
                              <a:latin typeface="Cambria Math" panose="02040503050406030204" pitchFamily="18" charset="0"/>
                            </a:rPr>
                          </m:ctrlPr>
                        </m:naryPr>
                        <m:sub>
                          <m:r>
                            <a:rPr lang="en-US" altLang="zh-CN" sz="2000" i="1">
                              <a:latin typeface="Cambria Math" panose="02040503050406030204" pitchFamily="18" charset="0"/>
                            </a:rPr>
                            <m:t>𝑥</m:t>
                          </m:r>
                        </m:sub>
                        <m:sup/>
                        <m:e>
                          <m:nary>
                            <m:naryPr>
                              <m:chr m:val="∑"/>
                              <m:supHide m:val="on"/>
                              <m:ctrlPr>
                                <a:rPr lang="en-US" altLang="zh-CN" sz="2000" i="1">
                                  <a:latin typeface="Cambria Math" panose="02040503050406030204" pitchFamily="18" charset="0"/>
                                </a:rPr>
                              </m:ctrlPr>
                            </m:naryPr>
                            <m:sub>
                              <m:r>
                                <a:rPr lang="en-US" altLang="zh-CN" sz="2000" i="1">
                                  <a:latin typeface="Cambria Math" panose="02040503050406030204" pitchFamily="18" charset="0"/>
                                </a:rPr>
                                <m:t>𝑦</m:t>
                              </m:r>
                            </m:sub>
                            <m:sup/>
                            <m:e>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𝑚</m:t>
                                  </m:r>
                                  <m:r>
                                    <a:rPr lang="en-US" altLang="zh-CN" sz="2000" i="1">
                                      <a:latin typeface="Cambria Math" panose="02040503050406030204" pitchFamily="18" charset="0"/>
                                    </a:rPr>
                                    <m:t>=0</m:t>
                                  </m:r>
                                </m:sub>
                                <m:sup>
                                  <m:r>
                                    <a:rPr lang="en-US" altLang="zh-CN" sz="2000" i="1">
                                      <a:latin typeface="Cambria Math" panose="02040503050406030204" pitchFamily="18" charset="0"/>
                                    </a:rPr>
                                    <m:t>𝑀</m:t>
                                  </m:r>
                                  <m:r>
                                    <a:rPr lang="en-US" altLang="zh-CN" sz="2000" i="1">
                                      <a:latin typeface="Cambria Math" panose="02040503050406030204" pitchFamily="18" charset="0"/>
                                    </a:rPr>
                                    <m:t>−1</m:t>
                                  </m:r>
                                </m:sup>
                                <m:e>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𝑛</m:t>
                                      </m:r>
                                      <m:r>
                                        <a:rPr lang="en-US" altLang="zh-CN" sz="2000" i="1">
                                          <a:latin typeface="Cambria Math" panose="02040503050406030204" pitchFamily="18" charset="0"/>
                                        </a:rPr>
                                        <m:t>=0</m:t>
                                      </m:r>
                                    </m:sub>
                                    <m:sup>
                                      <m:r>
                                        <a:rPr lang="en-US" altLang="zh-CN" sz="2000" i="1">
                                          <a:latin typeface="Cambria Math" panose="02040503050406030204" pitchFamily="18" charset="0"/>
                                        </a:rPr>
                                        <m:t>𝑁</m:t>
                                      </m:r>
                                      <m:r>
                                        <a:rPr lang="en-US" altLang="zh-CN" sz="2000" i="1">
                                          <a:latin typeface="Cambria Math" panose="02040503050406030204" pitchFamily="18" charset="0"/>
                                        </a:rPr>
                                        <m:t>−1</m:t>
                                      </m:r>
                                    </m:sup>
                                    <m:e>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𝑚</m:t>
                                          </m:r>
                                          <m:r>
                                            <a:rPr lang="en-US" altLang="zh-CN" sz="2000" i="1">
                                              <a:latin typeface="Cambria Math" panose="02040503050406030204" pitchFamily="18" charset="0"/>
                                            </a:rPr>
                                            <m:t>,</m:t>
                                          </m:r>
                                          <m:r>
                                            <a:rPr lang="en-US" altLang="zh-CN" sz="2000" i="1">
                                              <a:latin typeface="Cambria Math" panose="02040503050406030204" pitchFamily="18" charset="0"/>
                                            </a:rPr>
                                            <m:t>𝑛</m:t>
                                          </m:r>
                                        </m:e>
                                      </m:d>
                                      <m:r>
                                        <a:rPr lang="en-US" altLang="zh-CN" sz="2000" i="1">
                                          <a:latin typeface="Cambria Math" panose="02040503050406030204" pitchFamily="18" charset="0"/>
                                        </a:rPr>
                                        <m:t>h</m:t>
                                      </m:r>
                                      <m:r>
                                        <a:rPr lang="en-US" altLang="zh-CN" sz="2000" i="1">
                                          <a:latin typeface="Cambria Math" panose="02040503050406030204" pitchFamily="18" charset="0"/>
                                        </a:rPr>
                                        <m:t>(</m:t>
                                      </m:r>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𝑚</m:t>
                                      </m:r>
                                      <m:r>
                                        <a:rPr lang="en-US" altLang="zh-CN" sz="2000" i="1">
                                          <a:latin typeface="Cambria Math" panose="02040503050406030204" pitchFamily="18" charset="0"/>
                                        </a:rPr>
                                        <m:t>,</m:t>
                                      </m:r>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𝑛</m:t>
                                      </m:r>
                                      <m:r>
                                        <a:rPr lang="en-US" altLang="zh-CN" sz="2000" i="1">
                                          <a:latin typeface="Cambria Math" panose="02040503050406030204" pitchFamily="18" charset="0"/>
                                        </a:rPr>
                                        <m:t>)] </m:t>
                                      </m:r>
                                    </m:e>
                                  </m:nary>
                                </m:e>
                              </m:nary>
                              <m:r>
                                <a:rPr lang="en-US" altLang="zh-CN" sz="2000" i="1">
                                  <a:latin typeface="Cambria Math" panose="02040503050406030204" pitchFamily="18" charset="0"/>
                                </a:rPr>
                                <m:t> </m:t>
                              </m:r>
                            </m:e>
                          </m:nary>
                        </m:e>
                      </m:nary>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2</m:t>
                          </m:r>
                          <m:r>
                            <a:rPr lang="en-US" altLang="zh-CN" sz="2000" i="1">
                              <a:latin typeface="Cambria Math" panose="02040503050406030204" pitchFamily="18" charset="0"/>
                            </a:rPr>
                            <m:t>𝜋</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𝑢𝑥</m:t>
                              </m:r>
                              <m:r>
                                <a:rPr lang="en-US" altLang="zh-CN" sz="2000" i="1">
                                  <a:latin typeface="Cambria Math" panose="02040503050406030204" pitchFamily="18" charset="0"/>
                                </a:rPr>
                                <m:t>+</m:t>
                              </m:r>
                              <m:r>
                                <a:rPr lang="en-US" altLang="zh-CN" sz="2000" i="1">
                                  <a:latin typeface="Cambria Math" panose="02040503050406030204" pitchFamily="18" charset="0"/>
                                </a:rPr>
                                <m:t>𝑣𝑦</m:t>
                              </m:r>
                            </m:e>
                          </m:d>
                        </m:sup>
                      </m:sSup>
                    </m:oMath>
                  </m:oMathPara>
                </a14:m>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𝑚</m:t>
                          </m:r>
                          <m:r>
                            <a:rPr lang="en-US" altLang="zh-CN" sz="2000" i="1">
                              <a:latin typeface="Cambria Math" panose="02040503050406030204" pitchFamily="18" charset="0"/>
                            </a:rPr>
                            <m:t>=0</m:t>
                          </m:r>
                        </m:sub>
                        <m:sup>
                          <m:r>
                            <a:rPr lang="en-US" altLang="zh-CN" sz="2000" i="1">
                              <a:latin typeface="Cambria Math" panose="02040503050406030204" pitchFamily="18" charset="0"/>
                            </a:rPr>
                            <m:t>𝑀</m:t>
                          </m:r>
                          <m:r>
                            <a:rPr lang="en-US" altLang="zh-CN" sz="2000" i="1">
                              <a:latin typeface="Cambria Math" panose="02040503050406030204" pitchFamily="18" charset="0"/>
                            </a:rPr>
                            <m:t>−1</m:t>
                          </m:r>
                        </m:sup>
                        <m:e>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𝑛</m:t>
                              </m:r>
                              <m:r>
                                <a:rPr lang="en-US" altLang="zh-CN" sz="2000" i="1">
                                  <a:latin typeface="Cambria Math" panose="02040503050406030204" pitchFamily="18" charset="0"/>
                                </a:rPr>
                                <m:t>=0</m:t>
                              </m:r>
                            </m:sub>
                            <m:sup>
                              <m:r>
                                <a:rPr lang="en-US" altLang="zh-CN" sz="2000" i="1">
                                  <a:latin typeface="Cambria Math" panose="02040503050406030204" pitchFamily="18" charset="0"/>
                                </a:rPr>
                                <m:t>𝑁</m:t>
                              </m:r>
                              <m:r>
                                <a:rPr lang="en-US" altLang="zh-CN" sz="2000" i="1">
                                  <a:latin typeface="Cambria Math" panose="02040503050406030204" pitchFamily="18" charset="0"/>
                                </a:rPr>
                                <m:t>−1</m:t>
                              </m:r>
                            </m:sup>
                            <m:e>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𝑚</m:t>
                                  </m:r>
                                  <m:r>
                                    <a:rPr lang="en-US" altLang="zh-CN" sz="2000" i="1">
                                      <a:latin typeface="Cambria Math" panose="02040503050406030204" pitchFamily="18" charset="0"/>
                                    </a:rPr>
                                    <m:t>,</m:t>
                                  </m:r>
                                  <m:r>
                                    <a:rPr lang="en-US" altLang="zh-CN" sz="2000" i="1">
                                      <a:latin typeface="Cambria Math" panose="02040503050406030204" pitchFamily="18" charset="0"/>
                                    </a:rPr>
                                    <m:t>𝑛</m:t>
                                  </m:r>
                                </m:e>
                              </m:d>
                            </m:e>
                          </m:nary>
                        </m:e>
                      </m:nary>
                      <m:d>
                        <m:dPr>
                          <m:begChr m:val="["/>
                          <m:endChr m:val="]"/>
                          <m:ctrlPr>
                            <a:rPr lang="en-US" altLang="zh-CN" sz="2000" i="1">
                              <a:latin typeface="Cambria Math" panose="02040503050406030204" pitchFamily="18" charset="0"/>
                            </a:rPr>
                          </m:ctrlPr>
                        </m:dPr>
                        <m:e>
                          <m:nary>
                            <m:naryPr>
                              <m:chr m:val="∑"/>
                              <m:supHide m:val="on"/>
                              <m:ctrlPr>
                                <a:rPr lang="en-US" altLang="zh-CN" sz="2000" i="1">
                                  <a:latin typeface="Cambria Math" panose="02040503050406030204" pitchFamily="18" charset="0"/>
                                </a:rPr>
                              </m:ctrlPr>
                            </m:naryPr>
                            <m:sub>
                              <m:r>
                                <a:rPr lang="en-US" altLang="zh-CN" sz="2000" i="1">
                                  <a:latin typeface="Cambria Math" panose="02040503050406030204" pitchFamily="18" charset="0"/>
                                </a:rPr>
                                <m:t>𝑥</m:t>
                              </m:r>
                            </m:sub>
                            <m:sup/>
                            <m:e>
                              <m:nary>
                                <m:naryPr>
                                  <m:chr m:val="∑"/>
                                  <m:supHide m:val="on"/>
                                  <m:ctrlPr>
                                    <a:rPr lang="en-US" altLang="zh-CN" sz="2000" i="1">
                                      <a:latin typeface="Cambria Math" panose="02040503050406030204" pitchFamily="18" charset="0"/>
                                    </a:rPr>
                                  </m:ctrlPr>
                                </m:naryPr>
                                <m:sub>
                                  <m:r>
                                    <a:rPr lang="en-US" altLang="zh-CN" sz="2000" i="1">
                                      <a:latin typeface="Cambria Math" panose="02040503050406030204" pitchFamily="18" charset="0"/>
                                    </a:rPr>
                                    <m:t>𝑦</m:t>
                                  </m:r>
                                </m:sub>
                                <m:sup/>
                                <m:e>
                                  <m:r>
                                    <a:rPr lang="en-US" altLang="zh-CN" sz="2000" i="1">
                                      <a:latin typeface="Cambria Math" panose="02040503050406030204" pitchFamily="18" charset="0"/>
                                    </a:rPr>
                                    <m:t>h</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𝑚</m:t>
                                      </m:r>
                                      <m:r>
                                        <a:rPr lang="en-US" altLang="zh-CN" sz="2000" i="1">
                                          <a:latin typeface="Cambria Math" panose="02040503050406030204" pitchFamily="18" charset="0"/>
                                        </a:rPr>
                                        <m:t>,</m:t>
                                      </m:r>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𝑛</m:t>
                                      </m:r>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2</m:t>
                                      </m:r>
                                      <m:r>
                                        <a:rPr lang="en-US" altLang="zh-CN" sz="2000" i="1">
                                          <a:latin typeface="Cambria Math" panose="02040503050406030204" pitchFamily="18" charset="0"/>
                                        </a:rPr>
                                        <m:t>𝜋</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𝑢</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𝑚</m:t>
                                              </m:r>
                                            </m:e>
                                          </m:d>
                                          <m:r>
                                            <a:rPr lang="en-US" altLang="zh-CN" sz="2000" i="1">
                                              <a:latin typeface="Cambria Math" panose="02040503050406030204" pitchFamily="18" charset="0"/>
                                            </a:rPr>
                                            <m:t>+</m:t>
                                          </m:r>
                                          <m:r>
                                            <a:rPr lang="en-US" altLang="zh-CN" sz="2000" i="1">
                                              <a:latin typeface="Cambria Math" panose="02040503050406030204" pitchFamily="18" charset="0"/>
                                            </a:rPr>
                                            <m:t>𝑣</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𝑛</m:t>
                                              </m:r>
                                            </m:e>
                                          </m:d>
                                        </m:e>
                                      </m:d>
                                    </m:sup>
                                  </m:sSup>
                                </m:e>
                              </m:nary>
                            </m:e>
                          </m:nary>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2</m:t>
                          </m:r>
                          <m:r>
                            <a:rPr lang="en-US" altLang="zh-CN" sz="2000" i="1">
                              <a:latin typeface="Cambria Math" panose="02040503050406030204" pitchFamily="18" charset="0"/>
                            </a:rPr>
                            <m:t>𝜋</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𝑢𝑚</m:t>
                              </m:r>
                              <m:r>
                                <a:rPr lang="en-US" altLang="zh-CN" sz="2000" i="1">
                                  <a:latin typeface="Cambria Math" panose="02040503050406030204" pitchFamily="18" charset="0"/>
                                </a:rPr>
                                <m:t>+</m:t>
                              </m:r>
                              <m:r>
                                <a:rPr lang="en-US" altLang="zh-CN" sz="2000" i="1">
                                  <a:latin typeface="Cambria Math" panose="02040503050406030204" pitchFamily="18" charset="0"/>
                                </a:rPr>
                                <m:t>𝑣𝑛</m:t>
                              </m:r>
                            </m:e>
                          </m:d>
                        </m:sup>
                      </m:sSup>
                    </m:oMath>
                  </m:oMathPara>
                </a14:m>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m:t>
                      </m:r>
                      <m:r>
                        <a:rPr lang="en-US" altLang="zh-CN" sz="2000" i="1">
                          <a:latin typeface="Cambria Math" panose="02040503050406030204" pitchFamily="18" charset="0"/>
                        </a:rPr>
                        <m:t>𝐹</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𝑢</m:t>
                          </m:r>
                          <m:r>
                            <a:rPr lang="en-US" altLang="zh-CN" sz="2000" i="1">
                              <a:latin typeface="Cambria Math" panose="02040503050406030204" pitchFamily="18" charset="0"/>
                            </a:rPr>
                            <m:t>,</m:t>
                          </m:r>
                          <m:r>
                            <a:rPr lang="en-US" altLang="zh-CN" sz="2000" i="1">
                              <a:latin typeface="Cambria Math" panose="02040503050406030204" pitchFamily="18" charset="0"/>
                            </a:rPr>
                            <m:t>𝑣</m:t>
                          </m:r>
                        </m:e>
                      </m:d>
                      <m:r>
                        <a:rPr lang="en-US" altLang="zh-CN" sz="2000" i="1">
                          <a:latin typeface="Cambria Math" panose="02040503050406030204" pitchFamily="18" charset="0"/>
                        </a:rPr>
                        <m:t>𝐻</m:t>
                      </m:r>
                      <m:r>
                        <a:rPr lang="en-US" altLang="zh-CN" sz="2000" i="1">
                          <a:latin typeface="Cambria Math" panose="02040503050406030204" pitchFamily="18" charset="0"/>
                        </a:rPr>
                        <m:t>(</m:t>
                      </m:r>
                      <m:r>
                        <a:rPr lang="en-US" altLang="zh-CN" sz="2000" i="1">
                          <a:latin typeface="Cambria Math" panose="02040503050406030204" pitchFamily="18" charset="0"/>
                        </a:rPr>
                        <m:t>𝑢</m:t>
                      </m:r>
                      <m:r>
                        <a:rPr lang="en-US" altLang="zh-CN" sz="2000" i="1">
                          <a:latin typeface="Cambria Math" panose="02040503050406030204" pitchFamily="18" charset="0"/>
                        </a:rPr>
                        <m:t>,</m:t>
                      </m:r>
                      <m:r>
                        <a:rPr lang="en-US" altLang="zh-CN" sz="2000" i="1">
                          <a:latin typeface="Cambria Math" panose="02040503050406030204" pitchFamily="18" charset="0"/>
                        </a:rPr>
                        <m:t>𝑣</m:t>
                      </m:r>
                      <m:r>
                        <a:rPr lang="en-US" altLang="zh-CN" sz="2000" i="1">
                          <a:latin typeface="Cambria Math" panose="02040503050406030204" pitchFamily="18" charset="0"/>
                        </a:rPr>
                        <m:t>)</m:t>
                      </m:r>
                    </m:oMath>
                  </m:oMathPara>
                </a14:m>
                <a:endParaRPr lang="en-US" altLang="zh-CN" sz="2000" dirty="0"/>
              </a:p>
              <a:p>
                <a:r>
                  <a:rPr lang="zh-CN" altLang="en-US" sz="2000" dirty="0"/>
                  <a:t>两个支撑尺寸大小为</a:t>
                </a:r>
                <a14:m>
                  <m:oMath xmlns:m="http://schemas.openxmlformats.org/officeDocument/2006/math">
                    <m:r>
                      <a:rPr lang="en-US" altLang="zh-CN" sz="2000" i="1">
                        <a:latin typeface="Cambria Math" panose="02040503050406030204" pitchFamily="18" charset="0"/>
                      </a:rPr>
                      <m:t>𝑀</m:t>
                    </m:r>
                    <m:r>
                      <a:rPr lang="en-US" altLang="zh-CN" sz="2000" i="1">
                        <a:latin typeface="Cambria Math" panose="02040503050406030204" pitchFamily="18" charset="0"/>
                      </a:rPr>
                      <m:t>×</m:t>
                    </m:r>
                    <m:r>
                      <a:rPr lang="en-US" altLang="zh-CN" sz="2000" i="1">
                        <a:latin typeface="Cambria Math" panose="02040503050406030204" pitchFamily="18" charset="0"/>
                      </a:rPr>
                      <m:t>𝑁</m:t>
                    </m:r>
                  </m:oMath>
                </a14:m>
                <a:r>
                  <a:rPr lang="zh-CN" altLang="en-US" sz="2000" dirty="0"/>
                  <a:t>的离散函数</a:t>
                </a:r>
                <a14:m>
                  <m:oMath xmlns:m="http://schemas.openxmlformats.org/officeDocument/2006/math">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e>
                    </m:d>
                    <m:r>
                      <a:rPr lang="en-US" altLang="zh-CN" sz="2000" i="1">
                        <a:latin typeface="Cambria Math" panose="02040503050406030204" pitchFamily="18" charset="0"/>
                      </a:rPr>
                      <m:t>,</m:t>
                    </m:r>
                    <m:r>
                      <a:rPr lang="en-US" altLang="zh-CN" sz="2000" i="1">
                        <a:latin typeface="Cambria Math" panose="02040503050406030204" pitchFamily="18" charset="0"/>
                      </a:rPr>
                      <m:t>h</m:t>
                    </m:r>
                    <m:r>
                      <a:rPr lang="en-US" altLang="zh-CN" sz="2000" i="1">
                        <a:latin typeface="Cambria Math" panose="02040503050406030204" pitchFamily="18" charset="0"/>
                      </a:rPr>
                      <m:t>(</m:t>
                    </m:r>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r>
                      <a:rPr lang="en-US" altLang="zh-CN" sz="2000" i="1">
                        <a:latin typeface="Cambria Math" panose="02040503050406030204" pitchFamily="18" charset="0"/>
                      </a:rPr>
                      <m:t>)</m:t>
                    </m:r>
                  </m:oMath>
                </a14:m>
                <a:r>
                  <a:rPr lang="zh-CN" altLang="en-US" sz="2000" dirty="0"/>
                  <a:t>的相关</a:t>
                </a:r>
                <a14:m>
                  <m:oMath xmlns:m="http://schemas.openxmlformats.org/officeDocument/2006/math">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e>
                    </m:d>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h</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𝑦</m:t>
                    </m:r>
                    <m:r>
                      <a:rPr lang="en-US" altLang="zh-CN" sz="2000" i="1">
                        <a:latin typeface="Cambria Math" panose="02040503050406030204" pitchFamily="18" charset="0"/>
                        <a:ea typeface="Cambria Math" panose="02040503050406030204" pitchFamily="18" charset="0"/>
                      </a:rPr>
                      <m:t>)</m:t>
                    </m:r>
                  </m:oMath>
                </a14:m>
                <a:r>
                  <a:rPr lang="zh-CN" altLang="en-US" sz="2000" dirty="0"/>
                  <a:t>定义为</a:t>
                </a:r>
                <a:br>
                  <a:rPr lang="en-US" altLang="zh-CN" sz="2000" dirty="0"/>
                </a:br>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4"/>
                <a:ext cx="10515600" cy="4815807"/>
              </a:xfrm>
              <a:blipFill>
                <a:blip r:embed="rId2"/>
                <a:stretch>
                  <a:fillRect l="-522" t="-12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969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傅里叶变换的卷积定理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10515600" cy="4767680"/>
              </a:xfrm>
            </p:spPr>
            <p:txBody>
              <a:bodyPr>
                <a:noAutofit/>
              </a:bodyPr>
              <a:lstStyle/>
              <a:p>
                <a:r>
                  <a:rPr lang="zh-CN" altLang="en-US" sz="1800" dirty="0"/>
                  <a:t>两个支撑尺寸大小为</a:t>
                </a:r>
                <a14:m>
                  <m:oMath xmlns:m="http://schemas.openxmlformats.org/officeDocument/2006/math">
                    <m:r>
                      <a:rPr lang="en-US" altLang="zh-CN" sz="1800" i="1">
                        <a:latin typeface="Cambria Math" panose="02040503050406030204" pitchFamily="18" charset="0"/>
                      </a:rPr>
                      <m:t>𝑀</m:t>
                    </m:r>
                    <m:r>
                      <a:rPr lang="en-US" altLang="zh-CN" sz="1800" i="1">
                        <a:latin typeface="Cambria Math" panose="02040503050406030204" pitchFamily="18" charset="0"/>
                      </a:rPr>
                      <m:t>×</m:t>
                    </m:r>
                    <m:r>
                      <a:rPr lang="en-US" altLang="zh-CN" sz="1800" i="1">
                        <a:latin typeface="Cambria Math" panose="02040503050406030204" pitchFamily="18" charset="0"/>
                      </a:rPr>
                      <m:t>𝑁</m:t>
                    </m:r>
                  </m:oMath>
                </a14:m>
                <a:r>
                  <a:rPr lang="zh-CN" altLang="en-US" sz="1800" dirty="0"/>
                  <a:t>的</a:t>
                </a:r>
                <a:r>
                  <a:rPr lang="zh-CN" altLang="en-US" sz="1800" dirty="0">
                    <a:solidFill>
                      <a:srgbClr val="FF0000"/>
                    </a:solidFill>
                  </a:rPr>
                  <a:t>离散函数</a:t>
                </a:r>
                <a14:m>
                  <m:oMath xmlns:m="http://schemas.openxmlformats.org/officeDocument/2006/math">
                    <m:r>
                      <a:rPr lang="en-US" altLang="zh-CN" sz="1800" i="1">
                        <a:solidFill>
                          <a:srgbClr val="FF0000"/>
                        </a:solidFill>
                        <a:latin typeface="Cambria Math" panose="02040503050406030204" pitchFamily="18" charset="0"/>
                      </a:rPr>
                      <m:t>𝑓</m:t>
                    </m:r>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panose="02040503050406030204" pitchFamily="18" charset="0"/>
                          </a:rPr>
                          <m:t>𝑥</m:t>
                        </m:r>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𝑦</m:t>
                        </m:r>
                      </m:e>
                    </m:d>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h</m:t>
                    </m:r>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𝑥</m:t>
                    </m:r>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𝑦</m:t>
                    </m:r>
                    <m:r>
                      <a:rPr lang="en-US" altLang="zh-CN" sz="1800" i="1">
                        <a:solidFill>
                          <a:srgbClr val="FF0000"/>
                        </a:solidFill>
                        <a:latin typeface="Cambria Math" panose="02040503050406030204" pitchFamily="18" charset="0"/>
                      </a:rPr>
                      <m:t>)</m:t>
                    </m:r>
                  </m:oMath>
                </a14:m>
                <a:r>
                  <a:rPr lang="zh-CN" altLang="en-US" sz="1800" dirty="0">
                    <a:solidFill>
                      <a:srgbClr val="FF0000"/>
                    </a:solidFill>
                  </a:rPr>
                  <a:t>的相关</a:t>
                </a:r>
                <a14:m>
                  <m:oMath xmlns:m="http://schemas.openxmlformats.org/officeDocument/2006/math">
                    <m:r>
                      <a:rPr lang="en-US" altLang="zh-CN" sz="1800" i="1">
                        <a:solidFill>
                          <a:srgbClr val="FF0000"/>
                        </a:solidFill>
                        <a:latin typeface="Cambria Math" panose="02040503050406030204" pitchFamily="18" charset="0"/>
                      </a:rPr>
                      <m:t>𝑓</m:t>
                    </m:r>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panose="02040503050406030204" pitchFamily="18" charset="0"/>
                          </a:rPr>
                          <m:t>𝑥</m:t>
                        </m:r>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𝑦</m:t>
                        </m:r>
                      </m:e>
                    </m:d>
                    <m:r>
                      <a:rPr lang="en-US" altLang="zh-CN" sz="1800" i="1">
                        <a:solidFill>
                          <a:srgbClr val="FF0000"/>
                        </a:solidFill>
                        <a:latin typeface="Cambria Math" panose="02040503050406030204" pitchFamily="18" charset="0"/>
                        <a:ea typeface="Cambria Math" panose="02040503050406030204" pitchFamily="18" charset="0"/>
                      </a:rPr>
                      <m:t>∘</m:t>
                    </m:r>
                    <m:r>
                      <a:rPr lang="en-US" altLang="zh-CN" sz="1800" i="1">
                        <a:solidFill>
                          <a:srgbClr val="FF0000"/>
                        </a:solidFill>
                        <a:latin typeface="Cambria Math" panose="02040503050406030204" pitchFamily="18" charset="0"/>
                        <a:ea typeface="Cambria Math" panose="02040503050406030204" pitchFamily="18" charset="0"/>
                      </a:rPr>
                      <m:t>h</m:t>
                    </m:r>
                    <m:r>
                      <a:rPr lang="en-US" altLang="zh-CN" sz="1800" i="1">
                        <a:solidFill>
                          <a:srgbClr val="FF0000"/>
                        </a:solidFill>
                        <a:latin typeface="Cambria Math" panose="02040503050406030204" pitchFamily="18" charset="0"/>
                        <a:ea typeface="Cambria Math" panose="02040503050406030204" pitchFamily="18" charset="0"/>
                      </a:rPr>
                      <m:t>(</m:t>
                    </m:r>
                    <m:r>
                      <a:rPr lang="en-US" altLang="zh-CN" sz="1800" i="1">
                        <a:solidFill>
                          <a:srgbClr val="FF0000"/>
                        </a:solidFill>
                        <a:latin typeface="Cambria Math" panose="02040503050406030204" pitchFamily="18" charset="0"/>
                        <a:ea typeface="Cambria Math" panose="02040503050406030204" pitchFamily="18" charset="0"/>
                      </a:rPr>
                      <m:t>𝑥</m:t>
                    </m:r>
                    <m:r>
                      <a:rPr lang="en-US" altLang="zh-CN" sz="1800" i="1">
                        <a:solidFill>
                          <a:srgbClr val="FF0000"/>
                        </a:solidFill>
                        <a:latin typeface="Cambria Math" panose="02040503050406030204" pitchFamily="18" charset="0"/>
                        <a:ea typeface="Cambria Math" panose="02040503050406030204" pitchFamily="18" charset="0"/>
                      </a:rPr>
                      <m:t>,</m:t>
                    </m:r>
                    <m:r>
                      <a:rPr lang="en-US" altLang="zh-CN" sz="1800" i="1">
                        <a:solidFill>
                          <a:srgbClr val="FF0000"/>
                        </a:solidFill>
                        <a:latin typeface="Cambria Math" panose="02040503050406030204" pitchFamily="18" charset="0"/>
                        <a:ea typeface="Cambria Math" panose="02040503050406030204" pitchFamily="18" charset="0"/>
                      </a:rPr>
                      <m:t>𝑦</m:t>
                    </m:r>
                    <m:r>
                      <a:rPr lang="en-US" altLang="zh-CN" sz="1800" i="1">
                        <a:solidFill>
                          <a:srgbClr val="FF0000"/>
                        </a:solidFill>
                        <a:latin typeface="Cambria Math" panose="02040503050406030204" pitchFamily="18" charset="0"/>
                        <a:ea typeface="Cambria Math" panose="02040503050406030204" pitchFamily="18" charset="0"/>
                      </a:rPr>
                      <m:t>)</m:t>
                    </m:r>
                  </m:oMath>
                </a14:m>
                <a:r>
                  <a:rPr lang="zh-CN" altLang="en-US" sz="1800" dirty="0">
                    <a:solidFill>
                      <a:srgbClr val="FF0000"/>
                    </a:solidFill>
                  </a:rPr>
                  <a:t>定义为</a:t>
                </a:r>
                <a:endParaRPr lang="en-US" altLang="zh-CN" sz="1800" dirty="0"/>
              </a:p>
              <a:p>
                <a:pPr marL="0" indent="0">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rPr>
                        <m:t>𝑓</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𝑦</m:t>
                          </m:r>
                        </m:e>
                      </m:d>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h</m:t>
                      </m:r>
                      <m:d>
                        <m:dPr>
                          <m:ctrlPr>
                            <a:rPr lang="en-US" altLang="zh-CN" sz="1800" i="1">
                              <a:latin typeface="Cambria Math" panose="02040503050406030204" pitchFamily="18" charset="0"/>
                              <a:ea typeface="Cambria Math" panose="02040503050406030204" pitchFamily="18" charset="0"/>
                            </a:rPr>
                          </m:ctrlPr>
                        </m:dPr>
                        <m:e>
                          <m:r>
                            <a:rPr lang="en-US" altLang="zh-CN" sz="1800" i="1">
                              <a:latin typeface="Cambria Math" panose="02040503050406030204" pitchFamily="18" charset="0"/>
                              <a:ea typeface="Cambria Math" panose="02040503050406030204" pitchFamily="18" charset="0"/>
                            </a:rPr>
                            <m:t>𝑥</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𝑦</m:t>
                          </m:r>
                        </m:e>
                      </m:d>
                      <m:r>
                        <a:rPr lang="en-US" altLang="zh-CN" sz="1800" i="1">
                          <a:latin typeface="Cambria Math" panose="02040503050406030204" pitchFamily="18" charset="0"/>
                          <a:ea typeface="Cambria Math" panose="02040503050406030204" pitchFamily="18" charset="0"/>
                        </a:rPr>
                        <m:t>=</m:t>
                      </m:r>
                      <m:nary>
                        <m:naryPr>
                          <m:chr m:val="∑"/>
                          <m:ctrlPr>
                            <a:rPr lang="en-US" altLang="zh-CN" sz="1800" i="1">
                              <a:latin typeface="Cambria Math" panose="02040503050406030204" pitchFamily="18" charset="0"/>
                              <a:ea typeface="Cambria Math" panose="02040503050406030204" pitchFamily="18" charset="0"/>
                            </a:rPr>
                          </m:ctrlPr>
                        </m:naryPr>
                        <m:sub>
                          <m:r>
                            <a:rPr lang="en-US" altLang="zh-CN" sz="1800" i="1">
                              <a:latin typeface="Cambria Math" panose="02040503050406030204" pitchFamily="18" charset="0"/>
                              <a:ea typeface="Cambria Math" panose="02040503050406030204" pitchFamily="18" charset="0"/>
                            </a:rPr>
                            <m:t>𝑚</m:t>
                          </m:r>
                          <m:r>
                            <a:rPr lang="en-US" altLang="zh-CN" sz="1800" i="1">
                              <a:latin typeface="Cambria Math" panose="02040503050406030204" pitchFamily="18" charset="0"/>
                              <a:ea typeface="Cambria Math" panose="02040503050406030204" pitchFamily="18" charset="0"/>
                            </a:rPr>
                            <m:t>=0</m:t>
                          </m:r>
                        </m:sub>
                        <m:sup>
                          <m:r>
                            <a:rPr lang="en-US" altLang="zh-CN" sz="1800" i="1">
                              <a:latin typeface="Cambria Math" panose="02040503050406030204" pitchFamily="18" charset="0"/>
                              <a:ea typeface="Cambria Math" panose="02040503050406030204" pitchFamily="18" charset="0"/>
                            </a:rPr>
                            <m:t>𝑀</m:t>
                          </m:r>
                          <m:r>
                            <a:rPr lang="en-US" altLang="zh-CN" sz="1800" i="1">
                              <a:latin typeface="Cambria Math" panose="02040503050406030204" pitchFamily="18" charset="0"/>
                              <a:ea typeface="Cambria Math" panose="02040503050406030204" pitchFamily="18" charset="0"/>
                            </a:rPr>
                            <m:t>−1</m:t>
                          </m:r>
                        </m:sup>
                        <m:e>
                          <m:nary>
                            <m:naryPr>
                              <m:chr m:val="∑"/>
                              <m:ctrlPr>
                                <a:rPr lang="en-US" altLang="zh-CN" sz="1800" i="1">
                                  <a:latin typeface="Cambria Math" panose="02040503050406030204" pitchFamily="18" charset="0"/>
                                  <a:ea typeface="Cambria Math" panose="02040503050406030204" pitchFamily="18" charset="0"/>
                                </a:rPr>
                              </m:ctrlPr>
                            </m:naryPr>
                            <m:sub>
                              <m:r>
                                <a:rPr lang="en-US" altLang="zh-CN" sz="1800" i="1">
                                  <a:latin typeface="Cambria Math" panose="02040503050406030204" pitchFamily="18" charset="0"/>
                                  <a:ea typeface="Cambria Math" panose="02040503050406030204" pitchFamily="18" charset="0"/>
                                </a:rPr>
                                <m:t>𝑛</m:t>
                              </m:r>
                              <m:r>
                                <a:rPr lang="en-US" altLang="zh-CN" sz="1800" i="1">
                                  <a:latin typeface="Cambria Math" panose="02040503050406030204" pitchFamily="18" charset="0"/>
                                  <a:ea typeface="Cambria Math" panose="02040503050406030204" pitchFamily="18" charset="0"/>
                                </a:rPr>
                                <m:t>=0</m:t>
                              </m:r>
                            </m:sub>
                            <m:sup>
                              <m:r>
                                <a:rPr lang="en-US" altLang="zh-CN" sz="1800" i="1">
                                  <a:latin typeface="Cambria Math" panose="02040503050406030204" pitchFamily="18" charset="0"/>
                                  <a:ea typeface="Cambria Math" panose="02040503050406030204" pitchFamily="18" charset="0"/>
                                </a:rPr>
                                <m:t>𝑁</m:t>
                              </m:r>
                              <m:r>
                                <a:rPr lang="en-US" altLang="zh-CN" sz="1800" i="1">
                                  <a:latin typeface="Cambria Math" panose="02040503050406030204" pitchFamily="18" charset="0"/>
                                  <a:ea typeface="Cambria Math" panose="02040503050406030204" pitchFamily="18" charset="0"/>
                                </a:rPr>
                                <m:t>−1</m:t>
                              </m:r>
                            </m:sup>
                            <m:e>
                              <m:r>
                                <a:rPr lang="en-US" altLang="zh-CN" sz="1800" i="1">
                                  <a:latin typeface="Cambria Math" panose="02040503050406030204" pitchFamily="18" charset="0"/>
                                  <a:ea typeface="Cambria Math" panose="02040503050406030204" pitchFamily="18" charset="0"/>
                                </a:rPr>
                                <m:t>𝑓</m:t>
                              </m:r>
                              <m:d>
                                <m:dPr>
                                  <m:ctrlPr>
                                    <a:rPr lang="en-US" altLang="zh-CN" sz="1800" i="1">
                                      <a:latin typeface="Cambria Math" panose="02040503050406030204" pitchFamily="18" charset="0"/>
                                      <a:ea typeface="Cambria Math" panose="02040503050406030204" pitchFamily="18" charset="0"/>
                                    </a:rPr>
                                  </m:ctrlPr>
                                </m:dPr>
                                <m:e>
                                  <m:r>
                                    <a:rPr lang="en-US" altLang="zh-CN" sz="1800" i="1">
                                      <a:latin typeface="Cambria Math" panose="02040503050406030204" pitchFamily="18" charset="0"/>
                                      <a:ea typeface="Cambria Math" panose="02040503050406030204" pitchFamily="18" charset="0"/>
                                    </a:rPr>
                                    <m:t>𝑚</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𝑛</m:t>
                                  </m:r>
                                </m:e>
                              </m:d>
                              <m:r>
                                <a:rPr lang="en-US" altLang="zh-CN" sz="1800" i="1">
                                  <a:latin typeface="Cambria Math" panose="02040503050406030204" pitchFamily="18" charset="0"/>
                                  <a:ea typeface="Cambria Math" panose="02040503050406030204" pitchFamily="18" charset="0"/>
                                </a:rPr>
                                <m:t>h</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𝑚</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𝑥</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𝑛</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𝑦</m:t>
                              </m:r>
                              <m:r>
                                <a:rPr lang="en-US" altLang="zh-CN" sz="1800" i="1">
                                  <a:latin typeface="Cambria Math" panose="02040503050406030204" pitchFamily="18" charset="0"/>
                                  <a:ea typeface="Cambria Math" panose="02040503050406030204" pitchFamily="18" charset="0"/>
                                </a:rPr>
                                <m:t>)</m:t>
                              </m:r>
                            </m:e>
                          </m:nary>
                        </m:e>
                      </m:nary>
                    </m:oMath>
                  </m:oMathPara>
                </a14:m>
                <a:endParaRPr lang="en-US" altLang="zh-CN" sz="1800" dirty="0"/>
              </a:p>
              <a:p>
                <a:r>
                  <a:rPr lang="zh-CN" altLang="en-US" sz="1800" dirty="0"/>
                  <a:t>对比</a:t>
                </a:r>
                <a:r>
                  <a:rPr lang="zh-CN" altLang="en-US" sz="1800" dirty="0">
                    <a:solidFill>
                      <a:srgbClr val="FF0000"/>
                    </a:solidFill>
                  </a:rPr>
                  <a:t>卷积与相关</a:t>
                </a:r>
                <a:r>
                  <a:rPr lang="zh-CN" altLang="en-US" sz="1800" dirty="0"/>
                  <a:t>运算</a:t>
                </a:r>
                <a:endParaRPr lang="en-US" altLang="zh-CN" sz="1800" dirty="0"/>
              </a:p>
              <a:p>
                <a:pPr marL="0" indent="0">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rPr>
                        <m:t>𝑓</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𝑦</m:t>
                          </m:r>
                        </m:e>
                      </m:d>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h</m:t>
                      </m:r>
                      <m:d>
                        <m:dPr>
                          <m:ctrlPr>
                            <a:rPr lang="en-US" altLang="zh-CN" sz="1800" i="1">
                              <a:latin typeface="Cambria Math" panose="02040503050406030204" pitchFamily="18" charset="0"/>
                              <a:ea typeface="Cambria Math" panose="02040503050406030204" pitchFamily="18" charset="0"/>
                            </a:rPr>
                          </m:ctrlPr>
                        </m:dPr>
                        <m:e>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𝑥</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𝑦</m:t>
                          </m:r>
                        </m:e>
                      </m:d>
                      <m:r>
                        <a:rPr lang="en-US" altLang="zh-CN" sz="1800" i="1">
                          <a:latin typeface="Cambria Math" panose="02040503050406030204" pitchFamily="18" charset="0"/>
                          <a:ea typeface="Cambria Math" panose="02040503050406030204" pitchFamily="18" charset="0"/>
                        </a:rPr>
                        <m:t>=</m:t>
                      </m:r>
                      <m:nary>
                        <m:naryPr>
                          <m:chr m:val="∑"/>
                          <m:ctrlPr>
                            <a:rPr lang="en-US" altLang="zh-CN" sz="1800" i="1">
                              <a:latin typeface="Cambria Math" panose="02040503050406030204" pitchFamily="18" charset="0"/>
                              <a:ea typeface="Cambria Math" panose="02040503050406030204" pitchFamily="18" charset="0"/>
                            </a:rPr>
                          </m:ctrlPr>
                        </m:naryPr>
                        <m:sub>
                          <m:r>
                            <a:rPr lang="en-US" altLang="zh-CN" sz="1800" i="1">
                              <a:latin typeface="Cambria Math" panose="02040503050406030204" pitchFamily="18" charset="0"/>
                              <a:ea typeface="Cambria Math" panose="02040503050406030204" pitchFamily="18" charset="0"/>
                            </a:rPr>
                            <m:t>𝑚</m:t>
                          </m:r>
                          <m:r>
                            <a:rPr lang="en-US" altLang="zh-CN" sz="1800" i="1">
                              <a:latin typeface="Cambria Math" panose="02040503050406030204" pitchFamily="18" charset="0"/>
                              <a:ea typeface="Cambria Math" panose="02040503050406030204" pitchFamily="18" charset="0"/>
                            </a:rPr>
                            <m:t>=0</m:t>
                          </m:r>
                        </m:sub>
                        <m:sup>
                          <m:r>
                            <a:rPr lang="en-US" altLang="zh-CN" sz="1800" i="1">
                              <a:latin typeface="Cambria Math" panose="02040503050406030204" pitchFamily="18" charset="0"/>
                              <a:ea typeface="Cambria Math" panose="02040503050406030204" pitchFamily="18" charset="0"/>
                            </a:rPr>
                            <m:t>𝑀</m:t>
                          </m:r>
                          <m:r>
                            <a:rPr lang="en-US" altLang="zh-CN" sz="1800" i="1">
                              <a:latin typeface="Cambria Math" panose="02040503050406030204" pitchFamily="18" charset="0"/>
                              <a:ea typeface="Cambria Math" panose="02040503050406030204" pitchFamily="18" charset="0"/>
                            </a:rPr>
                            <m:t>−1</m:t>
                          </m:r>
                        </m:sup>
                        <m:e>
                          <m:nary>
                            <m:naryPr>
                              <m:chr m:val="∑"/>
                              <m:ctrlPr>
                                <a:rPr lang="en-US" altLang="zh-CN" sz="1800" i="1">
                                  <a:latin typeface="Cambria Math" panose="02040503050406030204" pitchFamily="18" charset="0"/>
                                  <a:ea typeface="Cambria Math" panose="02040503050406030204" pitchFamily="18" charset="0"/>
                                </a:rPr>
                              </m:ctrlPr>
                            </m:naryPr>
                            <m:sub>
                              <m:r>
                                <a:rPr lang="en-US" altLang="zh-CN" sz="1800" i="1">
                                  <a:latin typeface="Cambria Math" panose="02040503050406030204" pitchFamily="18" charset="0"/>
                                  <a:ea typeface="Cambria Math" panose="02040503050406030204" pitchFamily="18" charset="0"/>
                                </a:rPr>
                                <m:t>𝑛</m:t>
                              </m:r>
                              <m:r>
                                <a:rPr lang="en-US" altLang="zh-CN" sz="1800" i="1">
                                  <a:latin typeface="Cambria Math" panose="02040503050406030204" pitchFamily="18" charset="0"/>
                                  <a:ea typeface="Cambria Math" panose="02040503050406030204" pitchFamily="18" charset="0"/>
                                </a:rPr>
                                <m:t>=0</m:t>
                              </m:r>
                            </m:sub>
                            <m:sup>
                              <m:r>
                                <a:rPr lang="en-US" altLang="zh-CN" sz="1800" i="1">
                                  <a:latin typeface="Cambria Math" panose="02040503050406030204" pitchFamily="18" charset="0"/>
                                  <a:ea typeface="Cambria Math" panose="02040503050406030204" pitchFamily="18" charset="0"/>
                                </a:rPr>
                                <m:t>𝑁</m:t>
                              </m:r>
                              <m:r>
                                <a:rPr lang="en-US" altLang="zh-CN" sz="1800" i="1">
                                  <a:latin typeface="Cambria Math" panose="02040503050406030204" pitchFamily="18" charset="0"/>
                                  <a:ea typeface="Cambria Math" panose="02040503050406030204" pitchFamily="18" charset="0"/>
                                </a:rPr>
                                <m:t>−1</m:t>
                              </m:r>
                            </m:sup>
                            <m:e>
                              <m:r>
                                <a:rPr lang="en-US" altLang="zh-CN" sz="1800" i="1">
                                  <a:latin typeface="Cambria Math" panose="02040503050406030204" pitchFamily="18" charset="0"/>
                                  <a:ea typeface="Cambria Math" panose="02040503050406030204" pitchFamily="18" charset="0"/>
                                </a:rPr>
                                <m:t>𝑓</m:t>
                              </m:r>
                              <m:d>
                                <m:dPr>
                                  <m:ctrlPr>
                                    <a:rPr lang="en-US" altLang="zh-CN" sz="1800" i="1">
                                      <a:latin typeface="Cambria Math" panose="02040503050406030204" pitchFamily="18" charset="0"/>
                                      <a:ea typeface="Cambria Math" panose="02040503050406030204" pitchFamily="18" charset="0"/>
                                    </a:rPr>
                                  </m:ctrlPr>
                                </m:dPr>
                                <m:e>
                                  <m:r>
                                    <a:rPr lang="en-US" altLang="zh-CN" sz="1800" i="1">
                                      <a:latin typeface="Cambria Math" panose="02040503050406030204" pitchFamily="18" charset="0"/>
                                      <a:ea typeface="Cambria Math" panose="02040503050406030204" pitchFamily="18" charset="0"/>
                                    </a:rPr>
                                    <m:t>𝑚</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𝑛</m:t>
                                  </m:r>
                                </m:e>
                              </m:d>
                              <m:r>
                                <a:rPr lang="en-US" altLang="zh-CN" sz="1800" i="1">
                                  <a:latin typeface="Cambria Math" panose="02040503050406030204" pitchFamily="18" charset="0"/>
                                  <a:ea typeface="Cambria Math" panose="02040503050406030204" pitchFamily="18" charset="0"/>
                                </a:rPr>
                                <m:t>h</m:t>
                              </m:r>
                              <m:d>
                                <m:dPr>
                                  <m:ctrlPr>
                                    <a:rPr lang="en-US" altLang="zh-CN" sz="1800" i="1">
                                      <a:latin typeface="Cambria Math" panose="02040503050406030204" pitchFamily="18" charset="0"/>
                                      <a:ea typeface="Cambria Math" panose="02040503050406030204" pitchFamily="18" charset="0"/>
                                    </a:rPr>
                                  </m:ctrlPr>
                                </m:dPr>
                                <m:e>
                                  <m:r>
                                    <a:rPr lang="en-US" altLang="zh-CN" sz="1800" i="1">
                                      <a:latin typeface="Cambria Math" panose="02040503050406030204" pitchFamily="18" charset="0"/>
                                      <a:ea typeface="Cambria Math" panose="02040503050406030204" pitchFamily="18" charset="0"/>
                                    </a:rPr>
                                    <m:t>−</m:t>
                                  </m:r>
                                  <m:d>
                                    <m:dPr>
                                      <m:ctrlPr>
                                        <a:rPr lang="en-US" altLang="zh-CN" sz="1800" i="1">
                                          <a:latin typeface="Cambria Math" panose="02040503050406030204" pitchFamily="18" charset="0"/>
                                          <a:ea typeface="Cambria Math" panose="02040503050406030204" pitchFamily="18" charset="0"/>
                                        </a:rPr>
                                      </m:ctrlPr>
                                    </m:dPr>
                                    <m:e>
                                      <m:r>
                                        <a:rPr lang="en-US" altLang="zh-CN" sz="1800" i="1">
                                          <a:latin typeface="Cambria Math" panose="02040503050406030204" pitchFamily="18" charset="0"/>
                                          <a:ea typeface="Cambria Math" panose="02040503050406030204" pitchFamily="18" charset="0"/>
                                        </a:rPr>
                                        <m:t>𝑚</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𝑥</m:t>
                                      </m:r>
                                    </m:e>
                                  </m:d>
                                  <m:r>
                                    <a:rPr lang="en-US" altLang="zh-CN" sz="1800" i="1">
                                      <a:latin typeface="Cambria Math" panose="02040503050406030204" pitchFamily="18" charset="0"/>
                                      <a:ea typeface="Cambria Math" panose="02040503050406030204" pitchFamily="18" charset="0"/>
                                    </a:rPr>
                                    <m:t>,−</m:t>
                                  </m:r>
                                  <m:d>
                                    <m:dPr>
                                      <m:ctrlPr>
                                        <a:rPr lang="en-US" altLang="zh-CN" sz="1800" i="1">
                                          <a:latin typeface="Cambria Math" panose="02040503050406030204" pitchFamily="18" charset="0"/>
                                          <a:ea typeface="Cambria Math" panose="02040503050406030204" pitchFamily="18" charset="0"/>
                                        </a:rPr>
                                      </m:ctrlPr>
                                    </m:dPr>
                                    <m:e>
                                      <m:r>
                                        <a:rPr lang="en-US" altLang="zh-CN" sz="1800" i="1">
                                          <a:latin typeface="Cambria Math" panose="02040503050406030204" pitchFamily="18" charset="0"/>
                                          <a:ea typeface="Cambria Math" panose="02040503050406030204" pitchFamily="18" charset="0"/>
                                        </a:rPr>
                                        <m:t>𝑛</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𝑦</m:t>
                                      </m:r>
                                    </m:e>
                                  </m:d>
                                </m:e>
                              </m:d>
                            </m:e>
                          </m:nary>
                        </m:e>
                      </m:nary>
                    </m:oMath>
                  </m:oMathPara>
                </a14:m>
                <a:endParaRPr lang="en-US" altLang="zh-CN" sz="1800" dirty="0">
                  <a:ea typeface="Cambria Math" panose="02040503050406030204" pitchFamily="18" charset="0"/>
                </a:endParaRPr>
              </a:p>
              <a:p>
                <a14:m>
                  <m:oMath xmlns:m="http://schemas.openxmlformats.org/officeDocument/2006/math">
                    <m:r>
                      <a:rPr lang="en-US" altLang="zh-CN" sz="1800" i="1">
                        <a:latin typeface="Cambria Math" panose="02040503050406030204" pitchFamily="18" charset="0"/>
                      </a:rPr>
                      <m:t>=</m:t>
                    </m:r>
                    <m:nary>
                      <m:naryPr>
                        <m:chr m:val="∑"/>
                        <m:ctrlPr>
                          <a:rPr lang="en-US" altLang="zh-CN" sz="1800" i="1">
                            <a:latin typeface="Cambria Math" panose="02040503050406030204" pitchFamily="18" charset="0"/>
                            <a:ea typeface="Cambria Math" panose="02040503050406030204" pitchFamily="18" charset="0"/>
                          </a:rPr>
                        </m:ctrlPr>
                      </m:naryPr>
                      <m:sub>
                        <m:r>
                          <a:rPr lang="en-US" altLang="zh-CN" sz="1800" i="1">
                            <a:latin typeface="Cambria Math" panose="02040503050406030204" pitchFamily="18" charset="0"/>
                            <a:ea typeface="Cambria Math" panose="02040503050406030204" pitchFamily="18" charset="0"/>
                          </a:rPr>
                          <m:t>𝑚</m:t>
                        </m:r>
                        <m:r>
                          <a:rPr lang="en-US" altLang="zh-CN" sz="1800" i="1">
                            <a:latin typeface="Cambria Math" panose="02040503050406030204" pitchFamily="18" charset="0"/>
                            <a:ea typeface="Cambria Math" panose="02040503050406030204" pitchFamily="18" charset="0"/>
                          </a:rPr>
                          <m:t>=0</m:t>
                        </m:r>
                      </m:sub>
                      <m:sup>
                        <m:r>
                          <a:rPr lang="en-US" altLang="zh-CN" sz="1800" i="1">
                            <a:latin typeface="Cambria Math" panose="02040503050406030204" pitchFamily="18" charset="0"/>
                            <a:ea typeface="Cambria Math" panose="02040503050406030204" pitchFamily="18" charset="0"/>
                          </a:rPr>
                          <m:t>𝑀</m:t>
                        </m:r>
                        <m:r>
                          <a:rPr lang="en-US" altLang="zh-CN" sz="1800" i="1">
                            <a:latin typeface="Cambria Math" panose="02040503050406030204" pitchFamily="18" charset="0"/>
                            <a:ea typeface="Cambria Math" panose="02040503050406030204" pitchFamily="18" charset="0"/>
                          </a:rPr>
                          <m:t>−1</m:t>
                        </m:r>
                      </m:sup>
                      <m:e>
                        <m:nary>
                          <m:naryPr>
                            <m:chr m:val="∑"/>
                            <m:ctrlPr>
                              <a:rPr lang="en-US" altLang="zh-CN" sz="1800" i="1">
                                <a:latin typeface="Cambria Math" panose="02040503050406030204" pitchFamily="18" charset="0"/>
                                <a:ea typeface="Cambria Math" panose="02040503050406030204" pitchFamily="18" charset="0"/>
                              </a:rPr>
                            </m:ctrlPr>
                          </m:naryPr>
                          <m:sub>
                            <m:r>
                              <a:rPr lang="en-US" altLang="zh-CN" sz="1800" i="1">
                                <a:latin typeface="Cambria Math" panose="02040503050406030204" pitchFamily="18" charset="0"/>
                                <a:ea typeface="Cambria Math" panose="02040503050406030204" pitchFamily="18" charset="0"/>
                              </a:rPr>
                              <m:t>𝑛</m:t>
                            </m:r>
                            <m:r>
                              <a:rPr lang="en-US" altLang="zh-CN" sz="1800" i="1">
                                <a:latin typeface="Cambria Math" panose="02040503050406030204" pitchFamily="18" charset="0"/>
                                <a:ea typeface="Cambria Math" panose="02040503050406030204" pitchFamily="18" charset="0"/>
                              </a:rPr>
                              <m:t>=0</m:t>
                            </m:r>
                          </m:sub>
                          <m:sup>
                            <m:r>
                              <a:rPr lang="en-US" altLang="zh-CN" sz="1800" i="1">
                                <a:latin typeface="Cambria Math" panose="02040503050406030204" pitchFamily="18" charset="0"/>
                                <a:ea typeface="Cambria Math" panose="02040503050406030204" pitchFamily="18" charset="0"/>
                              </a:rPr>
                              <m:t>𝑁</m:t>
                            </m:r>
                            <m:r>
                              <a:rPr lang="en-US" altLang="zh-CN" sz="1800" i="1">
                                <a:latin typeface="Cambria Math" panose="02040503050406030204" pitchFamily="18" charset="0"/>
                                <a:ea typeface="Cambria Math" panose="02040503050406030204" pitchFamily="18" charset="0"/>
                              </a:rPr>
                              <m:t>−1</m:t>
                            </m:r>
                          </m:sup>
                          <m:e>
                            <m:r>
                              <a:rPr lang="en-US" altLang="zh-CN" sz="1800" i="1">
                                <a:latin typeface="Cambria Math" panose="02040503050406030204" pitchFamily="18" charset="0"/>
                                <a:ea typeface="Cambria Math" panose="02040503050406030204" pitchFamily="18" charset="0"/>
                              </a:rPr>
                              <m:t>𝑓</m:t>
                            </m:r>
                            <m:d>
                              <m:dPr>
                                <m:ctrlPr>
                                  <a:rPr lang="en-US" altLang="zh-CN" sz="1800" i="1">
                                    <a:latin typeface="Cambria Math" panose="02040503050406030204" pitchFamily="18" charset="0"/>
                                    <a:ea typeface="Cambria Math" panose="02040503050406030204" pitchFamily="18" charset="0"/>
                                  </a:rPr>
                                </m:ctrlPr>
                              </m:dPr>
                              <m:e>
                                <m:r>
                                  <a:rPr lang="en-US" altLang="zh-CN" sz="1800" i="1">
                                    <a:latin typeface="Cambria Math" panose="02040503050406030204" pitchFamily="18" charset="0"/>
                                    <a:ea typeface="Cambria Math" panose="02040503050406030204" pitchFamily="18" charset="0"/>
                                  </a:rPr>
                                  <m:t>𝑚</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𝑛</m:t>
                                </m:r>
                              </m:e>
                            </m:d>
                            <m:r>
                              <a:rPr lang="en-US" altLang="zh-CN" sz="1800" i="1">
                                <a:latin typeface="Cambria Math" panose="02040503050406030204" pitchFamily="18" charset="0"/>
                                <a:ea typeface="Cambria Math" panose="02040503050406030204" pitchFamily="18" charset="0"/>
                              </a:rPr>
                              <m:t>h</m:t>
                            </m:r>
                            <m:d>
                              <m:dPr>
                                <m:ctrlPr>
                                  <a:rPr lang="en-US" altLang="zh-CN" sz="1800" i="1">
                                    <a:latin typeface="Cambria Math" panose="02040503050406030204" pitchFamily="18" charset="0"/>
                                    <a:ea typeface="Cambria Math" panose="02040503050406030204" pitchFamily="18" charset="0"/>
                                  </a:rPr>
                                </m:ctrlPr>
                              </m:dPr>
                              <m:e>
                                <m:r>
                                  <a:rPr lang="en-US" altLang="zh-CN" sz="1800" i="1">
                                    <a:latin typeface="Cambria Math" panose="02040503050406030204" pitchFamily="18" charset="0"/>
                                    <a:ea typeface="Cambria Math" panose="02040503050406030204" pitchFamily="18" charset="0"/>
                                  </a:rPr>
                                  <m:t>𝑥</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𝑚</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𝑦</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𝑛</m:t>
                                </m:r>
                              </m:e>
                            </m:d>
                          </m:e>
                        </m:nary>
                      </m:e>
                    </m:nary>
                    <m:r>
                      <a:rPr lang="en-US" altLang="zh-CN" sz="1800">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𝑓</m:t>
                    </m:r>
                    <m:d>
                      <m:dPr>
                        <m:ctrlPr>
                          <a:rPr lang="en-US" altLang="zh-CN" sz="1800" i="1">
                            <a:latin typeface="Cambria Math" panose="02040503050406030204" pitchFamily="18" charset="0"/>
                            <a:ea typeface="Cambria Math" panose="02040503050406030204" pitchFamily="18" charset="0"/>
                          </a:rPr>
                        </m:ctrlPr>
                      </m:dPr>
                      <m:e>
                        <m:r>
                          <a:rPr lang="en-US" altLang="zh-CN" sz="1800" i="1">
                            <a:latin typeface="Cambria Math" panose="02040503050406030204" pitchFamily="18" charset="0"/>
                            <a:ea typeface="Cambria Math" panose="02040503050406030204" pitchFamily="18" charset="0"/>
                          </a:rPr>
                          <m:t>𝑥</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𝑦</m:t>
                        </m:r>
                      </m:e>
                    </m:d>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h</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𝑥</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𝑦</m:t>
                    </m:r>
                    <m:r>
                      <a:rPr lang="en-US" altLang="zh-CN" sz="1800" i="1">
                        <a:latin typeface="Cambria Math" panose="02040503050406030204" pitchFamily="18" charset="0"/>
                        <a:ea typeface="Cambria Math" panose="02040503050406030204" pitchFamily="18" charset="0"/>
                      </a:rPr>
                      <m:t>)</m:t>
                    </m:r>
                  </m:oMath>
                </a14:m>
                <a:endParaRPr lang="en-US" altLang="zh-CN" sz="1800" dirty="0"/>
              </a:p>
              <a:p>
                <a:r>
                  <a:rPr lang="zh-CN" altLang="en-US" sz="1800" dirty="0"/>
                  <a:t>从而可知，卷积计算包括反褶，平移，相乘再相加。而相关计算没有反褶。如果将函数</a:t>
                </a:r>
                <a14:m>
                  <m:oMath xmlns:m="http://schemas.openxmlformats.org/officeDocument/2006/math">
                    <m:r>
                      <a:rPr lang="en-US" altLang="zh-CN" sz="1800" i="1">
                        <a:latin typeface="Cambria Math" panose="02040503050406030204" pitchFamily="18" charset="0"/>
                      </a:rPr>
                      <m:t>𝑓</m:t>
                    </m:r>
                    <m:r>
                      <a:rPr lang="en-US" altLang="zh-CN" sz="1800" i="1">
                        <a:latin typeface="Cambria Math" panose="02040503050406030204" pitchFamily="18" charset="0"/>
                      </a:rPr>
                      <m:t>(</m:t>
                    </m:r>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𝑦</m:t>
                    </m:r>
                    <m:r>
                      <a:rPr lang="en-US" altLang="zh-CN" sz="1800" i="1">
                        <a:latin typeface="Cambria Math" panose="02040503050406030204" pitchFamily="18" charset="0"/>
                      </a:rPr>
                      <m:t>)</m:t>
                    </m:r>
                  </m:oMath>
                </a14:m>
                <a:r>
                  <a:rPr lang="zh-CN" altLang="en-US" sz="1800" dirty="0"/>
                  <a:t>与反褶函数</a:t>
                </a:r>
                <a14:m>
                  <m:oMath xmlns:m="http://schemas.openxmlformats.org/officeDocument/2006/math">
                    <m:r>
                      <a:rPr lang="en-US" altLang="zh-CN" sz="1800" i="1">
                        <a:latin typeface="Cambria Math" panose="02040503050406030204" pitchFamily="18" charset="0"/>
                      </a:rPr>
                      <m:t>h</m:t>
                    </m:r>
                    <m:r>
                      <a:rPr lang="en-US" altLang="zh-CN" sz="1800" i="1">
                        <a:latin typeface="Cambria Math" panose="02040503050406030204" pitchFamily="18" charset="0"/>
                      </a:rPr>
                      <m:t>(−</m:t>
                    </m:r>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𝑦</m:t>
                    </m:r>
                    <m:r>
                      <a:rPr lang="en-US" altLang="zh-CN" sz="1800" i="1">
                        <a:latin typeface="Cambria Math" panose="02040503050406030204" pitchFamily="18" charset="0"/>
                      </a:rPr>
                      <m:t>)</m:t>
                    </m:r>
                  </m:oMath>
                </a14:m>
                <a:r>
                  <a:rPr lang="zh-CN" altLang="en-US" sz="1800" dirty="0"/>
                  <a:t>作为输入，则可以直接使用计算卷积的程序来计算相关</a:t>
                </a:r>
                <a:endParaRPr lang="en-US" altLang="zh-CN" sz="1800" dirty="0"/>
              </a:p>
              <a:p>
                <a:r>
                  <a:rPr lang="zh-CN" altLang="en-US" sz="1800" dirty="0"/>
                  <a:t>类似，</a:t>
                </a:r>
                <a14:m>
                  <m:oMath xmlns:m="http://schemas.openxmlformats.org/officeDocument/2006/math">
                    <m:r>
                      <a:rPr lang="en-US" altLang="zh-CN" sz="1800" i="1">
                        <a:latin typeface="Cambria Math" panose="02040503050406030204" pitchFamily="18" charset="0"/>
                      </a:rPr>
                      <m:t>ℱ</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𝑓</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𝑦</m:t>
                            </m:r>
                          </m:e>
                        </m:d>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h</m:t>
                        </m:r>
                        <m:d>
                          <m:dPr>
                            <m:ctrlPr>
                              <a:rPr lang="en-US" altLang="zh-CN" sz="1800" i="1">
                                <a:latin typeface="Cambria Math" panose="02040503050406030204" pitchFamily="18" charset="0"/>
                                <a:ea typeface="Cambria Math" panose="02040503050406030204" pitchFamily="18" charset="0"/>
                              </a:rPr>
                            </m:ctrlPr>
                          </m:dPr>
                          <m:e>
                            <m:r>
                              <a:rPr lang="en-US" altLang="zh-CN" sz="1800" i="1">
                                <a:latin typeface="Cambria Math" panose="02040503050406030204" pitchFamily="18" charset="0"/>
                                <a:ea typeface="Cambria Math" panose="02040503050406030204" pitchFamily="18" charset="0"/>
                              </a:rPr>
                              <m:t>𝑥</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𝑦</m:t>
                            </m:r>
                          </m:e>
                        </m:d>
                      </m:e>
                    </m:d>
                    <m:r>
                      <a:rPr lang="en-US" altLang="zh-CN" sz="1800" i="1">
                        <a:latin typeface="Cambria Math" panose="02040503050406030204" pitchFamily="18" charset="0"/>
                      </a:rPr>
                      <m:t>=</m:t>
                    </m:r>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𝑥</m:t>
                        </m:r>
                      </m:sub>
                      <m:sup/>
                      <m:e>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𝑦</m:t>
                            </m:r>
                          </m:sub>
                          <m:sup/>
                          <m:e>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𝑓</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𝑦</m:t>
                                    </m:r>
                                  </m:e>
                                </m:d>
                                <m:r>
                                  <a:rPr lang="en-US" altLang="zh-CN" sz="1800" i="1">
                                    <a:latin typeface="Cambria Math" panose="02040503050406030204" pitchFamily="18" charset="0"/>
                                  </a:rPr>
                                  <m:t>∘</m:t>
                                </m:r>
                                <m:r>
                                  <a:rPr lang="en-US" altLang="zh-CN" sz="1800" i="1">
                                    <a:latin typeface="Cambria Math" panose="02040503050406030204" pitchFamily="18" charset="0"/>
                                  </a:rPr>
                                  <m:t>h</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𝑦</m:t>
                                    </m:r>
                                  </m:e>
                                </m:d>
                              </m:e>
                            </m:d>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𝑒</m:t>
                                </m:r>
                              </m:e>
                              <m:sup>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2</m:t>
                                </m:r>
                                <m:r>
                                  <a:rPr lang="en-US" altLang="zh-CN" sz="1800" i="1">
                                    <a:latin typeface="Cambria Math" panose="02040503050406030204" pitchFamily="18" charset="0"/>
                                  </a:rPr>
                                  <m:t>𝜋</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𝑢𝑥</m:t>
                                    </m:r>
                                    <m:r>
                                      <a:rPr lang="en-US" altLang="zh-CN" sz="1800" i="1">
                                        <a:latin typeface="Cambria Math" panose="02040503050406030204" pitchFamily="18" charset="0"/>
                                      </a:rPr>
                                      <m:t>+</m:t>
                                    </m:r>
                                    <m:r>
                                      <a:rPr lang="en-US" altLang="zh-CN" sz="1800" i="1">
                                        <a:latin typeface="Cambria Math" panose="02040503050406030204" pitchFamily="18" charset="0"/>
                                      </a:rPr>
                                      <m:t>𝑣𝑦</m:t>
                                    </m:r>
                                  </m:e>
                                </m:d>
                              </m:sup>
                            </m:sSup>
                          </m:e>
                        </m:nary>
                      </m:e>
                    </m:nary>
                  </m:oMath>
                </a14:m>
                <a:endParaRPr lang="en-US" altLang="zh-CN" sz="1800" dirty="0"/>
              </a:p>
              <a:p>
                <a14:m>
                  <m:oMath xmlns:m="http://schemas.openxmlformats.org/officeDocument/2006/math">
                    <m:r>
                      <a:rPr lang="en-US" altLang="zh-CN" sz="1800" i="1">
                        <a:latin typeface="Cambria Math" panose="02040503050406030204" pitchFamily="18" charset="0"/>
                      </a:rPr>
                      <m:t>=</m:t>
                    </m:r>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𝑥</m:t>
                        </m:r>
                      </m:sub>
                      <m:sup/>
                      <m:e>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𝑦</m:t>
                            </m:r>
                          </m:sub>
                          <m:sup/>
                          <m:e>
                            <m:r>
                              <a:rPr lang="en-US" altLang="zh-CN" sz="1800" i="1">
                                <a:latin typeface="Cambria Math" panose="02040503050406030204" pitchFamily="18" charset="0"/>
                              </a:rPr>
                              <m:t>[</m:t>
                            </m:r>
                            <m:nary>
                              <m:naryPr>
                                <m:chr m:val="∑"/>
                                <m:ctrlPr>
                                  <a:rPr lang="en-US" altLang="zh-CN" sz="1800" i="1">
                                    <a:latin typeface="Cambria Math" panose="02040503050406030204" pitchFamily="18" charset="0"/>
                                    <a:ea typeface="Cambria Math" panose="02040503050406030204" pitchFamily="18" charset="0"/>
                                  </a:rPr>
                                </m:ctrlPr>
                              </m:naryPr>
                              <m:sub>
                                <m:r>
                                  <a:rPr lang="en-US" altLang="zh-CN" sz="1800" i="1">
                                    <a:latin typeface="Cambria Math" panose="02040503050406030204" pitchFamily="18" charset="0"/>
                                    <a:ea typeface="Cambria Math" panose="02040503050406030204" pitchFamily="18" charset="0"/>
                                  </a:rPr>
                                  <m:t>𝑚</m:t>
                                </m:r>
                                <m:r>
                                  <a:rPr lang="en-US" altLang="zh-CN" sz="1800" i="1">
                                    <a:latin typeface="Cambria Math" panose="02040503050406030204" pitchFamily="18" charset="0"/>
                                    <a:ea typeface="Cambria Math" panose="02040503050406030204" pitchFamily="18" charset="0"/>
                                  </a:rPr>
                                  <m:t>=0</m:t>
                                </m:r>
                              </m:sub>
                              <m:sup>
                                <m:r>
                                  <a:rPr lang="en-US" altLang="zh-CN" sz="1800" i="1">
                                    <a:latin typeface="Cambria Math" panose="02040503050406030204" pitchFamily="18" charset="0"/>
                                    <a:ea typeface="Cambria Math" panose="02040503050406030204" pitchFamily="18" charset="0"/>
                                  </a:rPr>
                                  <m:t>𝑀</m:t>
                                </m:r>
                                <m:r>
                                  <a:rPr lang="en-US" altLang="zh-CN" sz="1800" i="1">
                                    <a:latin typeface="Cambria Math" panose="02040503050406030204" pitchFamily="18" charset="0"/>
                                    <a:ea typeface="Cambria Math" panose="02040503050406030204" pitchFamily="18" charset="0"/>
                                  </a:rPr>
                                  <m:t>−1</m:t>
                                </m:r>
                              </m:sup>
                              <m:e>
                                <m:nary>
                                  <m:naryPr>
                                    <m:chr m:val="∑"/>
                                    <m:ctrlPr>
                                      <a:rPr lang="en-US" altLang="zh-CN" sz="1800" i="1">
                                        <a:latin typeface="Cambria Math" panose="02040503050406030204" pitchFamily="18" charset="0"/>
                                        <a:ea typeface="Cambria Math" panose="02040503050406030204" pitchFamily="18" charset="0"/>
                                      </a:rPr>
                                    </m:ctrlPr>
                                  </m:naryPr>
                                  <m:sub>
                                    <m:r>
                                      <a:rPr lang="en-US" altLang="zh-CN" sz="1800" i="1">
                                        <a:latin typeface="Cambria Math" panose="02040503050406030204" pitchFamily="18" charset="0"/>
                                        <a:ea typeface="Cambria Math" panose="02040503050406030204" pitchFamily="18" charset="0"/>
                                      </a:rPr>
                                      <m:t>𝑛</m:t>
                                    </m:r>
                                    <m:r>
                                      <a:rPr lang="en-US" altLang="zh-CN" sz="1800" i="1">
                                        <a:latin typeface="Cambria Math" panose="02040503050406030204" pitchFamily="18" charset="0"/>
                                        <a:ea typeface="Cambria Math" panose="02040503050406030204" pitchFamily="18" charset="0"/>
                                      </a:rPr>
                                      <m:t>=0</m:t>
                                    </m:r>
                                  </m:sub>
                                  <m:sup>
                                    <m:r>
                                      <a:rPr lang="en-US" altLang="zh-CN" sz="1800" i="1">
                                        <a:latin typeface="Cambria Math" panose="02040503050406030204" pitchFamily="18" charset="0"/>
                                        <a:ea typeface="Cambria Math" panose="02040503050406030204" pitchFamily="18" charset="0"/>
                                      </a:rPr>
                                      <m:t>𝑁</m:t>
                                    </m:r>
                                    <m:r>
                                      <a:rPr lang="en-US" altLang="zh-CN" sz="1800" i="1">
                                        <a:latin typeface="Cambria Math" panose="02040503050406030204" pitchFamily="18" charset="0"/>
                                        <a:ea typeface="Cambria Math" panose="02040503050406030204" pitchFamily="18" charset="0"/>
                                      </a:rPr>
                                      <m:t>−1</m:t>
                                    </m:r>
                                  </m:sup>
                                  <m:e>
                                    <m:r>
                                      <a:rPr lang="en-US" altLang="zh-CN" sz="1800" i="1">
                                        <a:latin typeface="Cambria Math" panose="02040503050406030204" pitchFamily="18" charset="0"/>
                                        <a:ea typeface="Cambria Math" panose="02040503050406030204" pitchFamily="18" charset="0"/>
                                      </a:rPr>
                                      <m:t>𝑓</m:t>
                                    </m:r>
                                    <m:d>
                                      <m:dPr>
                                        <m:ctrlPr>
                                          <a:rPr lang="en-US" altLang="zh-CN" sz="1800" i="1">
                                            <a:latin typeface="Cambria Math" panose="02040503050406030204" pitchFamily="18" charset="0"/>
                                            <a:ea typeface="Cambria Math" panose="02040503050406030204" pitchFamily="18" charset="0"/>
                                          </a:rPr>
                                        </m:ctrlPr>
                                      </m:dPr>
                                      <m:e>
                                        <m:r>
                                          <a:rPr lang="en-US" altLang="zh-CN" sz="1800" i="1">
                                            <a:latin typeface="Cambria Math" panose="02040503050406030204" pitchFamily="18" charset="0"/>
                                            <a:ea typeface="Cambria Math" panose="02040503050406030204" pitchFamily="18" charset="0"/>
                                          </a:rPr>
                                          <m:t>𝑚</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𝑛</m:t>
                                        </m:r>
                                      </m:e>
                                    </m:d>
                                    <m:r>
                                      <a:rPr lang="en-US" altLang="zh-CN" sz="1800" i="1">
                                        <a:latin typeface="Cambria Math" panose="02040503050406030204" pitchFamily="18" charset="0"/>
                                        <a:ea typeface="Cambria Math" panose="02040503050406030204" pitchFamily="18" charset="0"/>
                                      </a:rPr>
                                      <m:t>h</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𝑚</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𝑥</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𝑛</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𝑦</m:t>
                                    </m:r>
                                    <m:r>
                                      <a:rPr lang="en-US" altLang="zh-CN" sz="1800" i="1">
                                        <a:latin typeface="Cambria Math" panose="02040503050406030204" pitchFamily="18" charset="0"/>
                                        <a:ea typeface="Cambria Math" panose="02040503050406030204" pitchFamily="18" charset="0"/>
                                      </a:rPr>
                                      <m:t>)</m:t>
                                    </m:r>
                                  </m:e>
                                </m:nary>
                              </m:e>
                            </m:nary>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𝑒</m:t>
                                </m:r>
                              </m:e>
                              <m:sup>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2</m:t>
                                </m:r>
                                <m:r>
                                  <a:rPr lang="en-US" altLang="zh-CN" sz="1800" i="1">
                                    <a:latin typeface="Cambria Math" panose="02040503050406030204" pitchFamily="18" charset="0"/>
                                  </a:rPr>
                                  <m:t>𝜋</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𝑢𝑥</m:t>
                                    </m:r>
                                    <m:r>
                                      <a:rPr lang="en-US" altLang="zh-CN" sz="1800" i="1">
                                        <a:latin typeface="Cambria Math" panose="02040503050406030204" pitchFamily="18" charset="0"/>
                                      </a:rPr>
                                      <m:t>+</m:t>
                                    </m:r>
                                    <m:r>
                                      <a:rPr lang="en-US" altLang="zh-CN" sz="1800" i="1">
                                        <a:latin typeface="Cambria Math" panose="02040503050406030204" pitchFamily="18" charset="0"/>
                                      </a:rPr>
                                      <m:t>𝑣𝑦</m:t>
                                    </m:r>
                                  </m:e>
                                </m:d>
                              </m:sup>
                            </m:sSup>
                          </m:e>
                        </m:nary>
                      </m:e>
                    </m:nary>
                  </m:oMath>
                </a14:m>
                <a:endParaRPr lang="en-US" altLang="zh-CN" sz="1800" dirty="0"/>
              </a:p>
              <a:p>
                <a14:m>
                  <m:oMath xmlns:m="http://schemas.openxmlformats.org/officeDocument/2006/math">
                    <m:r>
                      <a:rPr lang="en-US" altLang="zh-CN" sz="1800" i="1">
                        <a:latin typeface="Cambria Math" panose="02040503050406030204" pitchFamily="18" charset="0"/>
                      </a:rPr>
                      <m:t>=</m:t>
                    </m:r>
                    <m:nary>
                      <m:naryPr>
                        <m:chr m:val="∑"/>
                        <m:ctrlPr>
                          <a:rPr lang="en-US" altLang="zh-CN" sz="1800" i="1">
                            <a:latin typeface="Cambria Math" panose="02040503050406030204" pitchFamily="18" charset="0"/>
                          </a:rPr>
                        </m:ctrlPr>
                      </m:naryPr>
                      <m:sub>
                        <m:r>
                          <a:rPr lang="en-US" altLang="zh-CN" sz="1800" i="1">
                            <a:latin typeface="Cambria Math" panose="02040503050406030204" pitchFamily="18" charset="0"/>
                          </a:rPr>
                          <m:t>𝑚</m:t>
                        </m:r>
                        <m:r>
                          <a:rPr lang="en-US" altLang="zh-CN" sz="1800" i="1">
                            <a:latin typeface="Cambria Math" panose="02040503050406030204" pitchFamily="18" charset="0"/>
                          </a:rPr>
                          <m:t>=0</m:t>
                        </m:r>
                      </m:sub>
                      <m:sup>
                        <m:r>
                          <a:rPr lang="en-US" altLang="zh-CN" sz="1800" i="1">
                            <a:latin typeface="Cambria Math" panose="02040503050406030204" pitchFamily="18" charset="0"/>
                          </a:rPr>
                          <m:t>𝑀</m:t>
                        </m:r>
                        <m:r>
                          <a:rPr lang="en-US" altLang="zh-CN" sz="1800" i="1">
                            <a:latin typeface="Cambria Math" panose="02040503050406030204" pitchFamily="18" charset="0"/>
                          </a:rPr>
                          <m:t>−1</m:t>
                        </m:r>
                      </m:sup>
                      <m:e>
                        <m:nary>
                          <m:naryPr>
                            <m:chr m:val="∑"/>
                            <m:ctrlPr>
                              <a:rPr lang="en-US" altLang="zh-CN" sz="1800" i="1">
                                <a:latin typeface="Cambria Math" panose="02040503050406030204" pitchFamily="18" charset="0"/>
                              </a:rPr>
                            </m:ctrlPr>
                          </m:naryPr>
                          <m:sub>
                            <m:r>
                              <a:rPr lang="en-US" altLang="zh-CN" sz="1800" i="1">
                                <a:latin typeface="Cambria Math" panose="02040503050406030204" pitchFamily="18" charset="0"/>
                              </a:rPr>
                              <m:t>𝑛</m:t>
                            </m:r>
                            <m:r>
                              <a:rPr lang="en-US" altLang="zh-CN" sz="1800" i="1">
                                <a:latin typeface="Cambria Math" panose="02040503050406030204" pitchFamily="18" charset="0"/>
                              </a:rPr>
                              <m:t>=0</m:t>
                            </m:r>
                          </m:sub>
                          <m:sup>
                            <m:r>
                              <a:rPr lang="en-US" altLang="zh-CN" sz="1800" i="1">
                                <a:latin typeface="Cambria Math" panose="02040503050406030204" pitchFamily="18" charset="0"/>
                              </a:rPr>
                              <m:t>𝑁</m:t>
                            </m:r>
                            <m:r>
                              <a:rPr lang="en-US" altLang="zh-CN" sz="1800" i="1">
                                <a:latin typeface="Cambria Math" panose="02040503050406030204" pitchFamily="18" charset="0"/>
                              </a:rPr>
                              <m:t>−1</m:t>
                            </m:r>
                          </m:sup>
                          <m:e>
                            <m:r>
                              <a:rPr lang="en-US" altLang="zh-CN" sz="1800" i="1">
                                <a:latin typeface="Cambria Math" panose="02040503050406030204" pitchFamily="18" charset="0"/>
                              </a:rPr>
                              <m:t>𝑓</m:t>
                            </m:r>
                            <m:r>
                              <a:rPr lang="en-US" altLang="zh-CN" sz="1800" i="1">
                                <a:latin typeface="Cambria Math" panose="02040503050406030204" pitchFamily="18" charset="0"/>
                              </a:rPr>
                              <m:t>(</m:t>
                            </m:r>
                            <m:r>
                              <a:rPr lang="en-US" altLang="zh-CN" sz="1800" i="1">
                                <a:latin typeface="Cambria Math" panose="02040503050406030204" pitchFamily="18" charset="0"/>
                              </a:rPr>
                              <m:t>𝑚</m:t>
                            </m:r>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m:t>
                            </m:r>
                          </m:e>
                        </m:nary>
                      </m:e>
                    </m:nary>
                    <m:sSup>
                      <m:sSupPr>
                        <m:ctrlPr>
                          <a:rPr lang="en-US" altLang="zh-CN" sz="1800" i="1">
                            <a:latin typeface="Cambria Math" panose="02040503050406030204" pitchFamily="18" charset="0"/>
                          </a:rPr>
                        </m:ctrlPr>
                      </m:sSupPr>
                      <m:e>
                        <m:d>
                          <m:dPr>
                            <m:begChr m:val="["/>
                            <m:endChr m:val="]"/>
                            <m:ctrlPr>
                              <a:rPr lang="en-US" altLang="zh-CN" sz="1800" i="1">
                                <a:latin typeface="Cambria Math" panose="02040503050406030204" pitchFamily="18" charset="0"/>
                              </a:rPr>
                            </m:ctrlPr>
                          </m:dPr>
                          <m:e>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𝑥</m:t>
                                </m:r>
                              </m:sub>
                              <m:sup/>
                              <m:e>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𝑦</m:t>
                                    </m:r>
                                  </m:sub>
                                  <m:sup/>
                                  <m:e>
                                    <m:r>
                                      <a:rPr lang="en-US" altLang="zh-CN" sz="1800" i="1">
                                        <a:latin typeface="Cambria Math" panose="02040503050406030204" pitchFamily="18" charset="0"/>
                                      </a:rPr>
                                      <m:t>h</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𝑚</m:t>
                                        </m:r>
                                        <m:r>
                                          <a:rPr lang="en-US" altLang="zh-CN" sz="1800" i="1">
                                            <a:latin typeface="Cambria Math" panose="02040503050406030204" pitchFamily="18" charset="0"/>
                                          </a:rPr>
                                          <m:t>−</m:t>
                                        </m:r>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m:t>
                                        </m:r>
                                        <m:r>
                                          <a:rPr lang="en-US" altLang="zh-CN" sz="1800" i="1">
                                            <a:latin typeface="Cambria Math" panose="02040503050406030204" pitchFamily="18" charset="0"/>
                                          </a:rPr>
                                          <m:t>𝑦</m:t>
                                        </m:r>
                                      </m:e>
                                    </m:d>
                                  </m:e>
                                </m:nary>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𝑒</m:t>
                                    </m:r>
                                  </m:e>
                                  <m:sup>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2</m:t>
                                    </m:r>
                                    <m:r>
                                      <a:rPr lang="en-US" altLang="zh-CN" sz="1800" i="1">
                                        <a:latin typeface="Cambria Math" panose="02040503050406030204" pitchFamily="18" charset="0"/>
                                      </a:rPr>
                                      <m:t>𝜋</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𝑢</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𝑚</m:t>
                                            </m:r>
                                            <m:r>
                                              <a:rPr lang="en-US" altLang="zh-CN" sz="1800" i="1">
                                                <a:latin typeface="Cambria Math" panose="02040503050406030204" pitchFamily="18" charset="0"/>
                                              </a:rPr>
                                              <m:t>−</m:t>
                                            </m:r>
                                            <m:r>
                                              <a:rPr lang="en-US" altLang="zh-CN" sz="1800" i="1">
                                                <a:latin typeface="Cambria Math" panose="02040503050406030204" pitchFamily="18" charset="0"/>
                                              </a:rPr>
                                              <m:t>𝑥</m:t>
                                            </m:r>
                                          </m:e>
                                        </m:d>
                                        <m:r>
                                          <a:rPr lang="en-US" altLang="zh-CN" sz="1800" i="1">
                                            <a:latin typeface="Cambria Math" panose="02040503050406030204" pitchFamily="18" charset="0"/>
                                          </a:rPr>
                                          <m:t>+</m:t>
                                        </m:r>
                                        <m:r>
                                          <a:rPr lang="en-US" altLang="zh-CN" sz="1800" i="1">
                                            <a:latin typeface="Cambria Math" panose="02040503050406030204" pitchFamily="18" charset="0"/>
                                          </a:rPr>
                                          <m:t>𝑣</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𝑛</m:t>
                                            </m:r>
                                            <m:r>
                                              <a:rPr lang="en-US" altLang="zh-CN" sz="1800" i="1">
                                                <a:latin typeface="Cambria Math" panose="02040503050406030204" pitchFamily="18" charset="0"/>
                                              </a:rPr>
                                              <m:t>−</m:t>
                                            </m:r>
                                            <m:r>
                                              <a:rPr lang="en-US" altLang="zh-CN" sz="1800" i="1">
                                                <a:latin typeface="Cambria Math" panose="02040503050406030204" pitchFamily="18" charset="0"/>
                                              </a:rPr>
                                              <m:t>𝑦</m:t>
                                            </m:r>
                                          </m:e>
                                        </m:d>
                                      </m:e>
                                    </m:d>
                                  </m:sup>
                                </m:sSup>
                              </m:e>
                            </m:nary>
                          </m:e>
                        </m:d>
                      </m:e>
                      <m:sup>
                        <m:r>
                          <a:rPr lang="en-US" altLang="zh-CN" sz="1800" i="1">
                            <a:latin typeface="Cambria Math" panose="02040503050406030204" pitchFamily="18" charset="0"/>
                          </a:rPr>
                          <m:t>∗</m:t>
                        </m:r>
                      </m:sup>
                    </m:sSup>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𝑒</m:t>
                        </m:r>
                      </m:e>
                      <m:sup>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2</m:t>
                        </m:r>
                        <m:r>
                          <a:rPr lang="en-US" altLang="zh-CN" sz="1800" i="1">
                            <a:latin typeface="Cambria Math" panose="02040503050406030204" pitchFamily="18" charset="0"/>
                          </a:rPr>
                          <m:t>𝜋</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𝑢𝑚</m:t>
                            </m:r>
                            <m:r>
                              <a:rPr lang="en-US" altLang="zh-CN" sz="1800" i="1">
                                <a:latin typeface="Cambria Math" panose="02040503050406030204" pitchFamily="18" charset="0"/>
                              </a:rPr>
                              <m:t>+</m:t>
                            </m:r>
                            <m:r>
                              <a:rPr lang="en-US" altLang="zh-CN" sz="1800" i="1">
                                <a:latin typeface="Cambria Math" panose="02040503050406030204" pitchFamily="18" charset="0"/>
                              </a:rPr>
                              <m:t>𝑣𝑛</m:t>
                            </m:r>
                          </m:e>
                        </m:d>
                      </m:sup>
                    </m:sSup>
                    <m:r>
                      <a:rPr lang="en-US" altLang="zh-CN" sz="1800" i="1">
                        <a:latin typeface="Cambria Math" panose="02040503050406030204" pitchFamily="18" charset="0"/>
                      </a:rPr>
                      <m:t>=</m:t>
                    </m:r>
                    <m:r>
                      <a:rPr lang="en-US" altLang="zh-CN" sz="1800" i="1">
                        <a:latin typeface="Cambria Math" panose="02040503050406030204" pitchFamily="18" charset="0"/>
                      </a:rPr>
                      <m:t>ℱ</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𝑓</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𝑦</m:t>
                            </m:r>
                          </m:e>
                        </m:d>
                      </m:e>
                    </m:d>
                    <m:r>
                      <a:rPr lang="en-US" altLang="zh-CN" sz="1800" i="1">
                        <a:latin typeface="Cambria Math" panose="02040503050406030204" pitchFamily="18" charset="0"/>
                      </a:rPr>
                      <m:t>ℱ</m:t>
                    </m:r>
                    <m:sSup>
                      <m:sSupPr>
                        <m:ctrlPr>
                          <a:rPr lang="en-US" altLang="zh-CN" sz="1800" i="1">
                            <a:latin typeface="Cambria Math" panose="02040503050406030204" pitchFamily="18" charset="0"/>
                          </a:rPr>
                        </m:ctrlPr>
                      </m:sSupPr>
                      <m:e>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h</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𝑦</m:t>
                                </m:r>
                              </m:e>
                            </m:d>
                          </m:e>
                        </m:d>
                      </m:e>
                      <m:sup>
                        <m:r>
                          <a:rPr lang="en-US" altLang="zh-CN" sz="1800" i="1">
                            <a:latin typeface="Cambria Math" panose="02040503050406030204" pitchFamily="18" charset="0"/>
                          </a:rPr>
                          <m:t>∗</m:t>
                        </m:r>
                      </m:sup>
                    </m:sSup>
                    <m:r>
                      <a:rPr lang="en-US" altLang="zh-CN" sz="1800" i="1">
                        <a:latin typeface="Cambria Math" panose="02040503050406030204" pitchFamily="18" charset="0"/>
                      </a:rPr>
                      <m:t>=</m:t>
                    </m:r>
                    <m:r>
                      <a:rPr lang="en-US" altLang="zh-CN" sz="1800" i="1">
                        <a:latin typeface="Cambria Math" panose="02040503050406030204" pitchFamily="18" charset="0"/>
                      </a:rPr>
                      <m:t>𝐹</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𝑢</m:t>
                        </m:r>
                        <m:r>
                          <a:rPr lang="en-US" altLang="zh-CN" sz="1800" i="1">
                            <a:latin typeface="Cambria Math" panose="02040503050406030204" pitchFamily="18" charset="0"/>
                          </a:rPr>
                          <m:t>,</m:t>
                        </m:r>
                        <m:r>
                          <a:rPr lang="en-US" altLang="zh-CN" sz="1800" i="1">
                            <a:latin typeface="Cambria Math" panose="02040503050406030204" pitchFamily="18" charset="0"/>
                          </a:rPr>
                          <m:t>𝑣</m:t>
                        </m:r>
                      </m:e>
                    </m:d>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𝐻</m:t>
                        </m:r>
                      </m:e>
                      <m:sup>
                        <m:r>
                          <a:rPr lang="en-US" altLang="zh-CN" sz="1800" i="1">
                            <a:latin typeface="Cambria Math" panose="02040503050406030204" pitchFamily="18" charset="0"/>
                          </a:rPr>
                          <m:t>∗</m:t>
                        </m:r>
                      </m:sup>
                    </m:sSup>
                    <m:r>
                      <a:rPr lang="en-US" altLang="zh-CN" sz="1800" i="1">
                        <a:latin typeface="Cambria Math" panose="02040503050406030204" pitchFamily="18" charset="0"/>
                      </a:rPr>
                      <m:t>(</m:t>
                    </m:r>
                    <m:r>
                      <a:rPr lang="en-US" altLang="zh-CN" sz="1800" i="1">
                        <a:latin typeface="Cambria Math" panose="02040503050406030204" pitchFamily="18" charset="0"/>
                      </a:rPr>
                      <m:t>𝑢</m:t>
                    </m:r>
                    <m:r>
                      <a:rPr lang="en-US" altLang="zh-CN" sz="1800" i="1">
                        <a:latin typeface="Cambria Math" panose="02040503050406030204" pitchFamily="18" charset="0"/>
                      </a:rPr>
                      <m:t>,</m:t>
                    </m:r>
                    <m:r>
                      <a:rPr lang="en-US" altLang="zh-CN" sz="1800" i="1">
                        <a:latin typeface="Cambria Math" panose="02040503050406030204" pitchFamily="18" charset="0"/>
                      </a:rPr>
                      <m:t>𝑣</m:t>
                    </m:r>
                    <m:r>
                      <a:rPr lang="en-US" altLang="zh-CN" sz="1800" i="1">
                        <a:latin typeface="Cambria Math" panose="02040503050406030204" pitchFamily="18" charset="0"/>
                      </a:rPr>
                      <m:t>)</m:t>
                    </m:r>
                  </m:oMath>
                </a14:m>
                <a:br>
                  <a:rPr lang="en-US" altLang="zh-CN" sz="1800" dirty="0"/>
                </a:br>
                <a:endParaRPr lang="zh-CN" altLang="en-US" sz="1800" dirty="0"/>
              </a:p>
              <a:p>
                <a:endParaRPr lang="zh-CN" altLang="en-US" sz="1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10515600" cy="4767680"/>
              </a:xfrm>
              <a:blipFill>
                <a:blip r:embed="rId2"/>
                <a:stretch>
                  <a:fillRect l="-406" t="-1149" r="-116" b="-61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222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AE0AD-5450-48F5-88EB-C314373E5B7D}"/>
              </a:ext>
            </a:extLst>
          </p:cNvPr>
          <p:cNvSpPr>
            <a:spLocks noGrp="1"/>
          </p:cNvSpPr>
          <p:nvPr>
            <p:ph type="title"/>
          </p:nvPr>
        </p:nvSpPr>
        <p:spPr/>
        <p:txBody>
          <a:bodyPr/>
          <a:lstStyle/>
          <a:p>
            <a:r>
              <a:rPr lang="en-US" altLang="zh-CN" dirty="0">
                <a:solidFill>
                  <a:srgbClr val="FF0000"/>
                </a:solidFill>
              </a:rPr>
              <a:t>LINEAR ALGEBRA AND learning from DATA</a:t>
            </a:r>
            <a:endParaRPr lang="zh-CN" altLang="en-US" dirty="0"/>
          </a:p>
        </p:txBody>
      </p:sp>
      <p:sp>
        <p:nvSpPr>
          <p:cNvPr id="3" name="内容占位符 2">
            <a:extLst>
              <a:ext uri="{FF2B5EF4-FFF2-40B4-BE49-F238E27FC236}">
                <a16:creationId xmlns:a16="http://schemas.microsoft.com/office/drawing/2014/main" id="{78CE6A42-39A3-4E00-B0D6-E2191CA41B47}"/>
              </a:ext>
            </a:extLst>
          </p:cNvPr>
          <p:cNvSpPr>
            <a:spLocks noGrp="1"/>
          </p:cNvSpPr>
          <p:nvPr>
            <p:ph idx="1"/>
          </p:nvPr>
        </p:nvSpPr>
        <p:spPr/>
        <p:txBody>
          <a:bodyPr>
            <a:normAutofit/>
          </a:bodyPr>
          <a:lstStyle/>
          <a:p>
            <a:r>
              <a:rPr lang="en-US" altLang="zh-CN" b="1" dirty="0">
                <a:solidFill>
                  <a:srgbClr val="FF0000"/>
                </a:solidFill>
              </a:rPr>
              <a:t>Part V: Probability and Statistics </a:t>
            </a:r>
          </a:p>
          <a:p>
            <a:r>
              <a:rPr lang="en-US" altLang="zh-CN" dirty="0" err="1"/>
              <a:t>V.l</a:t>
            </a:r>
            <a:r>
              <a:rPr lang="en-US" altLang="zh-CN" dirty="0"/>
              <a:t> Mean, Variance, and Probability</a:t>
            </a:r>
          </a:p>
          <a:p>
            <a:r>
              <a:rPr lang="en-US" altLang="zh-CN" dirty="0"/>
              <a:t>V.2 Probability Distributions</a:t>
            </a:r>
          </a:p>
          <a:p>
            <a:r>
              <a:rPr lang="en-US" altLang="zh-CN" dirty="0"/>
              <a:t>V.3 Moments, Cumulants, and Inequalities of Statistics</a:t>
            </a:r>
          </a:p>
          <a:p>
            <a:r>
              <a:rPr lang="en-US" altLang="zh-CN" dirty="0"/>
              <a:t>V.4 Covariance Matrices and Joint Probabilities</a:t>
            </a:r>
          </a:p>
          <a:p>
            <a:r>
              <a:rPr lang="en-US" altLang="zh-CN" dirty="0"/>
              <a:t>V.5 Multivariate Gaussian and Weighted Least Squares</a:t>
            </a:r>
          </a:p>
          <a:p>
            <a:r>
              <a:rPr lang="en-US" altLang="zh-CN" dirty="0"/>
              <a:t>V.6 Markov Chains  </a:t>
            </a:r>
            <a:endParaRPr lang="zh-CN" altLang="en-US" dirty="0"/>
          </a:p>
        </p:txBody>
      </p:sp>
    </p:spTree>
    <p:extLst>
      <p:ext uri="{BB962C8B-B14F-4D97-AF65-F5344CB8AC3E}">
        <p14:creationId xmlns:p14="http://schemas.microsoft.com/office/powerpoint/2010/main" val="1141311337"/>
      </p:ext>
    </p:extLst>
  </p:cSld>
  <p:clrMapOvr>
    <a:overrideClrMapping bg1="lt1" tx1="dk1" bg2="lt2" tx2="dk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2-D DFT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latin typeface="Cambria Math" panose="02040503050406030204" pitchFamily="18" charset="0"/>
                  </a:rPr>
                  <a:t>表示互为傅里叶变换对</a:t>
                </a:r>
                <a:endParaRPr lang="en-US" altLang="zh-CN" sz="2400" dirty="0">
                  <a:latin typeface="Cambria Math" panose="02040503050406030204" pitchFamily="18" charset="0"/>
                </a:endParaRPr>
              </a:p>
              <a:p>
                <a:pPr lvl="1"/>
                <a14:m>
                  <m:oMath xmlns:m="http://schemas.openxmlformats.org/officeDocument/2006/math">
                    <m:r>
                      <a:rPr lang="en-US" altLang="zh-CN" sz="2000" i="1">
                        <a:solidFill>
                          <a:srgbClr val="0000FF"/>
                        </a:solidFill>
                        <a:latin typeface="Cambria Math" panose="02040503050406030204" pitchFamily="18" charset="0"/>
                      </a:rPr>
                      <m:t>𝒇</m:t>
                    </m:r>
                    <m:d>
                      <m:dPr>
                        <m:ctrlPr>
                          <a:rPr lang="en-US" altLang="zh-CN" sz="2000" i="1">
                            <a:solidFill>
                              <a:srgbClr val="0000FF"/>
                            </a:solidFill>
                            <a:latin typeface="Cambria Math" panose="02040503050406030204" pitchFamily="18" charset="0"/>
                          </a:rPr>
                        </m:ctrlPr>
                      </m:dPr>
                      <m:e>
                        <m:r>
                          <a:rPr lang="en-US" altLang="zh-CN" sz="2000" i="1">
                            <a:solidFill>
                              <a:srgbClr val="0000FF"/>
                            </a:solidFill>
                            <a:latin typeface="Cambria Math" panose="02040503050406030204" pitchFamily="18" charset="0"/>
                          </a:rPr>
                          <m:t>𝒙</m:t>
                        </m:r>
                        <m:r>
                          <a:rPr lang="en-US" altLang="zh-CN" sz="2000" i="1">
                            <a:solidFill>
                              <a:srgbClr val="0000FF"/>
                            </a:solidFill>
                            <a:latin typeface="Cambria Math" panose="02040503050406030204" pitchFamily="18" charset="0"/>
                          </a:rPr>
                          <m:t>,</m:t>
                        </m:r>
                        <m:r>
                          <a:rPr lang="en-US" altLang="zh-CN" sz="2000" i="1">
                            <a:solidFill>
                              <a:srgbClr val="0000FF"/>
                            </a:solidFill>
                            <a:latin typeface="Cambria Math" panose="02040503050406030204" pitchFamily="18" charset="0"/>
                          </a:rPr>
                          <m:t>𝒚</m:t>
                        </m:r>
                      </m:e>
                    </m:d>
                    <m:r>
                      <a:rPr lang="en-US" altLang="zh-CN" sz="2000" i="1">
                        <a:solidFill>
                          <a:srgbClr val="0000FF"/>
                        </a:solidFill>
                        <a:latin typeface="Cambria Math" panose="02040503050406030204" pitchFamily="18" charset="0"/>
                      </a:rPr>
                      <m:t>∗</m:t>
                    </m:r>
                    <m:r>
                      <a:rPr lang="en-US" altLang="zh-CN" sz="2000" i="1">
                        <a:solidFill>
                          <a:srgbClr val="0000FF"/>
                        </a:solidFill>
                        <a:latin typeface="Cambria Math" panose="02040503050406030204" pitchFamily="18" charset="0"/>
                      </a:rPr>
                      <m:t>𝒉</m:t>
                    </m:r>
                    <m:d>
                      <m:dPr>
                        <m:ctrlPr>
                          <a:rPr lang="en-US" altLang="zh-CN" sz="2000" i="1">
                            <a:solidFill>
                              <a:srgbClr val="0000FF"/>
                            </a:solidFill>
                            <a:latin typeface="Cambria Math" panose="02040503050406030204" pitchFamily="18" charset="0"/>
                          </a:rPr>
                        </m:ctrlPr>
                      </m:dPr>
                      <m:e>
                        <m:r>
                          <a:rPr lang="en-US" altLang="zh-CN" sz="2000" i="1">
                            <a:solidFill>
                              <a:srgbClr val="0000FF"/>
                            </a:solidFill>
                            <a:latin typeface="Cambria Math" panose="02040503050406030204" pitchFamily="18" charset="0"/>
                          </a:rPr>
                          <m:t>𝒙</m:t>
                        </m:r>
                        <m:r>
                          <a:rPr lang="en-US" altLang="zh-CN" sz="2000" i="1">
                            <a:solidFill>
                              <a:srgbClr val="0000FF"/>
                            </a:solidFill>
                            <a:latin typeface="Cambria Math" panose="02040503050406030204" pitchFamily="18" charset="0"/>
                          </a:rPr>
                          <m:t>,</m:t>
                        </m:r>
                        <m:r>
                          <a:rPr lang="en-US" altLang="zh-CN" sz="2000" i="1">
                            <a:solidFill>
                              <a:srgbClr val="0000FF"/>
                            </a:solidFill>
                            <a:latin typeface="Cambria Math" panose="02040503050406030204" pitchFamily="18" charset="0"/>
                          </a:rPr>
                          <m:t>𝒚</m:t>
                        </m:r>
                      </m:e>
                    </m:d>
                    <m:groupChr>
                      <m:groupChrPr>
                        <m:chr m:val="↔"/>
                        <m:vertJc m:val="bot"/>
                        <m:ctrlPr>
                          <a:rPr lang="en-US" altLang="zh-CN" sz="2000" i="1">
                            <a:solidFill>
                              <a:srgbClr val="0000FF"/>
                            </a:solidFill>
                            <a:latin typeface="Cambria Math" panose="02040503050406030204" pitchFamily="18" charset="0"/>
                          </a:rPr>
                        </m:ctrlPr>
                      </m:groupChrPr>
                      <m:e>
                        <m:r>
                          <a:rPr lang="en-US" altLang="zh-CN" sz="2000" i="1">
                            <a:solidFill>
                              <a:srgbClr val="0000FF"/>
                            </a:solidFill>
                            <a:latin typeface="Cambria Math" panose="02040503050406030204" pitchFamily="18" charset="0"/>
                          </a:rPr>
                          <m:t>ℱ</m:t>
                        </m:r>
                      </m:e>
                    </m:groupChr>
                    <m:r>
                      <a:rPr lang="en-US" altLang="zh-CN" sz="2000" i="1">
                        <a:solidFill>
                          <a:srgbClr val="0000FF"/>
                        </a:solidFill>
                        <a:latin typeface="Cambria Math" panose="02040503050406030204" pitchFamily="18" charset="0"/>
                      </a:rPr>
                      <m:t>𝑭</m:t>
                    </m:r>
                    <m:d>
                      <m:dPr>
                        <m:ctrlPr>
                          <a:rPr lang="en-US" altLang="zh-CN" sz="2000" i="1">
                            <a:solidFill>
                              <a:srgbClr val="0000FF"/>
                            </a:solidFill>
                            <a:latin typeface="Cambria Math" panose="02040503050406030204" pitchFamily="18" charset="0"/>
                          </a:rPr>
                        </m:ctrlPr>
                      </m:dPr>
                      <m:e>
                        <m:r>
                          <a:rPr lang="en-US" altLang="zh-CN" sz="2000" i="1">
                            <a:solidFill>
                              <a:srgbClr val="0000FF"/>
                            </a:solidFill>
                            <a:latin typeface="Cambria Math" panose="02040503050406030204" pitchFamily="18" charset="0"/>
                          </a:rPr>
                          <m:t>𝒖</m:t>
                        </m:r>
                        <m:r>
                          <a:rPr lang="en-US" altLang="zh-CN" sz="2000" i="1">
                            <a:solidFill>
                              <a:srgbClr val="0000FF"/>
                            </a:solidFill>
                            <a:latin typeface="Cambria Math" panose="02040503050406030204" pitchFamily="18" charset="0"/>
                          </a:rPr>
                          <m:t>,</m:t>
                        </m:r>
                        <m:r>
                          <a:rPr lang="en-US" altLang="zh-CN" sz="2000" i="1">
                            <a:solidFill>
                              <a:srgbClr val="0000FF"/>
                            </a:solidFill>
                            <a:latin typeface="Cambria Math" panose="02040503050406030204" pitchFamily="18" charset="0"/>
                          </a:rPr>
                          <m:t>𝒗</m:t>
                        </m:r>
                      </m:e>
                    </m:d>
                    <m:r>
                      <a:rPr lang="en-US" altLang="zh-CN" sz="2000" i="1">
                        <a:solidFill>
                          <a:srgbClr val="0000FF"/>
                        </a:solidFill>
                        <a:latin typeface="Cambria Math" panose="02040503050406030204" pitchFamily="18" charset="0"/>
                      </a:rPr>
                      <m:t>𝑯</m:t>
                    </m:r>
                    <m:d>
                      <m:dPr>
                        <m:ctrlPr>
                          <a:rPr lang="en-US" altLang="zh-CN" sz="2000" i="1">
                            <a:solidFill>
                              <a:srgbClr val="0000FF"/>
                            </a:solidFill>
                            <a:latin typeface="Cambria Math" panose="02040503050406030204" pitchFamily="18" charset="0"/>
                          </a:rPr>
                        </m:ctrlPr>
                      </m:dPr>
                      <m:e>
                        <m:r>
                          <a:rPr lang="en-US" altLang="zh-CN" sz="2000" i="1">
                            <a:solidFill>
                              <a:srgbClr val="0000FF"/>
                            </a:solidFill>
                            <a:latin typeface="Cambria Math" panose="02040503050406030204" pitchFamily="18" charset="0"/>
                          </a:rPr>
                          <m:t>𝒖</m:t>
                        </m:r>
                        <m:r>
                          <a:rPr lang="en-US" altLang="zh-CN" sz="2000" i="1">
                            <a:solidFill>
                              <a:srgbClr val="0000FF"/>
                            </a:solidFill>
                            <a:latin typeface="Cambria Math" panose="02040503050406030204" pitchFamily="18" charset="0"/>
                          </a:rPr>
                          <m:t>,</m:t>
                        </m:r>
                        <m:r>
                          <a:rPr lang="en-US" altLang="zh-CN" sz="2000" i="1">
                            <a:solidFill>
                              <a:srgbClr val="0000FF"/>
                            </a:solidFill>
                            <a:latin typeface="Cambria Math" panose="02040503050406030204" pitchFamily="18" charset="0"/>
                          </a:rPr>
                          <m:t>𝒗</m:t>
                        </m:r>
                      </m:e>
                    </m:d>
                  </m:oMath>
                </a14:m>
                <a:endParaRPr lang="en-US" altLang="zh-CN" sz="2000" dirty="0">
                  <a:solidFill>
                    <a:srgbClr val="0000FF"/>
                  </a:solidFill>
                </a:endParaRPr>
              </a:p>
              <a:p>
                <a:pPr lvl="1"/>
                <a14:m>
                  <m:oMath xmlns:m="http://schemas.openxmlformats.org/officeDocument/2006/math">
                    <m:r>
                      <a:rPr lang="en-US" altLang="zh-CN" sz="2000" i="1">
                        <a:solidFill>
                          <a:srgbClr val="FF0000"/>
                        </a:solidFill>
                        <a:latin typeface="Cambria Math" panose="02040503050406030204" pitchFamily="18" charset="0"/>
                      </a:rPr>
                      <m:t>ℱ</m:t>
                    </m:r>
                    <m:d>
                      <m:dPr>
                        <m:begChr m:val="["/>
                        <m:endChr m:val="]"/>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panose="02040503050406030204" pitchFamily="18" charset="0"/>
                          </a:rPr>
                          <m:t>𝑓</m:t>
                        </m:r>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panose="02040503050406030204" pitchFamily="18" charset="0"/>
                              </a:rPr>
                              <m:t>𝑥</m:t>
                            </m:r>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𝑦</m:t>
                            </m:r>
                          </m:e>
                        </m:d>
                        <m:r>
                          <a:rPr lang="en-US" altLang="zh-CN" sz="2000" i="1">
                            <a:solidFill>
                              <a:srgbClr val="FF0000"/>
                            </a:solidFill>
                            <a:latin typeface="Cambria Math" panose="02040503050406030204" pitchFamily="18" charset="0"/>
                            <a:ea typeface="Cambria Math" panose="02040503050406030204" pitchFamily="18" charset="0"/>
                          </a:rPr>
                          <m:t>∘</m:t>
                        </m:r>
                        <m:r>
                          <a:rPr lang="en-US" altLang="zh-CN" sz="2000" i="1">
                            <a:solidFill>
                              <a:srgbClr val="FF0000"/>
                            </a:solidFill>
                            <a:latin typeface="Cambria Math" panose="02040503050406030204" pitchFamily="18" charset="0"/>
                            <a:ea typeface="Cambria Math" panose="02040503050406030204" pitchFamily="18" charset="0"/>
                          </a:rPr>
                          <m:t>h</m:t>
                        </m:r>
                        <m:d>
                          <m:dPr>
                            <m:ctrlPr>
                              <a:rPr lang="en-US" altLang="zh-CN" sz="2000" i="1">
                                <a:solidFill>
                                  <a:srgbClr val="FF0000"/>
                                </a:solidFill>
                                <a:latin typeface="Cambria Math" panose="02040503050406030204" pitchFamily="18" charset="0"/>
                                <a:ea typeface="Cambria Math" panose="02040503050406030204" pitchFamily="18" charset="0"/>
                              </a:rPr>
                            </m:ctrlPr>
                          </m:dPr>
                          <m:e>
                            <m:r>
                              <a:rPr lang="en-US" altLang="zh-CN" sz="2000" i="1">
                                <a:solidFill>
                                  <a:srgbClr val="FF0000"/>
                                </a:solidFill>
                                <a:latin typeface="Cambria Math" panose="02040503050406030204" pitchFamily="18" charset="0"/>
                                <a:ea typeface="Cambria Math" panose="02040503050406030204" pitchFamily="18" charset="0"/>
                              </a:rPr>
                              <m:t>𝑥</m:t>
                            </m:r>
                            <m:r>
                              <a:rPr lang="en-US" altLang="zh-CN" sz="2000" i="1">
                                <a:solidFill>
                                  <a:srgbClr val="FF0000"/>
                                </a:solidFill>
                                <a:latin typeface="Cambria Math" panose="02040503050406030204" pitchFamily="18" charset="0"/>
                                <a:ea typeface="Cambria Math" panose="02040503050406030204" pitchFamily="18" charset="0"/>
                              </a:rPr>
                              <m:t>,</m:t>
                            </m:r>
                            <m:r>
                              <a:rPr lang="en-US" altLang="zh-CN" sz="2000" i="1">
                                <a:solidFill>
                                  <a:srgbClr val="FF0000"/>
                                </a:solidFill>
                                <a:latin typeface="Cambria Math" panose="02040503050406030204" pitchFamily="18" charset="0"/>
                                <a:ea typeface="Cambria Math" panose="02040503050406030204" pitchFamily="18" charset="0"/>
                              </a:rPr>
                              <m:t>𝑦</m:t>
                            </m:r>
                          </m:e>
                        </m:d>
                      </m:e>
                    </m:d>
                    <m:groupChr>
                      <m:groupChrPr>
                        <m:chr m:val="↔"/>
                        <m:vertJc m:val="bot"/>
                        <m:ctrlPr>
                          <a:rPr lang="en-US" altLang="zh-CN" sz="2000" i="1">
                            <a:solidFill>
                              <a:srgbClr val="FF0000"/>
                            </a:solidFill>
                            <a:latin typeface="Cambria Math" panose="02040503050406030204" pitchFamily="18" charset="0"/>
                            <a:ea typeface="Cambria Math" panose="02040503050406030204" pitchFamily="18" charset="0"/>
                          </a:rPr>
                        </m:ctrlPr>
                      </m:groupChrPr>
                      <m:e>
                        <m:r>
                          <a:rPr lang="en-US" altLang="zh-CN" sz="2000" i="1">
                            <a:solidFill>
                              <a:srgbClr val="FF0000"/>
                            </a:solidFill>
                            <a:latin typeface="Cambria Math" panose="02040503050406030204" pitchFamily="18" charset="0"/>
                            <a:ea typeface="Cambria Math" panose="02040503050406030204" pitchFamily="18" charset="0"/>
                          </a:rPr>
                          <m:t>ℱ</m:t>
                        </m:r>
                      </m:e>
                    </m:groupChr>
                    <m:r>
                      <a:rPr lang="en-US" altLang="zh-CN" sz="2000" i="1">
                        <a:solidFill>
                          <a:srgbClr val="FF0000"/>
                        </a:solidFill>
                        <a:latin typeface="Cambria Math" panose="02040503050406030204" pitchFamily="18" charset="0"/>
                      </a:rPr>
                      <m:t>𝐹</m:t>
                    </m:r>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panose="02040503050406030204" pitchFamily="18" charset="0"/>
                          </a:rPr>
                          <m:t>𝑢</m:t>
                        </m:r>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𝑣</m:t>
                        </m:r>
                      </m:e>
                    </m:d>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panose="02040503050406030204" pitchFamily="18" charset="0"/>
                          </a:rPr>
                          <m:t>𝐻</m:t>
                        </m:r>
                      </m:e>
                      <m:sup>
                        <m:r>
                          <a:rPr lang="en-US" altLang="zh-CN" sz="2000" i="1">
                            <a:solidFill>
                              <a:srgbClr val="FF0000"/>
                            </a:solidFill>
                            <a:latin typeface="Cambria Math" panose="02040503050406030204" pitchFamily="18" charset="0"/>
                          </a:rPr>
                          <m:t>∗</m:t>
                        </m:r>
                      </m:sup>
                    </m:sSup>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𝑢</m:t>
                    </m:r>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𝑣</m:t>
                    </m:r>
                    <m:r>
                      <a:rPr lang="en-US" altLang="zh-CN" sz="2000" i="1">
                        <a:solidFill>
                          <a:srgbClr val="FF0000"/>
                        </a:solidFill>
                        <a:latin typeface="Cambria Math" panose="02040503050406030204" pitchFamily="18" charset="0"/>
                      </a:rPr>
                      <m:t>)</m:t>
                    </m:r>
                  </m:oMath>
                </a14:m>
                <a:endParaRPr lang="en-US" altLang="zh-CN" sz="2000" dirty="0">
                  <a:solidFill>
                    <a:srgbClr val="FF0000"/>
                  </a:solidFill>
                </a:endParaRPr>
              </a:p>
              <a:p>
                <a:r>
                  <a:rPr lang="zh-CN" altLang="en-US" sz="2400" dirty="0">
                    <a:latin typeface="Cambria Math" panose="02040503050406030204" pitchFamily="18" charset="0"/>
                  </a:rPr>
                  <a:t>在图像处理中，空域卷积的主要作用是空域滤波，而空域相关的主要作用是图像匹配</a:t>
                </a:r>
                <a:endParaRPr lang="en-US" altLang="zh-CN" sz="2400" dirty="0">
                  <a:latin typeface="Cambria Math" panose="02040503050406030204" pitchFamily="18" charset="0"/>
                </a:endParaRPr>
              </a:p>
              <a:p>
                <a:pPr lvl="1"/>
                <a:r>
                  <a:rPr lang="zh-CN" altLang="en-US" sz="2000" dirty="0">
                    <a:solidFill>
                      <a:srgbClr val="0000FF"/>
                    </a:solidFill>
                    <a:latin typeface="Cambria Math" panose="02040503050406030204" pitchFamily="18" charset="0"/>
                  </a:rPr>
                  <a:t>利用</a:t>
                </a:r>
                <a14:m>
                  <m:oMath xmlns:m="http://schemas.openxmlformats.org/officeDocument/2006/math">
                    <m:r>
                      <a:rPr lang="en-US" altLang="zh-CN" sz="2000" i="1">
                        <a:solidFill>
                          <a:srgbClr val="0000FF"/>
                        </a:solidFill>
                        <a:latin typeface="Cambria Math" panose="02040503050406030204" pitchFamily="18" charset="0"/>
                      </a:rPr>
                      <m:t>h</m:t>
                    </m:r>
                    <m:r>
                      <a:rPr lang="en-US" altLang="zh-CN" sz="2000" i="1">
                        <a:solidFill>
                          <a:srgbClr val="0000FF"/>
                        </a:solidFill>
                        <a:latin typeface="Cambria Math" panose="02040503050406030204" pitchFamily="18" charset="0"/>
                      </a:rPr>
                      <m:t>(</m:t>
                    </m:r>
                    <m:r>
                      <a:rPr lang="en-US" altLang="zh-CN" sz="2000" i="1">
                        <a:solidFill>
                          <a:srgbClr val="0000FF"/>
                        </a:solidFill>
                        <a:latin typeface="Cambria Math" panose="02040503050406030204" pitchFamily="18" charset="0"/>
                      </a:rPr>
                      <m:t>𝑥</m:t>
                    </m:r>
                    <m:r>
                      <a:rPr lang="en-US" altLang="zh-CN" sz="2000" i="1">
                        <a:solidFill>
                          <a:srgbClr val="0000FF"/>
                        </a:solidFill>
                        <a:latin typeface="Cambria Math" panose="02040503050406030204" pitchFamily="18" charset="0"/>
                      </a:rPr>
                      <m:t>,</m:t>
                    </m:r>
                    <m:r>
                      <a:rPr lang="en-US" altLang="zh-CN" sz="2000" i="1">
                        <a:solidFill>
                          <a:srgbClr val="0000FF"/>
                        </a:solidFill>
                        <a:latin typeface="Cambria Math" panose="02040503050406030204" pitchFamily="18" charset="0"/>
                      </a:rPr>
                      <m:t>𝑦</m:t>
                    </m:r>
                    <m:r>
                      <a:rPr lang="en-US" altLang="zh-CN" sz="2000" i="1">
                        <a:solidFill>
                          <a:srgbClr val="0000FF"/>
                        </a:solidFill>
                        <a:latin typeface="Cambria Math" panose="02040503050406030204" pitchFamily="18" charset="0"/>
                      </a:rPr>
                      <m:t>)</m:t>
                    </m:r>
                  </m:oMath>
                </a14:m>
                <a:r>
                  <a:rPr lang="zh-CN" altLang="en-US" sz="2000" dirty="0">
                    <a:solidFill>
                      <a:srgbClr val="FF0000"/>
                    </a:solidFill>
                  </a:rPr>
                  <a:t>表示待检测目标或感兴趣区域，通常称为模板</a:t>
                </a:r>
                <a:r>
                  <a:rPr lang="en-US" altLang="zh-CN" sz="2000" dirty="0">
                    <a:solidFill>
                      <a:srgbClr val="FF0000"/>
                    </a:solidFill>
                  </a:rPr>
                  <a:t>(template)</a:t>
                </a:r>
                <a:r>
                  <a:rPr lang="zh-CN" altLang="en-US" sz="2000" dirty="0">
                    <a:solidFill>
                      <a:srgbClr val="FF0000"/>
                    </a:solidFill>
                  </a:rPr>
                  <a:t>，因此图像匹配也成为模板匹配</a:t>
                </a:r>
                <a:endParaRPr lang="en-US" altLang="zh-CN" sz="2000" dirty="0">
                  <a:solidFill>
                    <a:srgbClr val="FF0000"/>
                  </a:solidFill>
                </a:endParaRPr>
              </a:p>
              <a:p>
                <a:pPr lvl="1"/>
                <a:r>
                  <a:rPr lang="zh-CN" altLang="en-US" sz="2000" dirty="0">
                    <a:solidFill>
                      <a:srgbClr val="FF0000"/>
                    </a:solidFill>
                  </a:rPr>
                  <a:t>若输入图像</a:t>
                </a:r>
                <a14:m>
                  <m:oMath xmlns:m="http://schemas.openxmlformats.org/officeDocument/2006/math">
                    <m:r>
                      <a:rPr lang="en-US" altLang="zh-CN" sz="2000" i="1">
                        <a:solidFill>
                          <a:srgbClr val="FF0000"/>
                        </a:solidFill>
                        <a:latin typeface="Cambria Math" panose="02040503050406030204" pitchFamily="18" charset="0"/>
                      </a:rPr>
                      <m:t>𝑓</m:t>
                    </m:r>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𝑥</m:t>
                    </m:r>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𝑦</m:t>
                    </m:r>
                    <m:r>
                      <a:rPr lang="en-US" altLang="zh-CN" sz="2000" i="1">
                        <a:solidFill>
                          <a:srgbClr val="FF0000"/>
                        </a:solidFill>
                        <a:latin typeface="Cambria Math" panose="02040503050406030204" pitchFamily="18" charset="0"/>
                      </a:rPr>
                      <m:t>)</m:t>
                    </m:r>
                  </m:oMath>
                </a14:m>
                <a:r>
                  <a:rPr lang="zh-CN" altLang="en-US" sz="2000" dirty="0">
                    <a:solidFill>
                      <a:srgbClr val="FF0000"/>
                    </a:solidFill>
                  </a:rPr>
                  <a:t>中包含匹配的模板，则在</a:t>
                </a:r>
                <a14:m>
                  <m:oMath xmlns:m="http://schemas.openxmlformats.org/officeDocument/2006/math">
                    <m:r>
                      <a:rPr lang="en-US" altLang="zh-CN" sz="2000" i="1">
                        <a:solidFill>
                          <a:srgbClr val="FF0000"/>
                        </a:solidFill>
                        <a:latin typeface="Cambria Math" panose="02040503050406030204" pitchFamily="18" charset="0"/>
                      </a:rPr>
                      <m:t>𝑓</m:t>
                    </m:r>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𝑥</m:t>
                    </m:r>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𝑦</m:t>
                    </m:r>
                    <m:r>
                      <a:rPr lang="en-US" altLang="zh-CN" sz="2000" i="1">
                        <a:solidFill>
                          <a:srgbClr val="FF0000"/>
                        </a:solidFill>
                        <a:latin typeface="Cambria Math" panose="02040503050406030204" pitchFamily="18" charset="0"/>
                      </a:rPr>
                      <m:t>)</m:t>
                    </m:r>
                  </m:oMath>
                </a14:m>
                <a:r>
                  <a:rPr lang="zh-CN" altLang="en-US" sz="2000" dirty="0">
                    <a:solidFill>
                      <a:srgbClr val="FF0000"/>
                    </a:solidFill>
                  </a:rPr>
                  <a:t>和</a:t>
                </a:r>
                <a14:m>
                  <m:oMath xmlns:m="http://schemas.openxmlformats.org/officeDocument/2006/math">
                    <m:r>
                      <a:rPr lang="en-US" altLang="zh-CN" sz="2000" i="1" dirty="0">
                        <a:solidFill>
                          <a:srgbClr val="FF0000"/>
                        </a:solidFill>
                        <a:latin typeface="Cambria Math" panose="02040503050406030204" pitchFamily="18" charset="0"/>
                      </a:rPr>
                      <m:t>h</m:t>
                    </m:r>
                    <m:r>
                      <a:rPr lang="en-US" altLang="zh-CN" sz="2000" i="1" dirty="0">
                        <a:solidFill>
                          <a:srgbClr val="FF0000"/>
                        </a:solidFill>
                        <a:latin typeface="Cambria Math" panose="02040503050406030204" pitchFamily="18" charset="0"/>
                      </a:rPr>
                      <m:t>(</m:t>
                    </m:r>
                    <m:r>
                      <a:rPr lang="en-US" altLang="zh-CN" sz="2000" i="1" dirty="0">
                        <a:solidFill>
                          <a:srgbClr val="FF0000"/>
                        </a:solidFill>
                        <a:latin typeface="Cambria Math" panose="02040503050406030204" pitchFamily="18" charset="0"/>
                      </a:rPr>
                      <m:t>𝑥</m:t>
                    </m:r>
                    <m:r>
                      <a:rPr lang="en-US" altLang="zh-CN" sz="2000" i="1" dirty="0">
                        <a:solidFill>
                          <a:srgbClr val="FF0000"/>
                        </a:solidFill>
                        <a:latin typeface="Cambria Math" panose="02040503050406030204" pitchFamily="18" charset="0"/>
                      </a:rPr>
                      <m:t>,</m:t>
                    </m:r>
                    <m:r>
                      <a:rPr lang="en-US" altLang="zh-CN" sz="2000" i="1" dirty="0">
                        <a:solidFill>
                          <a:srgbClr val="FF0000"/>
                        </a:solidFill>
                        <a:latin typeface="Cambria Math" panose="02040503050406030204" pitchFamily="18" charset="0"/>
                      </a:rPr>
                      <m:t>𝑦</m:t>
                    </m:r>
                    <m:r>
                      <a:rPr lang="en-US" altLang="zh-CN" sz="2000" i="1" dirty="0">
                        <a:solidFill>
                          <a:srgbClr val="FF0000"/>
                        </a:solidFill>
                        <a:latin typeface="Cambria Math" panose="02040503050406030204" pitchFamily="18" charset="0"/>
                      </a:rPr>
                      <m:t>)</m:t>
                    </m:r>
                  </m:oMath>
                </a14:m>
                <a:r>
                  <a:rPr lang="zh-CN" altLang="en-US" sz="2000" dirty="0">
                    <a:solidFill>
                      <a:srgbClr val="FF0000"/>
                    </a:solidFill>
                  </a:rPr>
                  <a:t>的完全匹配位置上这两个函数的相关系数达到最大值</a:t>
                </a:r>
                <a:endParaRPr lang="en-US" altLang="zh-CN" sz="2000" dirty="0">
                  <a:solidFill>
                    <a:srgbClr val="FF0000"/>
                  </a:solidFill>
                </a:endParaRPr>
              </a:p>
              <a:p>
                <a:pPr lvl="1"/>
                <a:r>
                  <a:rPr lang="zh-CN" altLang="en-US" sz="2000" dirty="0">
                    <a:solidFill>
                      <a:srgbClr val="FF0000"/>
                    </a:solidFill>
                  </a:rPr>
                  <a:t>由于模板</a:t>
                </a:r>
                <a14:m>
                  <m:oMath xmlns:m="http://schemas.openxmlformats.org/officeDocument/2006/math">
                    <m:r>
                      <a:rPr lang="en-US" altLang="zh-CN" sz="2000" i="1">
                        <a:solidFill>
                          <a:srgbClr val="FF0000"/>
                        </a:solidFill>
                        <a:latin typeface="Cambria Math" panose="02040503050406030204" pitchFamily="18" charset="0"/>
                      </a:rPr>
                      <m:t>h</m:t>
                    </m:r>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𝑥</m:t>
                    </m:r>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𝑦</m:t>
                    </m:r>
                    <m:r>
                      <a:rPr lang="en-US" altLang="zh-CN" sz="2000" i="1">
                        <a:solidFill>
                          <a:srgbClr val="FF0000"/>
                        </a:solidFill>
                        <a:latin typeface="Cambria Math" panose="02040503050406030204" pitchFamily="18" charset="0"/>
                      </a:rPr>
                      <m:t>)</m:t>
                    </m:r>
                  </m:oMath>
                </a14:m>
                <a:r>
                  <a:rPr lang="zh-CN" altLang="en-US" sz="2000" dirty="0">
                    <a:solidFill>
                      <a:srgbClr val="FF0000"/>
                    </a:solidFill>
                  </a:rPr>
                  <a:t>和输入图像</a:t>
                </a:r>
                <a14:m>
                  <m:oMath xmlns:m="http://schemas.openxmlformats.org/officeDocument/2006/math">
                    <m:r>
                      <a:rPr lang="en-US" altLang="zh-CN" sz="2000" i="1">
                        <a:solidFill>
                          <a:srgbClr val="FF0000"/>
                        </a:solidFill>
                        <a:latin typeface="Cambria Math" panose="02040503050406030204" pitchFamily="18" charset="0"/>
                      </a:rPr>
                      <m:t>𝑓</m:t>
                    </m:r>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𝑥</m:t>
                    </m:r>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𝑦</m:t>
                    </m:r>
                    <m:r>
                      <a:rPr lang="en-US" altLang="zh-CN" sz="2000" i="1">
                        <a:solidFill>
                          <a:srgbClr val="FF0000"/>
                        </a:solidFill>
                        <a:latin typeface="Cambria Math" panose="02040503050406030204" pitchFamily="18" charset="0"/>
                      </a:rPr>
                      <m:t>)</m:t>
                    </m:r>
                  </m:oMath>
                </a14:m>
                <a:r>
                  <a:rPr lang="zh-CN" altLang="en-US" sz="2000" dirty="0">
                    <a:solidFill>
                      <a:srgbClr val="FF0000"/>
                    </a:solidFill>
                  </a:rPr>
                  <a:t>中的目标大小未必一样，通常利用高斯金字塔方法对模板进行逐级下采样，分别用不同分辨率的模板与输入图像做模板匹配</a:t>
                </a:r>
                <a:br>
                  <a:rPr lang="en-US" altLang="zh-CN" sz="2000" dirty="0">
                    <a:solidFill>
                      <a:srgbClr val="FF0000"/>
                    </a:solidFill>
                  </a:rPr>
                </a:br>
                <a:r>
                  <a:rPr lang="en-US" altLang="zh-CN" sz="2000" dirty="0">
                    <a:solidFill>
                      <a:srgbClr val="FF0000"/>
                    </a:solidFill>
                  </a:rPr>
                  <a:t>			</a:t>
                </a:r>
              </a:p>
              <a:p>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2" t="-1410" r="-10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3554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2-D DFT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10000"/>
              </a:bodyPr>
              <a:lstStyle/>
              <a:p>
                <a:pPr marL="0" indent="0" algn="ctr">
                  <a:buNone/>
                </a:pPr>
                <a14:m>
                  <m:oMath xmlns:m="http://schemas.openxmlformats.org/officeDocument/2006/math">
                    <m:r>
                      <a:rPr lang="en-US" altLang="zh-CN" sz="1800" i="1">
                        <a:latin typeface="Cambria Math" panose="02040503050406030204" pitchFamily="18" charset="0"/>
                      </a:rPr>
                      <m:t>𝑋</m:t>
                    </m:r>
                    <m:r>
                      <a:rPr lang="en-US" altLang="zh-CN" sz="1800" i="1">
                        <a:latin typeface="Cambria Math" panose="02040503050406030204" pitchFamily="18" charset="0"/>
                      </a:rPr>
                      <m:t>⊗</m:t>
                    </m:r>
                    <m:r>
                      <a:rPr lang="en-US" altLang="zh-CN" sz="1800" i="1">
                        <a:latin typeface="Cambria Math" panose="02040503050406030204" pitchFamily="18" charset="0"/>
                      </a:rPr>
                      <m:t>𝐻</m:t>
                    </m:r>
                    <m:r>
                      <a:rPr lang="en-US" altLang="zh-CN" sz="1800" i="1">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ℱ</m:t>
                        </m:r>
                      </m:e>
                      <m:sup>
                        <m:r>
                          <a:rPr lang="en-US" altLang="zh-CN" sz="1800" i="1">
                            <a:latin typeface="Cambria Math" panose="02040503050406030204" pitchFamily="18" charset="0"/>
                          </a:rPr>
                          <m:t>−1</m:t>
                        </m:r>
                      </m:sup>
                    </m:sSup>
                    <m:d>
                      <m:dPr>
                        <m:ctrlPr>
                          <a:rPr lang="zh-CN" altLang="zh-CN" sz="1800" i="1">
                            <a:latin typeface="Cambria Math" panose="02040503050406030204" pitchFamily="18" charset="0"/>
                          </a:rPr>
                        </m:ctrlPr>
                      </m:dPr>
                      <m:e>
                        <m:acc>
                          <m:accPr>
                            <m:chr m:val="̂"/>
                            <m:ctrlPr>
                              <a:rPr lang="zh-CN" altLang="zh-CN" sz="1800" i="1">
                                <a:latin typeface="Cambria Math" panose="02040503050406030204" pitchFamily="18" charset="0"/>
                              </a:rPr>
                            </m:ctrlPr>
                          </m:accPr>
                          <m:e>
                            <m:r>
                              <a:rPr lang="en-US" altLang="zh-CN" sz="1800" i="1">
                                <a:latin typeface="Cambria Math" panose="02040503050406030204" pitchFamily="18" charset="0"/>
                              </a:rPr>
                              <m:t>𝑋</m:t>
                            </m:r>
                          </m:e>
                        </m:acc>
                        <m:r>
                          <a:rPr lang="en-US" altLang="zh-CN" sz="1800" i="1">
                            <a:latin typeface="Cambria Math" panose="02040503050406030204" pitchFamily="18" charset="0"/>
                          </a:rPr>
                          <m:t>⊙</m:t>
                        </m:r>
                        <m:sSup>
                          <m:sSupPr>
                            <m:ctrlPr>
                              <a:rPr lang="zh-CN" altLang="zh-CN" sz="1800" i="1">
                                <a:latin typeface="Cambria Math" panose="02040503050406030204" pitchFamily="18" charset="0"/>
                              </a:rPr>
                            </m:ctrlPr>
                          </m:sSupPr>
                          <m:e>
                            <m:acc>
                              <m:accPr>
                                <m:chr m:val="̂"/>
                                <m:ctrlPr>
                                  <a:rPr lang="zh-CN" altLang="zh-CN" sz="1800" i="1">
                                    <a:latin typeface="Cambria Math" panose="02040503050406030204" pitchFamily="18" charset="0"/>
                                  </a:rPr>
                                </m:ctrlPr>
                              </m:accPr>
                              <m:e>
                                <m:r>
                                  <a:rPr lang="en-US" altLang="zh-CN" sz="1800" i="1">
                                    <a:latin typeface="Cambria Math" panose="02040503050406030204" pitchFamily="18" charset="0"/>
                                  </a:rPr>
                                  <m:t>𝐻</m:t>
                                </m:r>
                              </m:e>
                            </m:acc>
                          </m:e>
                          <m:sup>
                            <m:r>
                              <a:rPr lang="en-US" altLang="zh-CN" sz="1800" i="1">
                                <a:latin typeface="Cambria Math" panose="02040503050406030204" pitchFamily="18" charset="0"/>
                              </a:rPr>
                              <m:t>∗</m:t>
                            </m:r>
                          </m:sup>
                        </m:sSup>
                      </m:e>
                    </m:d>
                  </m:oMath>
                </a14:m>
                <a:r>
                  <a:rPr lang="en-US" altLang="zh-CN" sz="1800" dirty="0"/>
                  <a:t>,</a:t>
                </a:r>
                <a:endParaRPr lang="zh-CN" altLang="zh-CN" sz="1800" dirty="0"/>
              </a:p>
              <a:p>
                <a:r>
                  <a:rPr lang="zh-CN" altLang="zh-CN" sz="1800" dirty="0"/>
                  <a:t>这里</a:t>
                </a:r>
                <a14:m>
                  <m:oMath xmlns:m="http://schemas.openxmlformats.org/officeDocument/2006/math">
                    <m:r>
                      <a:rPr lang="en-US" altLang="zh-CN" sz="1800">
                        <a:latin typeface="Cambria Math" panose="02040503050406030204" pitchFamily="18" charset="0"/>
                      </a:rPr>
                      <m:t>⊗</m:t>
                    </m:r>
                  </m:oMath>
                </a14:m>
                <a:r>
                  <a:rPr lang="zh-CN" altLang="zh-CN" sz="1800" dirty="0"/>
                  <a:t>表示卷积操作，</a:t>
                </a:r>
                <a14:m>
                  <m:oMath xmlns:m="http://schemas.openxmlformats.org/officeDocument/2006/math">
                    <m:r>
                      <a:rPr lang="en-US" altLang="zh-CN" sz="1800">
                        <a:latin typeface="Cambria Math" panose="02040503050406030204" pitchFamily="18" charset="0"/>
                      </a:rPr>
                      <m:t>⊙</m:t>
                    </m:r>
                  </m:oMath>
                </a14:m>
                <a:r>
                  <a:rPr lang="zh-CN" altLang="zh-CN" sz="1800" dirty="0"/>
                  <a:t>表示对应位置元素做乘积</a:t>
                </a:r>
                <a:r>
                  <a:rPr lang="en-US" altLang="zh-CN" sz="1800" dirty="0"/>
                  <a:t>, </a:t>
                </a:r>
                <a14:m>
                  <m:oMath xmlns:m="http://schemas.openxmlformats.org/officeDocument/2006/math">
                    <m:acc>
                      <m:accPr>
                        <m:chr m:val="̂"/>
                        <m:ctrlPr>
                          <a:rPr lang="zh-CN" altLang="zh-CN" sz="1800" i="1">
                            <a:latin typeface="Cambria Math" panose="02040503050406030204" pitchFamily="18" charset="0"/>
                          </a:rPr>
                        </m:ctrlPr>
                      </m:accPr>
                      <m:e>
                        <m:r>
                          <a:rPr lang="en-US" altLang="zh-CN" sz="1800" i="1">
                            <a:latin typeface="Cambria Math" panose="02040503050406030204" pitchFamily="18" charset="0"/>
                          </a:rPr>
                          <m:t>𝑋</m:t>
                        </m:r>
                      </m:e>
                    </m:acc>
                  </m:oMath>
                </a14:m>
                <a:r>
                  <a:rPr lang="zh-CN" altLang="zh-CN" sz="1800" dirty="0"/>
                  <a:t>表示</a:t>
                </a:r>
                <a14:m>
                  <m:oMath xmlns:m="http://schemas.openxmlformats.org/officeDocument/2006/math">
                    <m:r>
                      <a:rPr lang="en-US" altLang="zh-CN" sz="1800" i="1">
                        <a:latin typeface="Cambria Math" panose="02040503050406030204" pitchFamily="18" charset="0"/>
                      </a:rPr>
                      <m:t>𝑋</m:t>
                    </m:r>
                  </m:oMath>
                </a14:m>
                <a:r>
                  <a:rPr lang="zh-CN" altLang="zh-CN" sz="1800" dirty="0"/>
                  <a:t>的傅立叶变换，有时也用</a:t>
                </a:r>
                <a14:m>
                  <m:oMath xmlns:m="http://schemas.openxmlformats.org/officeDocument/2006/math">
                    <m:acc>
                      <m:accPr>
                        <m:chr m:val="̂"/>
                        <m:ctrlPr>
                          <a:rPr lang="zh-CN" altLang="zh-CN" sz="1800" i="1">
                            <a:latin typeface="Cambria Math" panose="02040503050406030204" pitchFamily="18" charset="0"/>
                          </a:rPr>
                        </m:ctrlPr>
                      </m:accPr>
                      <m:e>
                        <m:r>
                          <a:rPr lang="en-US" altLang="zh-CN" sz="1800" i="1">
                            <a:latin typeface="Cambria Math" panose="02040503050406030204" pitchFamily="18" charset="0"/>
                          </a:rPr>
                          <m:t>𝑋</m:t>
                        </m:r>
                      </m:e>
                    </m:acc>
                    <m:r>
                      <a:rPr lang="en-US" altLang="zh-CN" sz="1800" i="1">
                        <a:latin typeface="Cambria Math" panose="02040503050406030204" pitchFamily="18" charset="0"/>
                      </a:rPr>
                      <m:t>=</m:t>
                    </m:r>
                    <m:r>
                      <a:rPr lang="en-US" altLang="zh-CN" sz="1800" i="1">
                        <a:latin typeface="Cambria Math" panose="02040503050406030204" pitchFamily="18" charset="0"/>
                      </a:rPr>
                      <m:t>ℱ</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𝑋</m:t>
                        </m:r>
                      </m:e>
                    </m:d>
                    <m:r>
                      <a:rPr lang="en-US" altLang="zh-CN" sz="1800" i="1">
                        <a:latin typeface="Cambria Math" panose="02040503050406030204" pitchFamily="18" charset="0"/>
                      </a:rPr>
                      <m:t>=</m:t>
                    </m:r>
                    <m:r>
                      <a:rPr lang="en-US" altLang="zh-CN" sz="1800" i="1">
                        <a:latin typeface="Cambria Math" panose="02040503050406030204" pitchFamily="18" charset="0"/>
                      </a:rPr>
                      <m:t>𝐹𝑋</m:t>
                    </m:r>
                  </m:oMath>
                </a14:m>
                <a:r>
                  <a:rPr lang="zh-CN" altLang="zh-CN" sz="1800" dirty="0"/>
                  <a:t>表示傅立叶正变换，其中的</a:t>
                </a:r>
                <a14:m>
                  <m:oMath xmlns:m="http://schemas.openxmlformats.org/officeDocument/2006/math">
                    <m:r>
                      <a:rPr lang="en-US" altLang="zh-CN" sz="1800" i="1">
                        <a:latin typeface="Cambria Math" panose="02040503050406030204" pitchFamily="18" charset="0"/>
                      </a:rPr>
                      <m:t>𝐹</m:t>
                    </m:r>
                  </m:oMath>
                </a14:m>
                <a:r>
                  <a:rPr lang="zh-CN" altLang="zh-CN" sz="1800" dirty="0"/>
                  <a:t>表示傅立叶变换矩阵，而</a:t>
                </a:r>
                <a14:m>
                  <m:oMath xmlns:m="http://schemas.openxmlformats.org/officeDocument/2006/math">
                    <m:r>
                      <a:rPr lang="en-US" altLang="zh-CN" sz="1800" i="1">
                        <a:latin typeface="Cambria Math" panose="02040503050406030204" pitchFamily="18" charset="0"/>
                      </a:rPr>
                      <m:t>𝑋</m:t>
                    </m:r>
                    <m:r>
                      <a:rPr lang="en-US" altLang="zh-CN" sz="1800" i="1">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ℱ</m:t>
                        </m:r>
                      </m:e>
                      <m:sup>
                        <m:r>
                          <a:rPr lang="en-US" altLang="zh-CN" sz="1800" i="1">
                            <a:latin typeface="Cambria Math" panose="02040503050406030204" pitchFamily="18" charset="0"/>
                          </a:rPr>
                          <m:t>−1</m:t>
                        </m:r>
                      </m:sup>
                    </m:sSup>
                    <m:d>
                      <m:dPr>
                        <m:ctrlPr>
                          <a:rPr lang="zh-CN" altLang="zh-CN" sz="1800" i="1">
                            <a:latin typeface="Cambria Math" panose="02040503050406030204" pitchFamily="18" charset="0"/>
                          </a:rPr>
                        </m:ctrlPr>
                      </m:dPr>
                      <m:e>
                        <m:acc>
                          <m:accPr>
                            <m:chr m:val="̂"/>
                            <m:ctrlPr>
                              <a:rPr lang="zh-CN" altLang="zh-CN" sz="1800" i="1">
                                <a:latin typeface="Cambria Math" panose="02040503050406030204" pitchFamily="18" charset="0"/>
                              </a:rPr>
                            </m:ctrlPr>
                          </m:accPr>
                          <m:e>
                            <m:r>
                              <a:rPr lang="en-US" altLang="zh-CN" sz="1800" i="1">
                                <a:latin typeface="Cambria Math" panose="02040503050406030204" pitchFamily="18" charset="0"/>
                              </a:rPr>
                              <m:t>𝑋</m:t>
                            </m:r>
                          </m:e>
                        </m:acc>
                      </m:e>
                    </m:d>
                  </m:oMath>
                </a14:m>
                <a:r>
                  <a:rPr lang="zh-CN" altLang="zh-CN" sz="1800" dirty="0"/>
                  <a:t>表示傅立叶逆变换，</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𝐻</m:t>
                        </m:r>
                      </m:e>
                      <m:sup>
                        <m:r>
                          <a:rPr lang="en-US" altLang="zh-CN" sz="1800" i="1">
                            <a:latin typeface="Cambria Math" panose="02040503050406030204" pitchFamily="18" charset="0"/>
                          </a:rPr>
                          <m:t>∗</m:t>
                        </m:r>
                      </m:sup>
                    </m:sSup>
                  </m:oMath>
                </a14:m>
                <a:r>
                  <a:rPr lang="zh-CN" altLang="zh-CN" sz="1800" dirty="0"/>
                  <a:t>表示</a:t>
                </a:r>
                <a14:m>
                  <m:oMath xmlns:m="http://schemas.openxmlformats.org/officeDocument/2006/math">
                    <m:r>
                      <a:rPr lang="en-US" altLang="zh-CN" sz="1800" i="1">
                        <a:latin typeface="Cambria Math" panose="02040503050406030204" pitchFamily="18" charset="0"/>
                      </a:rPr>
                      <m:t>𝐻</m:t>
                    </m:r>
                  </m:oMath>
                </a14:m>
                <a:r>
                  <a:rPr lang="zh-CN" altLang="zh-CN" sz="1800" dirty="0"/>
                  <a:t>的复共轭</a:t>
                </a:r>
                <a:endParaRPr lang="en-US" altLang="zh-CN" sz="1800" dirty="0"/>
              </a:p>
              <a:p>
                <a:r>
                  <a:rPr lang="zh-CN" altLang="en-US" sz="1800" dirty="0"/>
                  <a:t>对应到图像里面</a:t>
                </a:r>
                <a:endParaRPr lang="en-US" altLang="zh-CN" sz="1800" dirty="0"/>
              </a:p>
              <a:p>
                <a:r>
                  <a:rPr lang="zh-CN" altLang="zh-CN" sz="1800" dirty="0"/>
                  <a:t>假设有图像</a:t>
                </a:r>
                <a14:m>
                  <m:oMath xmlns:m="http://schemas.openxmlformats.org/officeDocument/2006/math">
                    <m:r>
                      <a:rPr lang="en-US" altLang="zh-CN" sz="1800">
                        <a:latin typeface="Cambria Math" panose="02040503050406030204" pitchFamily="18" charset="0"/>
                      </a:rPr>
                      <m:t>𝑖𝑚</m:t>
                    </m:r>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𝑔</m:t>
                        </m:r>
                      </m:e>
                      <m:sub>
                        <m:r>
                          <a:rPr lang="en-US" altLang="zh-CN" sz="1800">
                            <a:latin typeface="Cambria Math" panose="02040503050406030204" pitchFamily="18" charset="0"/>
                          </a:rPr>
                          <m:t>1</m:t>
                        </m:r>
                      </m:sub>
                    </m:sSub>
                  </m:oMath>
                </a14:m>
                <a:r>
                  <a:rPr lang="en-US" altLang="zh-CN" sz="1800" dirty="0"/>
                  <a:t>,</a:t>
                </a:r>
                <a14:m>
                  <m:oMath xmlns:m="http://schemas.openxmlformats.org/officeDocument/2006/math">
                    <m:r>
                      <a:rPr lang="en-US" altLang="zh-CN" sz="1800">
                        <a:latin typeface="Cambria Math" panose="02040503050406030204" pitchFamily="18" charset="0"/>
                      </a:rPr>
                      <m:t>𝑖𝑚</m:t>
                    </m:r>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𝑔</m:t>
                        </m:r>
                      </m:e>
                      <m:sub>
                        <m:r>
                          <a:rPr lang="en-US" altLang="zh-CN" sz="1800">
                            <a:latin typeface="Cambria Math" panose="02040503050406030204" pitchFamily="18" charset="0"/>
                          </a:rPr>
                          <m:t>2</m:t>
                        </m:r>
                      </m:sub>
                    </m:sSub>
                  </m:oMath>
                </a14:m>
                <a:r>
                  <a:rPr lang="en-US" altLang="zh-CN" sz="1800" dirty="0"/>
                  <a:t>,</a:t>
                </a:r>
                <a:r>
                  <a:rPr lang="zh-CN" altLang="zh-CN" sz="1800" dirty="0"/>
                  <a:t>二维傅立叶变换函数表示为</a:t>
                </a:r>
                <a14:m>
                  <m:oMath xmlns:m="http://schemas.openxmlformats.org/officeDocument/2006/math">
                    <m:r>
                      <a:rPr lang="en-US" altLang="zh-CN" sz="1800">
                        <a:latin typeface="Cambria Math" panose="02040503050406030204" pitchFamily="18" charset="0"/>
                      </a:rPr>
                      <m:t>ℱ</m:t>
                    </m:r>
                    <m:r>
                      <a:rPr lang="en-US" altLang="zh-CN" sz="1800">
                        <a:latin typeface="Cambria Math" panose="02040503050406030204" pitchFamily="18" charset="0"/>
                      </a:rPr>
                      <m:t>2(⋅)</m:t>
                    </m:r>
                  </m:oMath>
                </a14:m>
                <a:r>
                  <a:rPr lang="en-US" altLang="zh-CN" sz="1800" dirty="0"/>
                  <a:t>,</a:t>
                </a:r>
                <a:r>
                  <a:rPr lang="zh-CN" altLang="zh-CN" sz="1800" dirty="0"/>
                  <a:t>图像</a:t>
                </a:r>
                <a14:m>
                  <m:oMath xmlns:m="http://schemas.openxmlformats.org/officeDocument/2006/math">
                    <m:r>
                      <a:rPr lang="en-US" altLang="zh-CN" sz="1800">
                        <a:latin typeface="Cambria Math" panose="02040503050406030204" pitchFamily="18" charset="0"/>
                      </a:rPr>
                      <m:t>𝑖𝑚</m:t>
                    </m:r>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𝑔</m:t>
                        </m:r>
                      </m:e>
                      <m:sub>
                        <m:r>
                          <a:rPr lang="en-US" altLang="zh-CN" sz="1800">
                            <a:latin typeface="Cambria Math" panose="02040503050406030204" pitchFamily="18" charset="0"/>
                          </a:rPr>
                          <m:t>1</m:t>
                        </m:r>
                      </m:sub>
                    </m:sSub>
                  </m:oMath>
                </a14:m>
                <a:r>
                  <a:rPr lang="en-US" altLang="zh-CN" sz="1800" dirty="0"/>
                  <a:t>,</a:t>
                </a:r>
                <a14:m>
                  <m:oMath xmlns:m="http://schemas.openxmlformats.org/officeDocument/2006/math">
                    <m:r>
                      <a:rPr lang="en-US" altLang="zh-CN" sz="1800">
                        <a:latin typeface="Cambria Math" panose="02040503050406030204" pitchFamily="18" charset="0"/>
                      </a:rPr>
                      <m:t>𝑖𝑚</m:t>
                    </m:r>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𝑔</m:t>
                        </m:r>
                      </m:e>
                      <m:sub>
                        <m:r>
                          <a:rPr lang="en-US" altLang="zh-CN" sz="1800">
                            <a:latin typeface="Cambria Math" panose="02040503050406030204" pitchFamily="18" charset="0"/>
                          </a:rPr>
                          <m:t>2</m:t>
                        </m:r>
                      </m:sub>
                    </m:sSub>
                  </m:oMath>
                </a14:m>
                <a:r>
                  <a:rPr lang="zh-CN" altLang="zh-CN" sz="1800" dirty="0"/>
                  <a:t>的傅立叶变换分别表示为</a:t>
                </a:r>
                <a:r>
                  <a:rPr lang="en-US" altLang="zh-CN" sz="1800" dirty="0"/>
                  <a:t>  </a:t>
                </a:r>
                <a14:m>
                  <m:oMath xmlns:m="http://schemas.openxmlformats.org/officeDocument/2006/math">
                    <m:acc>
                      <m:accPr>
                        <m:chr m:val="̂"/>
                        <m:ctrlPr>
                          <a:rPr lang="zh-CN" altLang="zh-CN" sz="1800" i="1">
                            <a:latin typeface="Cambria Math" panose="02040503050406030204" pitchFamily="18" charset="0"/>
                          </a:rPr>
                        </m:ctrlPr>
                      </m:accPr>
                      <m:e>
                        <m:r>
                          <a:rPr lang="en-US" altLang="zh-CN" sz="1800">
                            <a:latin typeface="Cambria Math" panose="02040503050406030204" pitchFamily="18" charset="0"/>
                          </a:rPr>
                          <m:t>𝑖𝑚</m:t>
                        </m:r>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𝑔</m:t>
                            </m:r>
                          </m:e>
                          <m:sub>
                            <m:r>
                              <a:rPr lang="en-US" altLang="zh-CN" sz="1800">
                                <a:latin typeface="Cambria Math" panose="02040503050406030204" pitchFamily="18" charset="0"/>
                              </a:rPr>
                              <m:t>1</m:t>
                            </m:r>
                          </m:sub>
                        </m:sSub>
                      </m:e>
                    </m:acc>
                    <m:r>
                      <a:rPr lang="en-US" altLang="zh-CN" sz="1800">
                        <a:latin typeface="Cambria Math" panose="02040503050406030204" pitchFamily="18" charset="0"/>
                      </a:rPr>
                      <m:t>=</m:t>
                    </m:r>
                    <m:r>
                      <a:rPr lang="en-US" altLang="zh-CN" sz="1800">
                        <a:latin typeface="Cambria Math" panose="02040503050406030204" pitchFamily="18" charset="0"/>
                      </a:rPr>
                      <m:t>ℱ</m:t>
                    </m:r>
                    <m:r>
                      <a:rPr lang="en-US" altLang="zh-CN" sz="1800">
                        <a:latin typeface="Cambria Math" panose="02040503050406030204" pitchFamily="18" charset="0"/>
                      </a:rPr>
                      <m:t>2(</m:t>
                    </m:r>
                    <m:r>
                      <a:rPr lang="en-US" altLang="zh-CN" sz="1800">
                        <a:latin typeface="Cambria Math" panose="02040503050406030204" pitchFamily="18" charset="0"/>
                      </a:rPr>
                      <m:t>𝑖𝑚</m:t>
                    </m:r>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𝑔</m:t>
                        </m:r>
                      </m:e>
                      <m:sub>
                        <m:r>
                          <a:rPr lang="en-US" altLang="zh-CN" sz="1800">
                            <a:latin typeface="Cambria Math" panose="02040503050406030204" pitchFamily="18" charset="0"/>
                          </a:rPr>
                          <m:t>1</m:t>
                        </m:r>
                      </m:sub>
                    </m:sSub>
                    <m:r>
                      <a:rPr lang="en-US" altLang="zh-CN" sz="1800">
                        <a:latin typeface="Cambria Math" panose="02040503050406030204" pitchFamily="18" charset="0"/>
                      </a:rPr>
                      <m:t>)</m:t>
                    </m:r>
                  </m:oMath>
                </a14:m>
                <a:r>
                  <a:rPr lang="en-US" altLang="zh-CN" sz="1800" dirty="0"/>
                  <a:t>, </a:t>
                </a:r>
                <a14:m>
                  <m:oMath xmlns:m="http://schemas.openxmlformats.org/officeDocument/2006/math">
                    <m:acc>
                      <m:accPr>
                        <m:chr m:val="̂"/>
                        <m:ctrlPr>
                          <a:rPr lang="zh-CN" altLang="zh-CN" sz="1800" i="1">
                            <a:latin typeface="Cambria Math" panose="02040503050406030204" pitchFamily="18" charset="0"/>
                          </a:rPr>
                        </m:ctrlPr>
                      </m:accPr>
                      <m:e>
                        <m:r>
                          <a:rPr lang="en-US" altLang="zh-CN" sz="1800">
                            <a:latin typeface="Cambria Math" panose="02040503050406030204" pitchFamily="18" charset="0"/>
                          </a:rPr>
                          <m:t>𝑖𝑚</m:t>
                        </m:r>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𝑔</m:t>
                            </m:r>
                          </m:e>
                          <m:sub>
                            <m:r>
                              <a:rPr lang="en-US" altLang="zh-CN" sz="1800">
                                <a:latin typeface="Cambria Math" panose="02040503050406030204" pitchFamily="18" charset="0"/>
                              </a:rPr>
                              <m:t>2</m:t>
                            </m:r>
                          </m:sub>
                        </m:sSub>
                      </m:e>
                    </m:acc>
                    <m:r>
                      <a:rPr lang="en-US" altLang="zh-CN" sz="1800">
                        <a:latin typeface="Cambria Math" panose="02040503050406030204" pitchFamily="18" charset="0"/>
                      </a:rPr>
                      <m:t>=</m:t>
                    </m:r>
                    <m:r>
                      <a:rPr lang="en-US" altLang="zh-CN" sz="1800">
                        <a:latin typeface="Cambria Math" panose="02040503050406030204" pitchFamily="18" charset="0"/>
                      </a:rPr>
                      <m:t>ℱ</m:t>
                    </m:r>
                    <m:r>
                      <a:rPr lang="en-US" altLang="zh-CN" sz="1800">
                        <a:latin typeface="Cambria Math" panose="02040503050406030204" pitchFamily="18" charset="0"/>
                      </a:rPr>
                      <m:t>2(</m:t>
                    </m:r>
                    <m:r>
                      <a:rPr lang="en-US" altLang="zh-CN" sz="1800">
                        <a:latin typeface="Cambria Math" panose="02040503050406030204" pitchFamily="18" charset="0"/>
                      </a:rPr>
                      <m:t>𝑖𝑚</m:t>
                    </m:r>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𝑔</m:t>
                        </m:r>
                      </m:e>
                      <m:sub>
                        <m:r>
                          <a:rPr lang="en-US" altLang="zh-CN" sz="1800">
                            <a:latin typeface="Cambria Math" panose="02040503050406030204" pitchFamily="18" charset="0"/>
                          </a:rPr>
                          <m:t>2</m:t>
                        </m:r>
                      </m:sub>
                    </m:sSub>
                    <m:r>
                      <a:rPr lang="en-US" altLang="zh-CN" sz="1800">
                        <a:latin typeface="Cambria Math" panose="02040503050406030204" pitchFamily="18" charset="0"/>
                      </a:rPr>
                      <m:t>)</m:t>
                    </m:r>
                  </m:oMath>
                </a14:m>
                <a:r>
                  <a:rPr lang="en-US" altLang="zh-CN" sz="1800" dirty="0"/>
                  <a:t>.</a:t>
                </a:r>
                <a:endParaRPr lang="zh-CN" altLang="zh-CN" sz="1800" dirty="0"/>
              </a:p>
              <a:p>
                <a:r>
                  <a:rPr lang="zh-CN" altLang="zh-CN" sz="1800" dirty="0"/>
                  <a:t>令</a:t>
                </a:r>
                <a14:m>
                  <m:oMath xmlns:m="http://schemas.openxmlformats.org/officeDocument/2006/math">
                    <m:r>
                      <a:rPr lang="en-US" altLang="zh-CN" sz="1800">
                        <a:latin typeface="Cambria Math" panose="02040503050406030204" pitchFamily="18" charset="0"/>
                      </a:rPr>
                      <m:t>𝑀𝑢𝑙𝐹</m:t>
                    </m:r>
                    <m:r>
                      <a:rPr lang="en-US" altLang="zh-CN" sz="1800">
                        <a:latin typeface="Cambria Math" panose="02040503050406030204" pitchFamily="18" charset="0"/>
                      </a:rPr>
                      <m:t>=</m:t>
                    </m:r>
                    <m:acc>
                      <m:accPr>
                        <m:chr m:val="̂"/>
                        <m:ctrlPr>
                          <a:rPr lang="zh-CN" altLang="zh-CN" sz="1800" i="1">
                            <a:latin typeface="Cambria Math" panose="02040503050406030204" pitchFamily="18" charset="0"/>
                          </a:rPr>
                        </m:ctrlPr>
                      </m:accPr>
                      <m:e>
                        <m:r>
                          <a:rPr lang="en-US" altLang="zh-CN" sz="1800">
                            <a:latin typeface="Cambria Math" panose="02040503050406030204" pitchFamily="18" charset="0"/>
                          </a:rPr>
                          <m:t>𝑖𝑚</m:t>
                        </m:r>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𝑔</m:t>
                            </m:r>
                          </m:e>
                          <m:sub>
                            <m:r>
                              <a:rPr lang="en-US" altLang="zh-CN" sz="1800">
                                <a:latin typeface="Cambria Math" panose="02040503050406030204" pitchFamily="18" charset="0"/>
                              </a:rPr>
                              <m:t>1</m:t>
                            </m:r>
                          </m:sub>
                        </m:sSub>
                      </m:e>
                    </m:acc>
                    <m:r>
                      <a:rPr lang="en-US" altLang="zh-CN" sz="1800">
                        <a:latin typeface="Cambria Math" panose="02040503050406030204" pitchFamily="18" charset="0"/>
                      </a:rPr>
                      <m:t>⊙</m:t>
                    </m:r>
                    <m:sSup>
                      <m:sSupPr>
                        <m:ctrlPr>
                          <a:rPr lang="zh-CN" altLang="zh-CN" sz="1800" i="1">
                            <a:latin typeface="Cambria Math" panose="02040503050406030204" pitchFamily="18" charset="0"/>
                          </a:rPr>
                        </m:ctrlPr>
                      </m:sSupPr>
                      <m:e>
                        <m:acc>
                          <m:accPr>
                            <m:chr m:val="̂"/>
                            <m:ctrlPr>
                              <a:rPr lang="zh-CN" altLang="zh-CN" sz="1800" i="1">
                                <a:latin typeface="Cambria Math" panose="02040503050406030204" pitchFamily="18" charset="0"/>
                              </a:rPr>
                            </m:ctrlPr>
                          </m:accPr>
                          <m:e>
                            <m:r>
                              <a:rPr lang="en-US" altLang="zh-CN" sz="1800">
                                <a:latin typeface="Cambria Math" panose="02040503050406030204" pitchFamily="18" charset="0"/>
                              </a:rPr>
                              <m:t>𝑖𝑚</m:t>
                            </m:r>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𝑔</m:t>
                                </m:r>
                              </m:e>
                              <m:sub>
                                <m:r>
                                  <a:rPr lang="en-US" altLang="zh-CN" sz="1800">
                                    <a:latin typeface="Cambria Math" panose="02040503050406030204" pitchFamily="18" charset="0"/>
                                  </a:rPr>
                                  <m:t>2</m:t>
                                </m:r>
                              </m:sub>
                            </m:sSub>
                          </m:e>
                        </m:acc>
                      </m:e>
                      <m:sup>
                        <m:r>
                          <a:rPr lang="en-US" altLang="zh-CN" sz="1800">
                            <a:latin typeface="Cambria Math" panose="02040503050406030204" pitchFamily="18" charset="0"/>
                          </a:rPr>
                          <m:t>∗</m:t>
                        </m:r>
                      </m:sup>
                    </m:sSup>
                  </m:oMath>
                </a14:m>
                <a:r>
                  <a:rPr lang="en-US" altLang="zh-CN" sz="1800" dirty="0"/>
                  <a:t>,</a:t>
                </a:r>
                <a:endParaRPr lang="zh-CN" altLang="zh-CN" sz="1800" dirty="0"/>
              </a:p>
              <a:p>
                <a:r>
                  <a:rPr lang="zh-CN" altLang="zh-CN" sz="1800" dirty="0"/>
                  <a:t>注意这里符号</a:t>
                </a:r>
                <a14:m>
                  <m:oMath xmlns:m="http://schemas.openxmlformats.org/officeDocument/2006/math">
                    <m:r>
                      <a:rPr lang="en-US" altLang="zh-CN" sz="1800">
                        <a:latin typeface="Cambria Math" panose="02040503050406030204" pitchFamily="18" charset="0"/>
                      </a:rPr>
                      <m:t>⊙</m:t>
                    </m:r>
                  </m:oMath>
                </a14:m>
                <a:r>
                  <a:rPr lang="zh-CN" altLang="zh-CN" sz="1800" dirty="0"/>
                  <a:t>表示矩阵对应位置的元素相乘，符号</a:t>
                </a:r>
                <a14:m>
                  <m:oMath xmlns:m="http://schemas.openxmlformats.org/officeDocument/2006/math">
                    <m:sSup>
                      <m:sSupPr>
                        <m:ctrlPr>
                          <a:rPr lang="zh-CN" altLang="zh-CN" sz="1800" i="1">
                            <a:latin typeface="Cambria Math" panose="02040503050406030204" pitchFamily="18" charset="0"/>
                          </a:rPr>
                        </m:ctrlPr>
                      </m:sSupPr>
                      <m:e>
                        <m:r>
                          <a:rPr lang="en-US" altLang="zh-CN" sz="1800">
                            <a:latin typeface="Cambria Math" panose="02040503050406030204" pitchFamily="18" charset="0"/>
                          </a:rPr>
                          <m:t>⋅</m:t>
                        </m:r>
                      </m:e>
                      <m:sup>
                        <m:r>
                          <a:rPr lang="en-US" altLang="zh-CN" sz="1800">
                            <a:latin typeface="Cambria Math" panose="02040503050406030204" pitchFamily="18" charset="0"/>
                          </a:rPr>
                          <m:t>∗</m:t>
                        </m:r>
                      </m:sup>
                    </m:sSup>
                  </m:oMath>
                </a14:m>
                <a:r>
                  <a:rPr lang="zh-CN" altLang="zh-CN" sz="1800" dirty="0"/>
                  <a:t>表示复共轭操作</a:t>
                </a:r>
                <a:endParaRPr lang="en-US" altLang="zh-CN" sz="1800" dirty="0"/>
              </a:p>
              <a:p>
                <a:r>
                  <a:rPr lang="zh-CN" altLang="zh-CN" sz="1800" dirty="0"/>
                  <a:t>令复数矩阵</a:t>
                </a:r>
                <a14:m>
                  <m:oMath xmlns:m="http://schemas.openxmlformats.org/officeDocument/2006/math">
                    <m:r>
                      <a:rPr lang="en-US" altLang="zh-CN" sz="1800">
                        <a:latin typeface="Cambria Math" panose="02040503050406030204" pitchFamily="18" charset="0"/>
                      </a:rPr>
                      <m:t>𝑀𝑢𝑙𝐹</m:t>
                    </m:r>
                  </m:oMath>
                </a14:m>
                <a:r>
                  <a:rPr lang="zh-CN" altLang="zh-CN" sz="1800" dirty="0"/>
                  <a:t>的幅度表示为</a:t>
                </a:r>
                <a14:m>
                  <m:oMath xmlns:m="http://schemas.openxmlformats.org/officeDocument/2006/math">
                    <m:r>
                      <a:rPr lang="en-US" altLang="zh-CN" sz="1800">
                        <a:latin typeface="Cambria Math" panose="02040503050406030204" pitchFamily="18" charset="0"/>
                      </a:rPr>
                      <m:t>𝑀𝑢𝑙</m:t>
                    </m:r>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𝐹</m:t>
                        </m:r>
                      </m:e>
                      <m:sub>
                        <m:r>
                          <a:rPr lang="en-US" altLang="zh-CN" sz="1800">
                            <a:latin typeface="Cambria Math" panose="02040503050406030204" pitchFamily="18" charset="0"/>
                          </a:rPr>
                          <m:t>𝑀𝐴𝐺</m:t>
                        </m:r>
                      </m:sub>
                    </m:sSub>
                    <m:r>
                      <a:rPr lang="en-US" altLang="zh-CN" sz="1800">
                        <a:latin typeface="Cambria Math" panose="02040503050406030204" pitchFamily="18" charset="0"/>
                      </a:rPr>
                      <m:t>=</m:t>
                    </m:r>
                    <m:d>
                      <m:dPr>
                        <m:begChr m:val="|"/>
                        <m:endChr m:val="|"/>
                        <m:ctrlPr>
                          <a:rPr lang="zh-CN" altLang="zh-CN" sz="1800" i="1">
                            <a:latin typeface="Cambria Math" panose="02040503050406030204" pitchFamily="18" charset="0"/>
                          </a:rPr>
                        </m:ctrlPr>
                      </m:dPr>
                      <m:e>
                        <m:r>
                          <a:rPr lang="en-US" altLang="zh-CN" sz="1800">
                            <a:latin typeface="Cambria Math" panose="02040503050406030204" pitchFamily="18" charset="0"/>
                          </a:rPr>
                          <m:t>𝑀𝑢𝑙𝐹</m:t>
                        </m:r>
                      </m:e>
                    </m:d>
                  </m:oMath>
                </a14:m>
                <a:r>
                  <a:rPr lang="en-US" altLang="zh-CN" sz="1800" dirty="0"/>
                  <a:t>,</a:t>
                </a:r>
                <a:endParaRPr lang="zh-CN" altLang="zh-CN" sz="1800" dirty="0"/>
              </a:p>
              <a:p>
                <a:r>
                  <a:rPr lang="zh-CN" altLang="zh-CN" sz="1800" dirty="0"/>
                  <a:t>将幅度矩阵的每个元素进行归一化处理：</a:t>
                </a:r>
              </a:p>
              <a:p>
                <a:pPr marL="0" indent="0">
                  <a:buNone/>
                </a:pPr>
                <a14:m>
                  <m:oMathPara xmlns:m="http://schemas.openxmlformats.org/officeDocument/2006/math">
                    <m:oMathParaPr>
                      <m:jc m:val="centerGroup"/>
                    </m:oMathParaPr>
                    <m:oMath xmlns:m="http://schemas.openxmlformats.org/officeDocument/2006/math">
                      <m:r>
                        <a:rPr lang="en-US" altLang="zh-CN" sz="1800">
                          <a:latin typeface="Cambria Math" panose="02040503050406030204" pitchFamily="18" charset="0"/>
                        </a:rPr>
                        <m:t>𝑁𝑜𝑟𝑚𝑀𝑢𝑙</m:t>
                      </m:r>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𝐹</m:t>
                          </m:r>
                        </m:e>
                        <m:sub>
                          <m:r>
                            <a:rPr lang="en-US" altLang="zh-CN" sz="1800">
                              <a:latin typeface="Cambria Math" panose="02040503050406030204" pitchFamily="18" charset="0"/>
                            </a:rPr>
                            <m:t>𝑀𝐴𝐺</m:t>
                          </m:r>
                        </m:sub>
                      </m:sSub>
                      <m:r>
                        <a:rPr lang="en-US" altLang="zh-CN" sz="1800">
                          <a:latin typeface="Cambria Math" panose="02040503050406030204" pitchFamily="18" charset="0"/>
                        </a:rPr>
                        <m:t>=</m:t>
                      </m:r>
                      <m:r>
                        <a:rPr lang="en-US" altLang="zh-CN" sz="1800">
                          <a:latin typeface="Cambria Math" panose="02040503050406030204" pitchFamily="18" charset="0"/>
                        </a:rPr>
                        <m:t>𝑀𝑈𝐿𝐹</m:t>
                      </m:r>
                      <m:r>
                        <a:rPr lang="en-US" altLang="zh-CN" sz="1800">
                          <a:latin typeface="Cambria Math" panose="02040503050406030204" pitchFamily="18" charset="0"/>
                        </a:rPr>
                        <m:t>./</m:t>
                      </m:r>
                      <m:r>
                        <a:rPr lang="en-US" altLang="zh-CN" sz="1800">
                          <a:latin typeface="Cambria Math" panose="02040503050406030204" pitchFamily="18" charset="0"/>
                        </a:rPr>
                        <m:t>𝑀𝑢𝑙</m:t>
                      </m:r>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𝐹</m:t>
                          </m:r>
                        </m:e>
                        <m:sub>
                          <m:r>
                            <a:rPr lang="en-US" altLang="zh-CN" sz="1800">
                              <a:latin typeface="Cambria Math" panose="02040503050406030204" pitchFamily="18" charset="0"/>
                            </a:rPr>
                            <m:t>𝑀𝐴𝐺</m:t>
                          </m:r>
                        </m:sub>
                      </m:sSub>
                    </m:oMath>
                  </m:oMathPara>
                </a14:m>
                <a:endParaRPr lang="zh-CN" altLang="zh-CN" sz="1800" dirty="0"/>
              </a:p>
              <a:p>
                <a:r>
                  <a:rPr lang="zh-CN" altLang="zh-CN" sz="1800" dirty="0"/>
                  <a:t>最后对得到的归一化后的复数矩阵进行逆傅立叶变换得：</a:t>
                </a:r>
              </a:p>
              <a:p>
                <a:pPr marL="0" indent="0">
                  <a:buNone/>
                </a:pPr>
                <a14:m>
                  <m:oMathPara xmlns:m="http://schemas.openxmlformats.org/officeDocument/2006/math">
                    <m:oMathParaPr>
                      <m:jc m:val="centerGroup"/>
                    </m:oMathParaPr>
                    <m:oMath xmlns:m="http://schemas.openxmlformats.org/officeDocument/2006/math">
                      <m:r>
                        <a:rPr lang="en-US" altLang="zh-CN" sz="1800">
                          <a:latin typeface="Cambria Math" panose="02040503050406030204" pitchFamily="18" charset="0"/>
                        </a:rPr>
                        <m:t>𝐿𝑜𝑐𝑎𝑡𝑖𝑜𝑛𝑀𝑎𝑝</m:t>
                      </m:r>
                      <m:r>
                        <a:rPr lang="en-US" altLang="zh-CN" sz="1800">
                          <a:latin typeface="Cambria Math" panose="02040503050406030204" pitchFamily="18" charset="0"/>
                        </a:rPr>
                        <m:t>=</m:t>
                      </m:r>
                      <m:r>
                        <a:rPr lang="en-US" altLang="zh-CN" sz="1800">
                          <a:latin typeface="Cambria Math" panose="02040503050406030204" pitchFamily="18" charset="0"/>
                        </a:rPr>
                        <m:t>ℱ</m:t>
                      </m:r>
                      <m:sSup>
                        <m:sSupPr>
                          <m:ctrlPr>
                            <a:rPr lang="zh-CN" altLang="zh-CN" sz="1800" i="1">
                              <a:latin typeface="Cambria Math" panose="02040503050406030204" pitchFamily="18" charset="0"/>
                            </a:rPr>
                          </m:ctrlPr>
                        </m:sSupPr>
                        <m:e>
                          <m:r>
                            <a:rPr lang="en-US" altLang="zh-CN" sz="1800">
                              <a:latin typeface="Cambria Math" panose="02040503050406030204" pitchFamily="18" charset="0"/>
                            </a:rPr>
                            <m:t>2</m:t>
                          </m:r>
                        </m:e>
                        <m:sup>
                          <m:r>
                            <a:rPr lang="en-US" altLang="zh-CN" sz="1800">
                              <a:latin typeface="Cambria Math" panose="02040503050406030204" pitchFamily="18" charset="0"/>
                            </a:rPr>
                            <m:t>−1</m:t>
                          </m:r>
                        </m:sup>
                      </m:sSup>
                      <m:d>
                        <m:dPr>
                          <m:ctrlPr>
                            <a:rPr lang="zh-CN" altLang="zh-CN" sz="1800" i="1">
                              <a:latin typeface="Cambria Math" panose="02040503050406030204" pitchFamily="18" charset="0"/>
                            </a:rPr>
                          </m:ctrlPr>
                        </m:dPr>
                        <m:e>
                          <m:r>
                            <a:rPr lang="en-US" altLang="zh-CN" sz="1800">
                              <a:latin typeface="Cambria Math" panose="02040503050406030204" pitchFamily="18" charset="0"/>
                            </a:rPr>
                            <m:t>𝑁𝑜𝑟𝑚𝑀𝑢𝑙</m:t>
                          </m:r>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𝐹</m:t>
                              </m:r>
                            </m:e>
                            <m:sub>
                              <m:r>
                                <a:rPr lang="en-US" altLang="zh-CN" sz="1800">
                                  <a:latin typeface="Cambria Math" panose="02040503050406030204" pitchFamily="18" charset="0"/>
                                </a:rPr>
                                <m:t>𝑀𝐴𝐺</m:t>
                              </m:r>
                            </m:sub>
                          </m:sSub>
                        </m:e>
                      </m:d>
                    </m:oMath>
                  </m:oMathPara>
                </a14:m>
                <a:endParaRPr lang="zh-CN" altLang="zh-CN" sz="1800" dirty="0"/>
              </a:p>
              <a:p>
                <a:r>
                  <a:rPr lang="zh-CN" altLang="zh-CN" sz="1800" dirty="0"/>
                  <a:t>假设</a:t>
                </a:r>
                <a14:m>
                  <m:oMath xmlns:m="http://schemas.openxmlformats.org/officeDocument/2006/math">
                    <m:d>
                      <m:dPr>
                        <m:ctrlPr>
                          <a:rPr lang="zh-CN" altLang="zh-CN" sz="1800" i="1">
                            <a:latin typeface="Cambria Math" panose="02040503050406030204" pitchFamily="18" charset="0"/>
                          </a:rPr>
                        </m:ctrlPr>
                      </m:dPr>
                      <m:e>
                        <m:r>
                          <a:rPr lang="en-US" altLang="zh-CN" sz="1800">
                            <a:latin typeface="Cambria Math" panose="02040503050406030204" pitchFamily="18" charset="0"/>
                          </a:rPr>
                          <m:t>𝑟𝑜𝑤</m:t>
                        </m:r>
                        <m:r>
                          <a:rPr lang="en-US" altLang="zh-CN" sz="1800">
                            <a:latin typeface="Cambria Math" panose="02040503050406030204" pitchFamily="18" charset="0"/>
                          </a:rPr>
                          <m:t>,</m:t>
                        </m:r>
                        <m:r>
                          <a:rPr lang="en-US" altLang="zh-CN" sz="1800">
                            <a:latin typeface="Cambria Math" panose="02040503050406030204" pitchFamily="18" charset="0"/>
                          </a:rPr>
                          <m:t>𝑐𝑜𝑙</m:t>
                        </m:r>
                      </m:e>
                    </m:d>
                  </m:oMath>
                </a14:m>
                <a:r>
                  <a:rPr lang="zh-CN" altLang="zh-CN" sz="1800" dirty="0"/>
                  <a:t>是</a:t>
                </a:r>
                <a14:m>
                  <m:oMath xmlns:m="http://schemas.openxmlformats.org/officeDocument/2006/math">
                    <m:r>
                      <a:rPr lang="en-US" altLang="zh-CN" sz="1800">
                        <a:latin typeface="Cambria Math" panose="02040503050406030204" pitchFamily="18" charset="0"/>
                      </a:rPr>
                      <m:t>𝐿𝑜𝑐𝑎𝑡𝑖𝑜𝑛𝑀𝑎𝑝</m:t>
                    </m:r>
                  </m:oMath>
                </a14:m>
                <a:r>
                  <a:rPr lang="zh-CN" altLang="zh-CN" sz="1800" dirty="0"/>
                  <a:t>的峰值位置</a:t>
                </a:r>
                <a:r>
                  <a:rPr lang="en-US" altLang="zh-CN" sz="1800" dirty="0"/>
                  <a:t>, </a:t>
                </a:r>
                <a:r>
                  <a:rPr lang="zh-CN" altLang="zh-CN" sz="1800" dirty="0"/>
                  <a:t>则</a:t>
                </a:r>
                <a14:m>
                  <m:oMath xmlns:m="http://schemas.openxmlformats.org/officeDocument/2006/math">
                    <m:d>
                      <m:dPr>
                        <m:ctrlPr>
                          <a:rPr lang="zh-CN" altLang="zh-CN" sz="1800" i="1">
                            <a:latin typeface="Cambria Math" panose="02040503050406030204" pitchFamily="18" charset="0"/>
                          </a:rPr>
                        </m:ctrlPr>
                      </m:dPr>
                      <m:e>
                        <m:r>
                          <a:rPr lang="en-US" altLang="zh-CN" sz="1800">
                            <a:latin typeface="Cambria Math" panose="02040503050406030204" pitchFamily="18" charset="0"/>
                          </a:rPr>
                          <m:t>𝑟𝑜𝑤</m:t>
                        </m:r>
                        <m:r>
                          <a:rPr lang="en-US" altLang="zh-CN" sz="1800">
                            <a:latin typeface="Cambria Math" panose="02040503050406030204" pitchFamily="18" charset="0"/>
                          </a:rPr>
                          <m:t>,</m:t>
                        </m:r>
                        <m:r>
                          <a:rPr lang="en-US" altLang="zh-CN" sz="1800">
                            <a:latin typeface="Cambria Math" panose="02040503050406030204" pitchFamily="18" charset="0"/>
                          </a:rPr>
                          <m:t>𝑐𝑜𝑙</m:t>
                        </m:r>
                      </m:e>
                    </m:d>
                  </m:oMath>
                </a14:m>
                <a:r>
                  <a:rPr lang="zh-CN" altLang="zh-CN" sz="1800" dirty="0"/>
                  <a:t>就是这两幅图像的平移位置。</a:t>
                </a:r>
                <a:endParaRPr lang="zh-CN" altLang="en-US" sz="1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290" t="-980" r="-5971" b="-4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9242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2-D DFT</a:t>
            </a:r>
            <a:endParaRPr lang="zh-CN" altLang="en-US" dirty="0"/>
          </a:p>
        </p:txBody>
      </p:sp>
      <p:sp>
        <p:nvSpPr>
          <p:cNvPr id="3" name="内容占位符 2"/>
          <p:cNvSpPr>
            <a:spLocks noGrp="1"/>
          </p:cNvSpPr>
          <p:nvPr>
            <p:ph idx="1"/>
          </p:nvPr>
        </p:nvSpPr>
        <p:spPr/>
        <p:txBody>
          <a:bodyPr>
            <a:normAutofit/>
          </a:bodyPr>
          <a:lstStyle/>
          <a:p>
            <a:r>
              <a:rPr lang="zh-CN" altLang="en-US" sz="2400" dirty="0"/>
              <a:t>例子：</a:t>
            </a:r>
            <a:r>
              <a:rPr lang="zh-CN" altLang="zh-CN" sz="2400" dirty="0"/>
              <a:t>下面两幅图像为例，其中第一幅图像为序列中的第</a:t>
            </a:r>
            <a:r>
              <a:rPr lang="en-US" altLang="zh-CN" sz="2400" dirty="0"/>
              <a:t>16</a:t>
            </a:r>
            <a:r>
              <a:rPr lang="zh-CN" altLang="zh-CN" sz="2400" dirty="0"/>
              <a:t>幅图像，第二幅为序列中的第</a:t>
            </a:r>
            <a:r>
              <a:rPr lang="en-US" altLang="zh-CN" sz="2400" dirty="0"/>
              <a:t>17</a:t>
            </a:r>
            <a:r>
              <a:rPr lang="zh-CN" altLang="zh-CN" sz="2400" dirty="0"/>
              <a:t>幅图像。其中随着相机的运动，以及其中无人机的运动画面都有相对的运动</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zh-CN" altLang="en-US" sz="2400" dirty="0"/>
              <a:t>问题，这两幅图像相对偏移多少？</a:t>
            </a:r>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2233198" y="2979421"/>
            <a:ext cx="3909695" cy="2199005"/>
          </a:xfrm>
          <a:prstGeom prst="rect">
            <a:avLst/>
          </a:prstGeom>
        </p:spPr>
      </p:pic>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6249726" y="2971801"/>
            <a:ext cx="3923665" cy="2206625"/>
          </a:xfrm>
          <a:prstGeom prst="rect">
            <a:avLst/>
          </a:prstGeom>
        </p:spPr>
      </p:pic>
      <p:sp>
        <p:nvSpPr>
          <p:cNvPr id="6" name="矩形 5"/>
          <p:cNvSpPr/>
          <p:nvPr/>
        </p:nvSpPr>
        <p:spPr>
          <a:xfrm>
            <a:off x="3352801" y="5178426"/>
            <a:ext cx="1739579" cy="461665"/>
          </a:xfrm>
          <a:prstGeom prst="rect">
            <a:avLst/>
          </a:prstGeom>
        </p:spPr>
        <p:txBody>
          <a:bodyPr wrap="none">
            <a:spAutoFit/>
          </a:bodyPr>
          <a:lstStyle/>
          <a:p>
            <a:r>
              <a:rPr lang="zh-CN" altLang="zh-CN" sz="2400" dirty="0"/>
              <a:t>第</a:t>
            </a:r>
            <a:r>
              <a:rPr lang="en-US" altLang="zh-CN" sz="2400" dirty="0"/>
              <a:t>16</a:t>
            </a:r>
            <a:r>
              <a:rPr lang="zh-CN" altLang="zh-CN" sz="2400" dirty="0"/>
              <a:t>幅图像</a:t>
            </a:r>
            <a:endParaRPr lang="zh-CN" altLang="en-US" sz="2400" dirty="0"/>
          </a:p>
        </p:txBody>
      </p:sp>
      <p:sp>
        <p:nvSpPr>
          <p:cNvPr id="7" name="矩形 6"/>
          <p:cNvSpPr/>
          <p:nvPr/>
        </p:nvSpPr>
        <p:spPr>
          <a:xfrm>
            <a:off x="7627188" y="5178426"/>
            <a:ext cx="1739579" cy="461665"/>
          </a:xfrm>
          <a:prstGeom prst="rect">
            <a:avLst/>
          </a:prstGeom>
        </p:spPr>
        <p:txBody>
          <a:bodyPr wrap="none">
            <a:spAutoFit/>
          </a:bodyPr>
          <a:lstStyle/>
          <a:p>
            <a:r>
              <a:rPr lang="zh-CN" altLang="zh-CN" sz="2400" dirty="0"/>
              <a:t>第</a:t>
            </a:r>
            <a:r>
              <a:rPr lang="en-US" altLang="zh-CN" sz="2400" dirty="0"/>
              <a:t>17</a:t>
            </a:r>
            <a:r>
              <a:rPr lang="zh-CN" altLang="zh-CN" sz="2400" dirty="0"/>
              <a:t>幅图像</a:t>
            </a:r>
            <a:endParaRPr lang="zh-CN" altLang="en-US" sz="2400" dirty="0"/>
          </a:p>
        </p:txBody>
      </p:sp>
    </p:spTree>
    <p:extLst>
      <p:ext uri="{BB962C8B-B14F-4D97-AF65-F5344CB8AC3E}">
        <p14:creationId xmlns:p14="http://schemas.microsoft.com/office/powerpoint/2010/main" val="403375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2-D DFT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zh-CN" dirty="0"/>
                  <a:t>通过上述方法计算其相对运动的位置为</a:t>
                </a:r>
                <a14:m>
                  <m:oMath xmlns:m="http://schemas.openxmlformats.org/officeDocument/2006/math">
                    <m:r>
                      <a:rPr lang="en-US" altLang="zh-CN">
                        <a:latin typeface="Cambria Math" panose="02040503050406030204" pitchFamily="18" charset="0"/>
                      </a:rPr>
                      <m:t>(1,11)</m:t>
                    </m:r>
                  </m:oMath>
                </a14:m>
                <a:r>
                  <a:rPr lang="zh-CN" altLang="en-US" dirty="0"/>
                  <a:t>，</a:t>
                </a:r>
                <a:r>
                  <a:rPr lang="zh-CN" altLang="zh-CN" dirty="0"/>
                  <a:t>其位置映射图</a:t>
                </a:r>
                <a14:m>
                  <m:oMath xmlns:m="http://schemas.openxmlformats.org/officeDocument/2006/math">
                    <m:r>
                      <a:rPr lang="en-US" altLang="zh-CN" i="1">
                        <a:latin typeface="Cambria Math" panose="02040503050406030204" pitchFamily="18" charset="0"/>
                      </a:rPr>
                      <m:t>𝐿𝑜𝑐𝑎𝑡𝑖𝑜𝑛𝑀𝑎𝑝</m:t>
                    </m:r>
                  </m:oMath>
                </a14:m>
                <a:r>
                  <a:rPr lang="zh-CN" altLang="zh-CN" dirty="0"/>
                  <a:t>显示如图所示</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389" t="-1627"/>
                </a:stretch>
              </a:blipFill>
            </p:spPr>
            <p:txBody>
              <a:bodyPr/>
              <a:lstStyle/>
              <a:p>
                <a:r>
                  <a:rPr lang="zh-CN" altLang="en-US">
                    <a:noFill/>
                  </a:rPr>
                  <a:t> </a:t>
                </a:r>
              </a:p>
            </p:txBody>
          </p:sp>
        </mc:Fallback>
      </mc:AlternateContent>
      <p:pic>
        <p:nvPicPr>
          <p:cNvPr id="4" name="图片 3"/>
          <p:cNvPicPr/>
          <p:nvPr/>
        </p:nvPicPr>
        <p:blipFill>
          <a:blip r:embed="rId3"/>
          <a:stretch>
            <a:fillRect/>
          </a:stretch>
        </p:blipFill>
        <p:spPr>
          <a:xfrm>
            <a:off x="2491409" y="2887579"/>
            <a:ext cx="5543413" cy="3605296"/>
          </a:xfrm>
          <a:prstGeom prst="rect">
            <a:avLst/>
          </a:prstGeom>
        </p:spPr>
      </p:pic>
    </p:spTree>
    <p:extLst>
      <p:ext uri="{BB962C8B-B14F-4D97-AF65-F5344CB8AC3E}">
        <p14:creationId xmlns:p14="http://schemas.microsoft.com/office/powerpoint/2010/main" val="197560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2-D DFT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2D DFT</a:t>
                </a:r>
                <a:r>
                  <a:rPr lang="zh-CN" altLang="en-US" dirty="0"/>
                  <a:t>的可分离性</a:t>
                </a:r>
                <a:endParaRPr lang="en-US" altLang="zh-CN" dirty="0"/>
              </a:p>
              <a:p>
                <a:endParaRPr lang="en-US" altLang="zh-CN" dirty="0"/>
              </a:p>
              <a:p>
                <a:endParaRPr lang="en-US" altLang="zh-CN" dirty="0"/>
              </a:p>
              <a:p>
                <a:r>
                  <a:rPr lang="zh-CN" altLang="en-US" dirty="0"/>
                  <a:t>若输入序列长度为</a:t>
                </a:r>
                <a14:m>
                  <m:oMath xmlns:m="http://schemas.openxmlformats.org/officeDocument/2006/math">
                    <m:r>
                      <a:rPr lang="en-US" altLang="zh-CN" b="0" i="1" smtClean="0">
                        <a:latin typeface="Cambria Math" panose="02040503050406030204" pitchFamily="18" charset="0"/>
                      </a:rPr>
                      <m:t>2</m:t>
                    </m:r>
                  </m:oMath>
                </a14:m>
                <a:r>
                  <a:rPr lang="zh-CN" altLang="en-US" dirty="0"/>
                  <a:t>的幂次，则</a:t>
                </a:r>
                <a:endParaRPr lang="en-US" altLang="zh-CN" dirty="0"/>
              </a:p>
              <a:p>
                <a:endParaRPr lang="en-US" altLang="zh-CN" dirty="0"/>
              </a:p>
              <a:p>
                <a:endParaRPr lang="en-US" altLang="zh-CN" dirty="0"/>
              </a:p>
              <a:p>
                <a:r>
                  <a:rPr lang="zh-CN" altLang="en-US" dirty="0"/>
                  <a:t>其中</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
        <p:nvSpPr>
          <p:cNvPr id="4" name="Rectangle 2"/>
          <p:cNvSpPr>
            <a:spLocks noChangeArrowheads="1"/>
          </p:cNvSpPr>
          <p:nvPr/>
        </p:nvSpPr>
        <p:spPr bwMode="auto">
          <a:xfrm>
            <a:off x="3733800" y="1697026"/>
            <a:ext cx="147860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sz="2400"/>
          </a:p>
        </p:txBody>
      </p:sp>
      <p:graphicFrame>
        <p:nvGraphicFramePr>
          <p:cNvPr id="5" name="对象 4"/>
          <p:cNvGraphicFramePr>
            <a:graphicFrameLocks noChangeAspect="1"/>
          </p:cNvGraphicFramePr>
          <p:nvPr>
            <p:extLst/>
          </p:nvPr>
        </p:nvGraphicFramePr>
        <p:xfrm>
          <a:off x="4038600" y="1752600"/>
          <a:ext cx="2895600" cy="1416996"/>
        </p:xfrm>
        <a:graphic>
          <a:graphicData uri="http://schemas.openxmlformats.org/presentationml/2006/ole">
            <mc:AlternateContent xmlns:mc="http://schemas.openxmlformats.org/markup-compatibility/2006">
              <mc:Choice xmlns:v="urn:schemas-microsoft-com:vml" Requires="v">
                <p:oleObj spid="_x0000_s5168" name="Equation" r:id="rId4" imgW="1778000" imgH="889000" progId="Equation.DSMT4">
                  <p:embed/>
                </p:oleObj>
              </mc:Choice>
              <mc:Fallback>
                <p:oleObj name="Equation" r:id="rId4" imgW="1778000" imgH="889000" progId="Equation.DSMT4">
                  <p:embed/>
                  <p:pic>
                    <p:nvPicPr>
                      <p:cNvPr id="5"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1752600"/>
                        <a:ext cx="2895600" cy="1416996"/>
                      </a:xfrm>
                      <a:prstGeom prst="rect">
                        <a:avLst/>
                      </a:prstGeom>
                      <a:noFill/>
                    </p:spPr>
                  </p:pic>
                </p:oleObj>
              </mc:Fallback>
            </mc:AlternateContent>
          </a:graphicData>
        </a:graphic>
      </p:graphicFrame>
      <p:sp>
        <p:nvSpPr>
          <p:cNvPr id="6" name="Rectangle 4"/>
          <p:cNvSpPr>
            <a:spLocks noChangeArrowheads="1"/>
          </p:cNvSpPr>
          <p:nvPr/>
        </p:nvSpPr>
        <p:spPr bwMode="auto">
          <a:xfrm>
            <a:off x="3581401" y="3663740"/>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400"/>
          </a:p>
        </p:txBody>
      </p:sp>
      <p:graphicFrame>
        <p:nvGraphicFramePr>
          <p:cNvPr id="7" name="对象 6"/>
          <p:cNvGraphicFramePr>
            <a:graphicFrameLocks noChangeAspect="1"/>
          </p:cNvGraphicFramePr>
          <p:nvPr>
            <p:extLst>
              <p:ext uri="{D42A27DB-BD31-4B8C-83A1-F6EECF244321}">
                <p14:modId xmlns:p14="http://schemas.microsoft.com/office/powerpoint/2010/main" val="663708243"/>
              </p:ext>
            </p:extLst>
          </p:nvPr>
        </p:nvGraphicFramePr>
        <p:xfrm>
          <a:off x="3481785" y="3915038"/>
          <a:ext cx="3491545" cy="829829"/>
        </p:xfrm>
        <a:graphic>
          <a:graphicData uri="http://schemas.openxmlformats.org/presentationml/2006/ole">
            <mc:AlternateContent xmlns:mc="http://schemas.openxmlformats.org/markup-compatibility/2006">
              <mc:Choice xmlns:v="urn:schemas-microsoft-com:vml" Requires="v">
                <p:oleObj spid="_x0000_s5169" name="Equation" r:id="rId6" imgW="2108200" imgH="508000" progId="Equation.DSMT4">
                  <p:embed/>
                </p:oleObj>
              </mc:Choice>
              <mc:Fallback>
                <p:oleObj name="Equation" r:id="rId6" imgW="2108200" imgH="508000" progId="Equation.DSMT4">
                  <p:embed/>
                  <p:pic>
                    <p:nvPicPr>
                      <p:cNvPr id="7"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1785" y="3915038"/>
                        <a:ext cx="3491545" cy="829829"/>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8" name="矩形 7"/>
              <p:cNvSpPr/>
              <p:nvPr/>
            </p:nvSpPr>
            <p:spPr>
              <a:xfrm>
                <a:off x="2324100" y="4916704"/>
                <a:ext cx="2819400" cy="19175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zh-CN" altLang="en-US" sz="1600" i="1">
                              <a:latin typeface="Cambria Math" panose="02040503050406030204" pitchFamily="18" charset="0"/>
                            </a:rPr>
                          </m:ctrlPr>
                        </m:mPr>
                        <m:m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𝐹</m:t>
                                </m:r>
                              </m:e>
                              <m:sub>
                                <m:r>
                                  <m:rPr>
                                    <m:nor/>
                                  </m:rPr>
                                  <a:rPr lang="zh-CN" altLang="en-US" sz="1600" i="1">
                                    <a:latin typeface="Cambria Math" panose="02040503050406030204" pitchFamily="18" charset="0"/>
                                  </a:rPr>
                                  <m:t>even</m:t>
                                </m:r>
                              </m:sub>
                            </m:sSub>
                            <m:d>
                              <m:dPr>
                                <m:ctrlPr>
                                  <a:rPr lang="zh-CN" altLang="en-US" sz="1600" i="1">
                                    <a:latin typeface="Cambria Math" panose="02040503050406030204" pitchFamily="18" charset="0"/>
                                  </a:rPr>
                                </m:ctrlPr>
                              </m:dPr>
                              <m:e>
                                <m:r>
                                  <a:rPr lang="zh-CN" altLang="en-US" sz="1600" i="1">
                                    <a:latin typeface="Cambria Math" panose="02040503050406030204" pitchFamily="18" charset="0"/>
                                  </a:rPr>
                                  <m:t>𝑢</m:t>
                                </m:r>
                              </m:e>
                            </m:d>
                            <m:r>
                              <a:rPr lang="zh-CN" altLang="en-US" sz="1600">
                                <a:latin typeface="Cambria Math" panose="02040503050406030204" pitchFamily="18" charset="0"/>
                              </a:rPr>
                              <m:t>=</m:t>
                            </m:r>
                            <m:nary>
                              <m:naryPr>
                                <m:chr m:val="∑"/>
                                <m:limLoc m:val="undOvr"/>
                                <m:grow m:val="on"/>
                                <m:ctrlPr>
                                  <a:rPr lang="zh-CN" altLang="en-US" sz="1600" i="1">
                                    <a:latin typeface="Cambria Math" panose="02040503050406030204" pitchFamily="18" charset="0"/>
                                  </a:rPr>
                                </m:ctrlPr>
                              </m:naryPr>
                              <m:sub>
                                <m:r>
                                  <a:rPr lang="zh-CN" altLang="en-US" sz="1600" i="1">
                                    <a:latin typeface="Cambria Math" panose="02040503050406030204" pitchFamily="18" charset="0"/>
                                  </a:rPr>
                                  <m:t>𝑥</m:t>
                                </m:r>
                                <m:r>
                                  <a:rPr lang="zh-CN" altLang="en-US" sz="1600">
                                    <a:latin typeface="Cambria Math" panose="02040503050406030204" pitchFamily="18" charset="0"/>
                                  </a:rPr>
                                  <m:t>=0</m:t>
                                </m:r>
                              </m:sub>
                              <m:sup>
                                <m:r>
                                  <m:rPr>
                                    <m:nor/>
                                  </m:rPr>
                                  <a:rPr lang="zh-CN" altLang="en-US" sz="1600" i="1">
                                    <a:latin typeface="Cambria Math" panose="02040503050406030204" pitchFamily="18" charset="0"/>
                                  </a:rPr>
                                  <m:t>K</m:t>
                                </m:r>
                                <m:r>
                                  <a:rPr lang="zh-CN" altLang="en-US" sz="1600">
                                    <a:latin typeface="Cambria Math" panose="02040503050406030204" pitchFamily="18" charset="0"/>
                                  </a:rPr>
                                  <m:t>−1</m:t>
                                </m:r>
                              </m:sup>
                              <m:e>
                                <m:r>
                                  <a:rPr lang="zh-CN" altLang="en-US" sz="1600" i="1">
                                    <a:latin typeface="Cambria Math" panose="02040503050406030204" pitchFamily="18" charset="0"/>
                                  </a:rPr>
                                  <m:t>𝑓</m:t>
                                </m:r>
                                <m:d>
                                  <m:dPr>
                                    <m:ctrlPr>
                                      <a:rPr lang="zh-CN" altLang="en-US" sz="1600" i="1">
                                        <a:latin typeface="Cambria Math" panose="02040503050406030204" pitchFamily="18" charset="0"/>
                                      </a:rPr>
                                    </m:ctrlPr>
                                  </m:dPr>
                                  <m:e>
                                    <m:r>
                                      <a:rPr lang="zh-CN" altLang="en-US" sz="1600">
                                        <a:latin typeface="Cambria Math" panose="02040503050406030204" pitchFamily="18" charset="0"/>
                                      </a:rPr>
                                      <m:t>2</m:t>
                                    </m:r>
                                    <m:r>
                                      <a:rPr lang="zh-CN" altLang="en-US" sz="1600" i="1">
                                        <a:latin typeface="Cambria Math" panose="02040503050406030204" pitchFamily="18" charset="0"/>
                                      </a:rPr>
                                      <m:t>𝑥</m:t>
                                    </m:r>
                                  </m:e>
                                </m:d>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𝑊</m:t>
                                    </m:r>
                                  </m:e>
                                  <m:sub>
                                    <m:r>
                                      <a:rPr lang="zh-CN" altLang="en-US" sz="1600" i="1">
                                        <a:latin typeface="Cambria Math" panose="02040503050406030204" pitchFamily="18" charset="0"/>
                                      </a:rPr>
                                      <m:t>𝐾</m:t>
                                    </m:r>
                                  </m:sub>
                                  <m:sup>
                                    <m:r>
                                      <a:rPr lang="zh-CN" altLang="en-US" sz="1600" i="1">
                                        <a:latin typeface="Cambria Math" panose="02040503050406030204" pitchFamily="18" charset="0"/>
                                      </a:rPr>
                                      <m:t>𝑢</m:t>
                                    </m:r>
                                  </m:sup>
                                </m:sSubSup>
                              </m:e>
                            </m:nary>
                          </m:e>
                        </m:mr>
                        <m:m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𝐹</m:t>
                                </m:r>
                              </m:e>
                              <m:sub>
                                <m:r>
                                  <m:rPr>
                                    <m:nor/>
                                  </m:rPr>
                                  <a:rPr lang="zh-CN" altLang="en-US" sz="1600" i="1">
                                    <a:latin typeface="Cambria Math" panose="02040503050406030204" pitchFamily="18" charset="0"/>
                                  </a:rPr>
                                  <m:t>odd</m:t>
                                </m:r>
                              </m:sub>
                            </m:sSub>
                            <m:d>
                              <m:dPr>
                                <m:ctrlPr>
                                  <a:rPr lang="zh-CN" altLang="en-US" sz="1600" i="1">
                                    <a:latin typeface="Cambria Math" panose="02040503050406030204" pitchFamily="18" charset="0"/>
                                  </a:rPr>
                                </m:ctrlPr>
                              </m:dPr>
                              <m:e>
                                <m:r>
                                  <a:rPr lang="zh-CN" altLang="en-US" sz="1600" i="1">
                                    <a:latin typeface="Cambria Math" panose="02040503050406030204" pitchFamily="18" charset="0"/>
                                  </a:rPr>
                                  <m:t>𝑢</m:t>
                                </m:r>
                              </m:e>
                            </m:d>
                            <m:r>
                              <a:rPr lang="zh-CN" altLang="en-US" sz="1600">
                                <a:latin typeface="Cambria Math" panose="02040503050406030204" pitchFamily="18" charset="0"/>
                              </a:rPr>
                              <m:t>=</m:t>
                            </m:r>
                            <m:nary>
                              <m:naryPr>
                                <m:chr m:val="∑"/>
                                <m:limLoc m:val="undOvr"/>
                                <m:grow m:val="on"/>
                                <m:ctrlPr>
                                  <a:rPr lang="zh-CN" altLang="en-US" sz="1600" i="1">
                                    <a:latin typeface="Cambria Math" panose="02040503050406030204" pitchFamily="18" charset="0"/>
                                  </a:rPr>
                                </m:ctrlPr>
                              </m:naryPr>
                              <m:sub>
                                <m:r>
                                  <a:rPr lang="zh-CN" altLang="en-US" sz="1600" i="1">
                                    <a:latin typeface="Cambria Math" panose="02040503050406030204" pitchFamily="18" charset="0"/>
                                  </a:rPr>
                                  <m:t>𝑥</m:t>
                                </m:r>
                                <m:r>
                                  <a:rPr lang="zh-CN" altLang="en-US" sz="1600">
                                    <a:latin typeface="Cambria Math" panose="02040503050406030204" pitchFamily="18" charset="0"/>
                                  </a:rPr>
                                  <m:t>=0</m:t>
                                </m:r>
                              </m:sub>
                              <m:sup>
                                <m:r>
                                  <m:rPr>
                                    <m:nor/>
                                  </m:rPr>
                                  <a:rPr lang="zh-CN" altLang="en-US" sz="1600" i="1">
                                    <a:latin typeface="Cambria Math" panose="02040503050406030204" pitchFamily="18" charset="0"/>
                                  </a:rPr>
                                  <m:t>K</m:t>
                                </m:r>
                                <m:r>
                                  <a:rPr lang="zh-CN" altLang="en-US" sz="1600">
                                    <a:latin typeface="Cambria Math" panose="02040503050406030204" pitchFamily="18" charset="0"/>
                                  </a:rPr>
                                  <m:t>−1</m:t>
                                </m:r>
                              </m:sup>
                              <m:e>
                                <m:r>
                                  <a:rPr lang="zh-CN" altLang="en-US" sz="1600" i="1">
                                    <a:latin typeface="Cambria Math" panose="02040503050406030204" pitchFamily="18" charset="0"/>
                                  </a:rPr>
                                  <m:t>𝑓</m:t>
                                </m:r>
                                <m:d>
                                  <m:dPr>
                                    <m:ctrlPr>
                                      <a:rPr lang="zh-CN" altLang="en-US" sz="1600" i="1">
                                        <a:latin typeface="Cambria Math" panose="02040503050406030204" pitchFamily="18" charset="0"/>
                                      </a:rPr>
                                    </m:ctrlPr>
                                  </m:dPr>
                                  <m:e>
                                    <m:r>
                                      <a:rPr lang="zh-CN" altLang="en-US" sz="1600">
                                        <a:latin typeface="Cambria Math" panose="02040503050406030204" pitchFamily="18" charset="0"/>
                                      </a:rPr>
                                      <m:t>2</m:t>
                                    </m:r>
                                    <m:r>
                                      <a:rPr lang="zh-CN" altLang="en-US" sz="1600" i="1">
                                        <a:latin typeface="Cambria Math" panose="02040503050406030204" pitchFamily="18" charset="0"/>
                                      </a:rPr>
                                      <m:t>𝑥</m:t>
                                    </m:r>
                                    <m:r>
                                      <a:rPr lang="zh-CN" altLang="en-US" sz="1600">
                                        <a:latin typeface="Cambria Math" panose="02040503050406030204" pitchFamily="18" charset="0"/>
                                      </a:rPr>
                                      <m:t>+1</m:t>
                                    </m:r>
                                  </m:e>
                                </m:d>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𝑊</m:t>
                                    </m:r>
                                  </m:e>
                                  <m:sub>
                                    <m:r>
                                      <a:rPr lang="zh-CN" altLang="en-US" sz="1600" i="1">
                                        <a:latin typeface="Cambria Math" panose="02040503050406030204" pitchFamily="18" charset="0"/>
                                      </a:rPr>
                                      <m:t>𝐾</m:t>
                                    </m:r>
                                  </m:sub>
                                  <m:sup>
                                    <m:r>
                                      <a:rPr lang="zh-CN" altLang="en-US" sz="1600" i="1">
                                        <a:latin typeface="Cambria Math" panose="02040503050406030204" pitchFamily="18" charset="0"/>
                                      </a:rPr>
                                      <m:t>𝑢</m:t>
                                    </m:r>
                                  </m:sup>
                                </m:sSubSup>
                              </m:e>
                            </m:nary>
                          </m:e>
                        </m:mr>
                        <m:m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𝑊</m:t>
                                </m:r>
                              </m:e>
                              <m:sub>
                                <m:r>
                                  <a:rPr lang="zh-CN" altLang="en-US" sz="1600" i="1">
                                    <a:latin typeface="Cambria Math" panose="02040503050406030204" pitchFamily="18" charset="0"/>
                                  </a:rPr>
                                  <m:t>𝑁</m:t>
                                </m:r>
                              </m:sub>
                            </m:sSub>
                            <m:r>
                              <a:rPr lang="zh-CN" altLang="en-US" sz="1600">
                                <a:latin typeface="Cambria Math" panose="02040503050406030204" pitchFamily="18" charset="0"/>
                              </a:rPr>
                              <m:t>=</m:t>
                            </m:r>
                            <m:sSup>
                              <m:sSupPr>
                                <m:ctrlPr>
                                  <a:rPr lang="zh-CN" altLang="en-US" sz="1600" i="1">
                                    <a:latin typeface="Cambria Math" panose="02040503050406030204" pitchFamily="18" charset="0"/>
                                  </a:rPr>
                                </m:ctrlPr>
                              </m:sSupPr>
                              <m:e>
                                <m:r>
                                  <m:rPr>
                                    <m:nor/>
                                  </m:rPr>
                                  <a:rPr lang="zh-CN" altLang="en-US" sz="1600" i="1">
                                    <a:latin typeface="Cambria Math" panose="02040503050406030204" pitchFamily="18" charset="0"/>
                                  </a:rPr>
                                  <m:t>e</m:t>
                                </m:r>
                              </m:e>
                              <m:sup>
                                <m:r>
                                  <a:rPr lang="zh-CN" altLang="en-US" sz="1600">
                                    <a:latin typeface="Cambria Math" panose="02040503050406030204" pitchFamily="18" charset="0"/>
                                  </a:rPr>
                                  <m:t>−</m:t>
                                </m:r>
                                <m:f>
                                  <m:fPr>
                                    <m:type m:val="lin"/>
                                    <m:ctrlPr>
                                      <a:rPr lang="zh-CN" altLang="en-US" sz="1600" i="1">
                                        <a:latin typeface="Cambria Math" panose="02040503050406030204" pitchFamily="18" charset="0"/>
                                      </a:rPr>
                                    </m:ctrlPr>
                                  </m:fPr>
                                  <m:num>
                                    <m:r>
                                      <m:rPr>
                                        <m:nor/>
                                      </m:rPr>
                                      <a:rPr lang="zh-CN" altLang="en-US" sz="1600" i="1">
                                        <a:latin typeface="Cambria Math" panose="02040503050406030204" pitchFamily="18" charset="0"/>
                                      </a:rPr>
                                      <m:t>j</m:t>
                                    </m:r>
                                    <m:r>
                                      <m:rPr>
                                        <m:nor/>
                                      </m:rPr>
                                      <a:rPr lang="zh-CN" altLang="en-US" sz="1600" i="1">
                                        <a:latin typeface="Cambria Math" panose="02040503050406030204" pitchFamily="18" charset="0"/>
                                      </a:rPr>
                                      <m:t>2</m:t>
                                    </m:r>
                                    <m:r>
                                      <m:rPr>
                                        <m:nor/>
                                      </m:rPr>
                                      <a:rPr lang="zh-CN" altLang="en-US" sz="1600" i="1">
                                        <a:latin typeface="Cambria Math" panose="02040503050406030204" pitchFamily="18" charset="0"/>
                                      </a:rPr>
                                      <m:t>π</m:t>
                                    </m:r>
                                  </m:num>
                                  <m:den>
                                    <m:r>
                                      <a:rPr lang="zh-CN" altLang="en-US" sz="1600" i="1">
                                        <a:latin typeface="Cambria Math" panose="02040503050406030204" pitchFamily="18" charset="0"/>
                                      </a:rPr>
                                      <m:t>𝑁</m:t>
                                    </m:r>
                                  </m:den>
                                </m:f>
                              </m:sup>
                            </m:sSup>
                          </m:e>
                        </m:mr>
                      </m:m>
                    </m:oMath>
                  </m:oMathPara>
                </a14:m>
                <a:endParaRPr lang="zh-CN" altLang="en-US" sz="1600" dirty="0"/>
              </a:p>
            </p:txBody>
          </p:sp>
        </mc:Choice>
        <mc:Fallback xmlns="">
          <p:sp>
            <p:nvSpPr>
              <p:cNvPr id="8" name="矩形 7"/>
              <p:cNvSpPr>
                <a:spLocks noRot="1" noChangeAspect="1" noMove="1" noResize="1" noEditPoints="1" noAdjustHandles="1" noChangeArrowheads="1" noChangeShapeType="1" noTextEdit="1"/>
              </p:cNvSpPr>
              <p:nvPr/>
            </p:nvSpPr>
            <p:spPr>
              <a:xfrm>
                <a:off x="2324100" y="4916704"/>
                <a:ext cx="2819400" cy="1917576"/>
              </a:xfrm>
              <a:prstGeom prst="rect">
                <a:avLst/>
              </a:prstGeom>
              <a:blipFill>
                <a:blip r:embed="rId8"/>
                <a:stretch>
                  <a:fillRect/>
                </a:stretch>
              </a:blipFill>
            </p:spPr>
            <p:txBody>
              <a:bodyPr/>
              <a:lstStyle/>
              <a:p>
                <a:r>
                  <a:rPr lang="zh-CN" altLang="en-US">
                    <a:noFill/>
                  </a:rPr>
                  <a:t> </a:t>
                </a:r>
              </a:p>
            </p:txBody>
          </p:sp>
        </mc:Fallback>
      </mc:AlternateContent>
      <p:sp>
        <p:nvSpPr>
          <p:cNvPr id="9" name="矩形 8"/>
          <p:cNvSpPr/>
          <p:nvPr/>
        </p:nvSpPr>
        <p:spPr>
          <a:xfrm>
            <a:off x="8177305" y="1397255"/>
            <a:ext cx="3033144" cy="4893647"/>
          </a:xfrm>
          <a:prstGeom prst="rect">
            <a:avLst/>
          </a:prstGeom>
        </p:spPr>
        <p:txBody>
          <a:bodyPr wrap="square">
            <a:spAutoFit/>
          </a:bodyPr>
          <a:lstStyle/>
          <a:p>
            <a:r>
              <a:rPr lang="zh-CN" altLang="zh-CN" sz="2400" kern="100" dirty="0">
                <a:solidFill>
                  <a:srgbClr val="FF0000"/>
                </a:solidFill>
                <a:latin typeface="Times New Roman" panose="02020603050405020304" pitchFamily="18" charset="0"/>
                <a:cs typeface="Times New Roman" panose="02020603050405020304" pitchFamily="18" charset="0"/>
              </a:rPr>
              <a:t>傅里叶变换序列的前</a:t>
            </a:r>
            <a:r>
              <a:rPr lang="en-US" altLang="zh-CN" sz="2400" kern="100" dirty="0">
                <a:solidFill>
                  <a:srgbClr val="FF0000"/>
                </a:solidFill>
                <a:latin typeface="Times New Roman" panose="02020603050405020304" pitchFamily="18" charset="0"/>
                <a:cs typeface="Times New Roman" panose="02020603050405020304" pitchFamily="18" charset="0"/>
              </a:rPr>
              <a:t>N</a:t>
            </a:r>
            <a:r>
              <a:rPr lang="en-US" altLang="zh-CN" sz="2400" kern="100" dirty="0">
                <a:solidFill>
                  <a:srgbClr val="FF0000"/>
                </a:solidFill>
                <a:latin typeface="Times New Roman" panose="02020603050405020304" pitchFamily="18" charset="0"/>
              </a:rPr>
              <a:t>/2</a:t>
            </a:r>
            <a:r>
              <a:rPr lang="zh-CN" altLang="zh-CN" sz="2400" kern="100" dirty="0">
                <a:solidFill>
                  <a:srgbClr val="FF0000"/>
                </a:solidFill>
                <a:latin typeface="Times New Roman" panose="02020603050405020304" pitchFamily="18" charset="0"/>
                <a:cs typeface="Times New Roman" panose="02020603050405020304" pitchFamily="18" charset="0"/>
              </a:rPr>
              <a:t>个点可由输入序列的</a:t>
            </a:r>
            <a:r>
              <a:rPr lang="en-US" altLang="zh-CN" sz="2400" kern="100" dirty="0">
                <a:solidFill>
                  <a:srgbClr val="FF0000"/>
                </a:solidFill>
                <a:latin typeface="Times New Roman" panose="02020603050405020304" pitchFamily="18" charset="0"/>
                <a:cs typeface="Times New Roman" panose="02020603050405020304" pitchFamily="18" charset="0"/>
              </a:rPr>
              <a:t>N</a:t>
            </a:r>
            <a:r>
              <a:rPr lang="en-US" altLang="zh-CN" sz="2400" kern="100" dirty="0">
                <a:solidFill>
                  <a:srgbClr val="FF0000"/>
                </a:solidFill>
                <a:latin typeface="Times New Roman" panose="02020603050405020304" pitchFamily="18" charset="0"/>
              </a:rPr>
              <a:t>/2</a:t>
            </a:r>
            <a:r>
              <a:rPr lang="zh-CN" altLang="zh-CN" sz="2400" kern="100" dirty="0">
                <a:solidFill>
                  <a:srgbClr val="FF0000"/>
                </a:solidFill>
                <a:latin typeface="Times New Roman" panose="02020603050405020304" pitchFamily="18" charset="0"/>
                <a:cs typeface="Times New Roman" panose="02020603050405020304" pitchFamily="18" charset="0"/>
              </a:rPr>
              <a:t>个奇数项的傅里叶变换和输入序列的</a:t>
            </a:r>
            <a:r>
              <a:rPr lang="en-US" altLang="zh-CN" sz="2400" kern="100" dirty="0">
                <a:solidFill>
                  <a:srgbClr val="FF0000"/>
                </a:solidFill>
                <a:latin typeface="Times New Roman" panose="02020603050405020304" pitchFamily="18" charset="0"/>
              </a:rPr>
              <a:t>N/2</a:t>
            </a:r>
            <a:r>
              <a:rPr lang="zh-CN" altLang="zh-CN" sz="2400" kern="100" dirty="0">
                <a:solidFill>
                  <a:srgbClr val="FF0000"/>
                </a:solidFill>
                <a:latin typeface="Times New Roman" panose="02020603050405020304" pitchFamily="18" charset="0"/>
                <a:cs typeface="Times New Roman" panose="02020603050405020304" pitchFamily="18" charset="0"/>
              </a:rPr>
              <a:t>个偶数项的傅里叶变换的“加权和”得到，而</a:t>
            </a:r>
            <a:r>
              <a:rPr lang="zh-CN" altLang="en-US" sz="2400" kern="100" dirty="0">
                <a:solidFill>
                  <a:srgbClr val="FF0000"/>
                </a:solidFill>
                <a:latin typeface="Times New Roman" panose="02020603050405020304" pitchFamily="18" charset="0"/>
                <a:cs typeface="Times New Roman" panose="02020603050405020304" pitchFamily="18" charset="0"/>
              </a:rPr>
              <a:t>后</a:t>
            </a:r>
            <a:r>
              <a:rPr lang="en-US" altLang="zh-CN" sz="2400" kern="100" dirty="0">
                <a:solidFill>
                  <a:srgbClr val="FF0000"/>
                </a:solidFill>
                <a:latin typeface="Times New Roman" panose="02020603050405020304" pitchFamily="18" charset="0"/>
              </a:rPr>
              <a:t>N/2</a:t>
            </a:r>
            <a:r>
              <a:rPr lang="zh-CN" altLang="zh-CN" sz="2400" kern="100" dirty="0">
                <a:solidFill>
                  <a:srgbClr val="FF0000"/>
                </a:solidFill>
                <a:latin typeface="Times New Roman" panose="02020603050405020304" pitchFamily="18" charset="0"/>
                <a:cs typeface="Times New Roman" panose="02020603050405020304" pitchFamily="18" charset="0"/>
              </a:rPr>
              <a:t>个点则是前</a:t>
            </a:r>
            <a:r>
              <a:rPr lang="en-US" altLang="zh-CN" sz="2400" kern="100" dirty="0">
                <a:solidFill>
                  <a:srgbClr val="FF0000"/>
                </a:solidFill>
                <a:latin typeface="Times New Roman" panose="02020603050405020304" pitchFamily="18" charset="0"/>
              </a:rPr>
              <a:t>N/2</a:t>
            </a:r>
            <a:r>
              <a:rPr lang="zh-CN" altLang="zh-CN" sz="2400" kern="100" dirty="0">
                <a:solidFill>
                  <a:srgbClr val="FF0000"/>
                </a:solidFill>
                <a:latin typeface="Times New Roman" panose="02020603050405020304" pitchFamily="18" charset="0"/>
                <a:cs typeface="Times New Roman" panose="02020603050405020304" pitchFamily="18" charset="0"/>
              </a:rPr>
              <a:t>个点的共轭。如此迭代地构造出</a:t>
            </a:r>
            <a:r>
              <a:rPr lang="en-US" altLang="zh-CN" sz="2400" kern="100" dirty="0">
                <a:solidFill>
                  <a:srgbClr val="FF0000"/>
                </a:solidFill>
                <a:latin typeface="Times New Roman" panose="02020603050405020304" pitchFamily="18" charset="0"/>
              </a:rPr>
              <a:t>log</a:t>
            </a:r>
            <a:r>
              <a:rPr lang="en-US" altLang="zh-CN" sz="2400" kern="100" baseline="-25000" dirty="0">
                <a:solidFill>
                  <a:srgbClr val="FF0000"/>
                </a:solidFill>
                <a:latin typeface="Times New Roman" panose="02020603050405020304" pitchFamily="18" charset="0"/>
              </a:rPr>
              <a:t>2</a:t>
            </a:r>
            <a:r>
              <a:rPr lang="en-US" altLang="zh-CN" sz="2400" kern="100" dirty="0">
                <a:solidFill>
                  <a:srgbClr val="FF0000"/>
                </a:solidFill>
                <a:latin typeface="Times New Roman" panose="02020603050405020304" pitchFamily="18" charset="0"/>
              </a:rPr>
              <a:t>(N)</a:t>
            </a:r>
            <a:r>
              <a:rPr lang="zh-CN" altLang="zh-CN" sz="2400" kern="100" dirty="0">
                <a:solidFill>
                  <a:srgbClr val="FF0000"/>
                </a:solidFill>
                <a:latin typeface="Times New Roman" panose="02020603050405020304" pitchFamily="18" charset="0"/>
                <a:cs typeface="Times New Roman" panose="02020603050405020304" pitchFamily="18" charset="0"/>
              </a:rPr>
              <a:t>层这样的计算，就得到了以</a:t>
            </a:r>
            <a:r>
              <a:rPr lang="en-US" altLang="zh-CN" sz="2400" kern="100" dirty="0">
                <a:solidFill>
                  <a:srgbClr val="FF0000"/>
                </a:solidFill>
                <a:latin typeface="Times New Roman" panose="02020603050405020304" pitchFamily="18" charset="0"/>
              </a:rPr>
              <a:t>2</a:t>
            </a:r>
            <a:r>
              <a:rPr lang="zh-CN" altLang="zh-CN" sz="2400" kern="100" dirty="0">
                <a:solidFill>
                  <a:srgbClr val="FF0000"/>
                </a:solidFill>
                <a:latin typeface="Times New Roman" panose="02020603050405020304" pitchFamily="18" charset="0"/>
                <a:cs typeface="Times New Roman" panose="02020603050405020304" pitchFamily="18" charset="0"/>
              </a:rPr>
              <a:t>为基的快速傅里叶变换算法</a:t>
            </a:r>
            <a:endParaRPr lang="zh-CN" altLang="en-US" sz="2400" dirty="0">
              <a:solidFill>
                <a:srgbClr val="FF0000"/>
              </a:solidFill>
            </a:endParaRPr>
          </a:p>
        </p:txBody>
      </p:sp>
    </p:spTree>
    <p:extLst>
      <p:ext uri="{BB962C8B-B14F-4D97-AF65-F5344CB8AC3E}">
        <p14:creationId xmlns:p14="http://schemas.microsoft.com/office/powerpoint/2010/main" val="44447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2-D DFT</a:t>
            </a:r>
            <a:r>
              <a:rPr lang="zh-CN" altLang="en-US" dirty="0"/>
              <a:t>例子</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8×8</m:t>
                    </m:r>
                  </m:oMath>
                </a14:m>
                <a:r>
                  <a:rPr lang="zh-CN" altLang="en-US" dirty="0"/>
                  <a:t>分块，然后做</a:t>
                </a:r>
                <a:r>
                  <a:rPr lang="en-US" altLang="zh-CN" dirty="0"/>
                  <a:t>2D-DFT</a:t>
                </a:r>
                <a:r>
                  <a:rPr lang="zh-CN" altLang="en-US" dirty="0"/>
                  <a:t>变换</a:t>
                </a:r>
                <a:endParaRPr lang="en-US" altLang="zh-CN" dirty="0"/>
              </a:p>
              <a:p>
                <a:pPr lvl="1"/>
                <a:r>
                  <a:rPr lang="zh-CN" altLang="en-US" dirty="0"/>
                  <a:t>如果是彩色的，可以采用第</a:t>
                </a:r>
                <a:r>
                  <a:rPr lang="en-US" altLang="zh-CN" dirty="0"/>
                  <a:t>3</a:t>
                </a:r>
                <a:r>
                  <a:rPr lang="zh-CN" altLang="en-US" dirty="0"/>
                  <a:t>章中的颜色空间变换，例如</a:t>
                </a:r>
                <a:r>
                  <a:rPr lang="en-US" altLang="zh-CN" dirty="0"/>
                  <a:t>RGB</a:t>
                </a:r>
                <a14:m>
                  <m:oMath xmlns:m="http://schemas.openxmlformats.org/officeDocument/2006/math">
                    <m:r>
                      <a:rPr lang="en-US" altLang="zh-CN" b="0" i="1" smtClean="0">
                        <a:latin typeface="Cambria Math" panose="02040503050406030204" pitchFamily="18" charset="0"/>
                      </a:rPr>
                      <m:t>→</m:t>
                    </m:r>
                  </m:oMath>
                </a14:m>
                <a:r>
                  <a:rPr lang="en-US" altLang="zh-CN" dirty="0" err="1"/>
                  <a:t>YCbCr</a:t>
                </a:r>
                <a:r>
                  <a:rPr lang="zh-CN" altLang="en-US" dirty="0"/>
                  <a:t>，获得</a:t>
                </a:r>
                <a:r>
                  <a:rPr lang="en-US" altLang="zh-CN" dirty="0"/>
                  <a:t>Y</a:t>
                </a:r>
                <a:r>
                  <a:rPr lang="zh-CN" altLang="en-US" dirty="0"/>
                  <a:t>分量</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1735"/>
                </a:stretch>
              </a:blipFill>
            </p:spPr>
            <p:txBody>
              <a:bodyPr/>
              <a:lstStyle/>
              <a:p>
                <a:r>
                  <a:rPr lang="zh-CN" altLang="en-US">
                    <a:noFill/>
                  </a:rPr>
                  <a:t> </a:t>
                </a:r>
              </a:p>
            </p:txBody>
          </p:sp>
        </mc:Fallback>
      </mc:AlternateContent>
      <p:pic>
        <p:nvPicPr>
          <p:cNvPr id="163842" name="Picture 82" descr="Y_screenshot_05.12.20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100" y="2939717"/>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1150" y="2939717"/>
            <a:ext cx="3810000" cy="3810000"/>
          </a:xfrm>
          <a:prstGeom prst="rect">
            <a:avLst/>
          </a:prstGeom>
        </p:spPr>
      </p:pic>
    </p:spTree>
    <p:extLst>
      <p:ext uri="{BB962C8B-B14F-4D97-AF65-F5344CB8AC3E}">
        <p14:creationId xmlns:p14="http://schemas.microsoft.com/office/powerpoint/2010/main" val="27230528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2-D DFT</a:t>
            </a:r>
            <a:r>
              <a:rPr lang="zh-CN" altLang="en-US" dirty="0"/>
              <a:t>例子</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8×8</m:t>
                    </m:r>
                  </m:oMath>
                </a14:m>
                <a:r>
                  <a:rPr lang="zh-CN" altLang="en-US" dirty="0"/>
                  <a:t>分块，然后做</a:t>
                </a:r>
                <a:r>
                  <a:rPr lang="en-US" altLang="zh-CN" dirty="0"/>
                  <a:t>2D-DFT</a:t>
                </a:r>
                <a:r>
                  <a:rPr lang="zh-CN" altLang="en-US" dirty="0"/>
                  <a:t>变换</a:t>
                </a:r>
                <a:endParaRPr lang="en-US" altLang="zh-CN" dirty="0"/>
              </a:p>
              <a:p>
                <a:pPr lvl="1"/>
                <a:r>
                  <a:rPr lang="zh-CN" altLang="en-US" dirty="0"/>
                  <a:t>如果是彩色的，可以采用第</a:t>
                </a:r>
                <a:r>
                  <a:rPr lang="en-US" altLang="zh-CN" dirty="0"/>
                  <a:t>3</a:t>
                </a:r>
                <a:r>
                  <a:rPr lang="zh-CN" altLang="en-US" dirty="0"/>
                  <a:t>章中的颜色空间变换，例如</a:t>
                </a:r>
                <a:r>
                  <a:rPr lang="en-US" altLang="zh-CN" dirty="0"/>
                  <a:t>RGB</a:t>
                </a:r>
                <a14:m>
                  <m:oMath xmlns:m="http://schemas.openxmlformats.org/officeDocument/2006/math">
                    <m:r>
                      <a:rPr lang="en-US" altLang="zh-CN" b="0" i="1" smtClean="0">
                        <a:latin typeface="Cambria Math" panose="02040503050406030204" pitchFamily="18" charset="0"/>
                      </a:rPr>
                      <m:t>→</m:t>
                    </m:r>
                  </m:oMath>
                </a14:m>
                <a:r>
                  <a:rPr lang="en-US" altLang="zh-CN" dirty="0" err="1"/>
                  <a:t>YCbCr</a:t>
                </a:r>
                <a:r>
                  <a:rPr lang="zh-CN" altLang="en-US" dirty="0"/>
                  <a:t>，获得</a:t>
                </a:r>
                <a:r>
                  <a:rPr lang="en-US" altLang="zh-CN" dirty="0"/>
                  <a:t>Y</a:t>
                </a:r>
                <a:r>
                  <a:rPr lang="zh-CN" altLang="en-US" dirty="0"/>
                  <a:t>分量</a:t>
                </a:r>
                <a:endParaRPr lang="en-US" altLang="zh-CN" dirty="0"/>
              </a:p>
              <a:p>
                <a:pPr lvl="1"/>
                <a:r>
                  <a:rPr lang="zh-CN" altLang="en-US" dirty="0"/>
                  <a:t>幅度和相位信息</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1735"/>
                </a:stretch>
              </a:blipFill>
            </p:spPr>
            <p:txBody>
              <a:bodyPr/>
              <a:lstStyle/>
              <a:p>
                <a:r>
                  <a:rPr lang="zh-CN" altLang="en-US">
                    <a:noFill/>
                  </a:rPr>
                  <a:t> </a:t>
                </a:r>
              </a:p>
            </p:txBody>
          </p:sp>
        </mc:Fallback>
      </mc:AlternateContent>
      <p:pic>
        <p:nvPicPr>
          <p:cNvPr id="164866" name="Picture 2" descr="Amplitude_screenshot_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063" y="3419416"/>
            <a:ext cx="3302854" cy="3302854"/>
          </a:xfrm>
          <a:prstGeom prst="rect">
            <a:avLst/>
          </a:prstGeom>
          <a:noFill/>
          <a:extLst>
            <a:ext uri="{909E8E84-426E-40DD-AFC4-6F175D3DCCD1}">
              <a14:hiddenFill xmlns:a14="http://schemas.microsoft.com/office/drawing/2010/main">
                <a:solidFill>
                  <a:srgbClr val="FFFFFF"/>
                </a:solidFill>
              </a14:hiddenFill>
            </a:ext>
          </a:extLst>
        </p:spPr>
      </p:pic>
      <p:pic>
        <p:nvPicPr>
          <p:cNvPr id="164865" name="Picture 1" descr="Phase_screenshot_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0394" y="3429000"/>
            <a:ext cx="3293269" cy="329326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1524001" y="-22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400"/>
          </a:p>
        </p:txBody>
      </p:sp>
      <p:sp>
        <p:nvSpPr>
          <p:cNvPr id="6" name="Rectangle 4"/>
          <p:cNvSpPr>
            <a:spLocks noChangeArrowheads="1"/>
          </p:cNvSpPr>
          <p:nvPr/>
        </p:nvSpPr>
        <p:spPr bwMode="auto">
          <a:xfrm>
            <a:off x="5971608" y="2677240"/>
            <a:ext cx="24878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defTabSz="914382"/>
            <a:r>
              <a:rPr lang="en-US" altLang="zh-CN" sz="1000">
                <a:latin typeface="Times New Roman" panose="02020603050405020304" pitchFamily="18" charset="0"/>
                <a:cs typeface="Times New Roman" panose="02020603050405020304" pitchFamily="18" charset="0"/>
              </a:rPr>
              <a:t>  </a:t>
            </a:r>
            <a:endParaRPr lang="en-US" altLang="zh-CN">
              <a:latin typeface="Arial" panose="020B0604020202020204" pitchFamily="34" charset="0"/>
            </a:endParaRPr>
          </a:p>
        </p:txBody>
      </p:sp>
      <p:sp>
        <p:nvSpPr>
          <p:cNvPr id="7" name="Rectangle 5"/>
          <p:cNvSpPr>
            <a:spLocks noChangeArrowheads="1"/>
          </p:cNvSpPr>
          <p:nvPr/>
        </p:nvSpPr>
        <p:spPr bwMode="auto">
          <a:xfrm>
            <a:off x="1524001" y="491266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400"/>
          </a:p>
        </p:txBody>
      </p:sp>
    </p:spTree>
    <p:extLst>
      <p:ext uri="{BB962C8B-B14F-4D97-AF65-F5344CB8AC3E}">
        <p14:creationId xmlns:p14="http://schemas.microsoft.com/office/powerpoint/2010/main" val="41905832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2-D DFT</a:t>
            </a:r>
            <a:r>
              <a:rPr lang="zh-CN" altLang="en-US" dirty="0"/>
              <a:t>例子</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13808" y="1483667"/>
                <a:ext cx="10515600" cy="4351338"/>
              </a:xfrm>
            </p:spPr>
            <p:txBody>
              <a:bodyPr/>
              <a:lstStyle/>
              <a:p>
                <a14:m>
                  <m:oMath xmlns:m="http://schemas.openxmlformats.org/officeDocument/2006/math">
                    <m:r>
                      <a:rPr lang="en-US" altLang="zh-CN" b="0" i="1" smtClean="0">
                        <a:latin typeface="Cambria Math" panose="02040503050406030204" pitchFamily="18" charset="0"/>
                      </a:rPr>
                      <m:t>8×8</m:t>
                    </m:r>
                  </m:oMath>
                </a14:m>
                <a:r>
                  <a:rPr lang="zh-CN" altLang="en-US" dirty="0"/>
                  <a:t>分块，然后做</a:t>
                </a:r>
                <a:r>
                  <a:rPr lang="en-US" altLang="zh-CN" dirty="0"/>
                  <a:t>2D-DFT</a:t>
                </a:r>
                <a:r>
                  <a:rPr lang="zh-CN" altLang="en-US" dirty="0"/>
                  <a:t>变换</a:t>
                </a:r>
                <a:endParaRPr lang="en-US" altLang="zh-CN" dirty="0"/>
              </a:p>
              <a:p>
                <a:pPr lvl="1"/>
                <a:r>
                  <a:rPr lang="zh-CN" altLang="en-US" dirty="0"/>
                  <a:t>如果是彩色的，可以采用第</a:t>
                </a:r>
                <a:r>
                  <a:rPr lang="en-US" altLang="zh-CN" dirty="0"/>
                  <a:t>3</a:t>
                </a:r>
                <a:r>
                  <a:rPr lang="zh-CN" altLang="en-US" dirty="0"/>
                  <a:t>章中的颜色空间变换，例如</a:t>
                </a:r>
                <a:r>
                  <a:rPr lang="en-US" altLang="zh-CN" dirty="0"/>
                  <a:t>RGB</a:t>
                </a:r>
                <a14:m>
                  <m:oMath xmlns:m="http://schemas.openxmlformats.org/officeDocument/2006/math">
                    <m:r>
                      <a:rPr lang="en-US" altLang="zh-CN" b="0" i="1" smtClean="0">
                        <a:latin typeface="Cambria Math" panose="02040503050406030204" pitchFamily="18" charset="0"/>
                      </a:rPr>
                      <m:t>→</m:t>
                    </m:r>
                  </m:oMath>
                </a14:m>
                <a:r>
                  <a:rPr lang="en-US" altLang="zh-CN" dirty="0" err="1"/>
                  <a:t>YCbCr</a:t>
                </a:r>
                <a:r>
                  <a:rPr lang="zh-CN" altLang="en-US" dirty="0"/>
                  <a:t>，获得</a:t>
                </a:r>
                <a:r>
                  <a:rPr lang="en-US" altLang="zh-CN" dirty="0"/>
                  <a:t>Y</a:t>
                </a:r>
                <a:r>
                  <a:rPr lang="zh-CN" altLang="en-US" dirty="0"/>
                  <a:t>分量</a:t>
                </a:r>
                <a:endParaRPr lang="en-US" altLang="zh-CN" dirty="0"/>
              </a:p>
              <a:p>
                <a:pPr lvl="1"/>
                <a:r>
                  <a:rPr lang="zh-CN" altLang="en-US" dirty="0"/>
                  <a:t>幅度和相位信息</a:t>
                </a:r>
                <a:endParaRPr lang="en-US" altLang="zh-CN" dirty="0"/>
              </a:p>
              <a:p>
                <a:pPr lvl="1"/>
                <a:r>
                  <a:rPr lang="zh-CN" altLang="en-US" dirty="0"/>
                  <a:t>分别用幅度和相位信息进行逆变换</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13808" y="1483667"/>
                <a:ext cx="10515600" cy="4351338"/>
              </a:xfrm>
              <a:blipFill>
                <a:blip r:embed="rId2"/>
                <a:stretch>
                  <a:fillRect t="-2381"/>
                </a:stretch>
              </a:blipFill>
            </p:spPr>
            <p:txBody>
              <a:bodyPr/>
              <a:lstStyle/>
              <a:p>
                <a:r>
                  <a:rPr lang="zh-CN" altLang="en-US">
                    <a:noFill/>
                  </a:rPr>
                  <a:t> </a:t>
                </a:r>
              </a:p>
            </p:txBody>
          </p:sp>
        </mc:Fallback>
      </mc:AlternateContent>
      <p:sp>
        <p:nvSpPr>
          <p:cNvPr id="5" name="Rectangle 3"/>
          <p:cNvSpPr>
            <a:spLocks noChangeArrowheads="1"/>
          </p:cNvSpPr>
          <p:nvPr/>
        </p:nvSpPr>
        <p:spPr bwMode="auto">
          <a:xfrm>
            <a:off x="1524001" y="-22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400"/>
          </a:p>
        </p:txBody>
      </p:sp>
      <p:sp>
        <p:nvSpPr>
          <p:cNvPr id="6" name="Rectangle 4"/>
          <p:cNvSpPr>
            <a:spLocks noChangeArrowheads="1"/>
          </p:cNvSpPr>
          <p:nvPr/>
        </p:nvSpPr>
        <p:spPr bwMode="auto">
          <a:xfrm>
            <a:off x="5971608" y="2677240"/>
            <a:ext cx="24878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defTabSz="914382"/>
            <a:r>
              <a:rPr lang="en-US" altLang="zh-CN" sz="1000">
                <a:latin typeface="Times New Roman" panose="02020603050405020304" pitchFamily="18" charset="0"/>
                <a:cs typeface="Times New Roman" panose="02020603050405020304" pitchFamily="18" charset="0"/>
              </a:rPr>
              <a:t>  </a:t>
            </a:r>
            <a:endParaRPr lang="en-US" altLang="zh-CN">
              <a:latin typeface="Arial" panose="020B0604020202020204" pitchFamily="34" charset="0"/>
            </a:endParaRPr>
          </a:p>
        </p:txBody>
      </p:sp>
      <p:sp>
        <p:nvSpPr>
          <p:cNvPr id="7" name="Rectangle 5"/>
          <p:cNvSpPr>
            <a:spLocks noChangeArrowheads="1"/>
          </p:cNvSpPr>
          <p:nvPr/>
        </p:nvSpPr>
        <p:spPr bwMode="auto">
          <a:xfrm>
            <a:off x="1524001" y="491266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400"/>
          </a:p>
        </p:txBody>
      </p:sp>
      <p:pic>
        <p:nvPicPr>
          <p:cNvPr id="165890" name="Picture 2" descr="Reconstructed image_Amp_screenshot_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458079"/>
            <a:ext cx="3143249" cy="3143249"/>
          </a:xfrm>
          <a:prstGeom prst="rect">
            <a:avLst/>
          </a:prstGeom>
          <a:noFill/>
          <a:extLst>
            <a:ext uri="{909E8E84-426E-40DD-AFC4-6F175D3DCCD1}">
              <a14:hiddenFill xmlns:a14="http://schemas.microsoft.com/office/drawing/2010/main">
                <a:solidFill>
                  <a:srgbClr val="FFFFFF"/>
                </a:solidFill>
              </a14:hiddenFill>
            </a:ext>
          </a:extLst>
        </p:spPr>
      </p:pic>
      <p:pic>
        <p:nvPicPr>
          <p:cNvPr id="165889" name="Picture 1" descr="Reconstructed image_Pha_screenshot_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628" y="3458079"/>
            <a:ext cx="3143248" cy="31432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1524001" y="-22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400"/>
          </a:p>
        </p:txBody>
      </p:sp>
      <p:sp>
        <p:nvSpPr>
          <p:cNvPr id="8" name="Rectangle 4"/>
          <p:cNvSpPr>
            <a:spLocks noChangeArrowheads="1"/>
          </p:cNvSpPr>
          <p:nvPr/>
        </p:nvSpPr>
        <p:spPr bwMode="auto">
          <a:xfrm>
            <a:off x="5971608" y="2524840"/>
            <a:ext cx="24878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defTabSz="914382"/>
            <a:r>
              <a:rPr lang="en-US" altLang="zh-CN" sz="1000">
                <a:latin typeface="Times New Roman" panose="02020603050405020304" pitchFamily="18" charset="0"/>
                <a:cs typeface="Times New Roman" panose="02020603050405020304" pitchFamily="18" charset="0"/>
              </a:rPr>
              <a:t>  </a:t>
            </a:r>
            <a:endParaRPr lang="en-US" altLang="zh-CN">
              <a:latin typeface="Arial" panose="020B0604020202020204" pitchFamily="34" charset="0"/>
            </a:endParaRPr>
          </a:p>
        </p:txBody>
      </p:sp>
      <p:sp>
        <p:nvSpPr>
          <p:cNvPr id="9" name="Rectangle 5"/>
          <p:cNvSpPr>
            <a:spLocks noChangeArrowheads="1"/>
          </p:cNvSpPr>
          <p:nvPr/>
        </p:nvSpPr>
        <p:spPr bwMode="auto">
          <a:xfrm>
            <a:off x="1524001" y="460786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400"/>
          </a:p>
        </p:txBody>
      </p:sp>
      <p:sp>
        <p:nvSpPr>
          <p:cNvPr id="10" name="文本框 9"/>
          <p:cNvSpPr txBox="1"/>
          <p:nvPr/>
        </p:nvSpPr>
        <p:spPr>
          <a:xfrm>
            <a:off x="2905125" y="6555847"/>
            <a:ext cx="2672494" cy="461665"/>
          </a:xfrm>
          <a:prstGeom prst="rect">
            <a:avLst/>
          </a:prstGeom>
          <a:noFill/>
        </p:spPr>
        <p:txBody>
          <a:bodyPr wrap="square" rtlCol="0">
            <a:spAutoFit/>
          </a:bodyPr>
          <a:lstStyle/>
          <a:p>
            <a:r>
              <a:rPr lang="zh-CN" altLang="en-US" sz="2400" dirty="0"/>
              <a:t>幅度重构图像</a:t>
            </a:r>
          </a:p>
        </p:txBody>
      </p:sp>
      <p:sp>
        <p:nvSpPr>
          <p:cNvPr id="15" name="文本框 14"/>
          <p:cNvSpPr txBox="1"/>
          <p:nvPr/>
        </p:nvSpPr>
        <p:spPr>
          <a:xfrm>
            <a:off x="7086600" y="6582102"/>
            <a:ext cx="2566884" cy="461665"/>
          </a:xfrm>
          <a:prstGeom prst="rect">
            <a:avLst/>
          </a:prstGeom>
          <a:noFill/>
        </p:spPr>
        <p:txBody>
          <a:bodyPr wrap="square" rtlCol="0">
            <a:spAutoFit/>
          </a:bodyPr>
          <a:lstStyle/>
          <a:p>
            <a:r>
              <a:rPr lang="zh-CN" altLang="en-US" sz="2400" dirty="0"/>
              <a:t>相位重构图像</a:t>
            </a:r>
          </a:p>
        </p:txBody>
      </p:sp>
    </p:spTree>
    <p:extLst>
      <p:ext uri="{BB962C8B-B14F-4D97-AF65-F5344CB8AC3E}">
        <p14:creationId xmlns:p14="http://schemas.microsoft.com/office/powerpoint/2010/main" val="18230791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DFT-</a:t>
            </a:r>
            <a:r>
              <a:rPr lang="zh-CN" altLang="en-US" dirty="0"/>
              <a:t>矩阵表示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sz="2400" dirty="0"/>
                  <a:t>DFT</a:t>
                </a:r>
              </a:p>
              <a:p>
                <a:pPr lvl="1"/>
                <a:r>
                  <a:rPr lang="zh-CN" altLang="en-US" sz="2000" dirty="0"/>
                  <a:t>输入数据</a:t>
                </a:r>
                <a14:m>
                  <m:oMath xmlns:m="http://schemas.openxmlformats.org/officeDocument/2006/math">
                    <m:r>
                      <m:rPr>
                        <m:sty m:val="p"/>
                      </m:rPr>
                      <a:rPr lang="en-US" altLang="zh-CN" sz="2000">
                        <a:latin typeface="Cambria Math" panose="02040503050406030204" pitchFamily="18" charset="0"/>
                      </a:rPr>
                      <m:t>x</m:t>
                    </m:r>
                    <m:r>
                      <a:rPr lang="en-US" altLang="zh-CN" sz="2000">
                        <a:latin typeface="Cambria Math" panose="02040503050406030204" pitchFamily="18" charset="0"/>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𝑁</m:t>
                                </m:r>
                                <m:r>
                                  <a:rPr lang="en-US" altLang="zh-CN" sz="2000" i="1">
                                    <a:latin typeface="Cambria Math" panose="02040503050406030204" pitchFamily="18" charset="0"/>
                                  </a:rPr>
                                  <m:t>−1</m:t>
                                </m:r>
                              </m:sub>
                            </m:sSub>
                          </m:e>
                        </m:d>
                      </m:e>
                      <m:sup>
                        <m:r>
                          <a:rPr lang="en-US" altLang="zh-CN" sz="2000" i="1">
                            <a:latin typeface="Cambria Math" panose="02040503050406030204" pitchFamily="18" charset="0"/>
                          </a:rPr>
                          <m:t>𝑇</m:t>
                        </m:r>
                      </m:sup>
                    </m:sSup>
                  </m:oMath>
                </a14:m>
                <a:r>
                  <a:rPr lang="en-US" altLang="zh-CN" sz="2000" dirty="0"/>
                  <a:t>,</a:t>
                </a:r>
                <a:r>
                  <a:rPr lang="zh-CN" altLang="en-US" sz="2000" dirty="0"/>
                  <a:t>做</a:t>
                </a:r>
                <a14:m>
                  <m:oMath xmlns:m="http://schemas.openxmlformats.org/officeDocument/2006/math">
                    <m:r>
                      <a:rPr lang="en-US" altLang="zh-CN" sz="2000" i="1" dirty="0">
                        <a:latin typeface="Cambria Math" panose="02040503050406030204" pitchFamily="18" charset="0"/>
                      </a:rPr>
                      <m:t>𝑁</m:t>
                    </m:r>
                  </m:oMath>
                </a14:m>
                <a:r>
                  <a:rPr lang="zh-CN" altLang="en-US" sz="2000" dirty="0"/>
                  <a:t>点傅里叶变换后为</a:t>
                </a:r>
                <a14:m>
                  <m:oMath xmlns:m="http://schemas.openxmlformats.org/officeDocument/2006/math">
                    <m:r>
                      <m:rPr>
                        <m:sty m:val="p"/>
                      </m:rPr>
                      <a:rPr lang="en-US" altLang="zh-CN" sz="2000">
                        <a:latin typeface="Cambria Math" panose="02040503050406030204" pitchFamily="18" charset="0"/>
                      </a:rPr>
                      <m:t>X</m:t>
                    </m:r>
                    <m:r>
                      <a:rPr lang="en-US" altLang="zh-CN" sz="200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𝑋</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𝑋</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𝑋</m:t>
                            </m:r>
                          </m:e>
                          <m:sub>
                            <m:r>
                              <a:rPr lang="en-US" altLang="zh-CN" sz="2000" i="1">
                                <a:latin typeface="Cambria Math" panose="02040503050406030204" pitchFamily="18" charset="0"/>
                              </a:rPr>
                              <m:t>𝑁</m:t>
                            </m:r>
                            <m:r>
                              <a:rPr lang="en-US" altLang="zh-CN" sz="2000" i="1">
                                <a:latin typeface="Cambria Math" panose="02040503050406030204" pitchFamily="18" charset="0"/>
                              </a:rPr>
                              <m:t>−1</m:t>
                            </m:r>
                          </m:sub>
                        </m:sSub>
                        <m:r>
                          <a:rPr lang="en-US" altLang="zh-CN" sz="2000" i="1">
                            <a:latin typeface="Cambria Math" panose="02040503050406030204" pitchFamily="18" charset="0"/>
                          </a:rPr>
                          <m:t>)</m:t>
                        </m:r>
                      </m:e>
                      <m:sup>
                        <m:r>
                          <a:rPr lang="en-US" altLang="zh-CN" sz="2000" i="1">
                            <a:latin typeface="Cambria Math" panose="02040503050406030204" pitchFamily="18" charset="0"/>
                          </a:rPr>
                          <m:t>𝑇</m:t>
                        </m:r>
                      </m:sup>
                    </m:sSup>
                  </m:oMath>
                </a14:m>
                <a:r>
                  <a:rPr lang="zh-CN" altLang="en-US" sz="2000" dirty="0"/>
                  <a:t>，则：</a:t>
                </a:r>
                <a:endParaRPr lang="en-US" altLang="zh-CN" sz="2000" dirty="0"/>
              </a:p>
              <a:p>
                <a:pPr lvl="1"/>
                <a:endParaRPr lang="en-US" altLang="zh-CN" sz="2000" dirty="0"/>
              </a:p>
              <a:p>
                <a:pPr lvl="1"/>
                <a:endParaRPr lang="en-US" altLang="zh-CN" sz="2000" dirty="0"/>
              </a:p>
              <a:p>
                <a:pPr lvl="1"/>
                <a:endParaRPr lang="en-US" altLang="zh-CN" sz="2000" dirty="0"/>
              </a:p>
              <a:p>
                <a:pPr lvl="1"/>
                <a:endParaRPr lang="en-US" altLang="zh-CN" sz="2000" dirty="0"/>
              </a:p>
              <a:p>
                <a:pPr lvl="1"/>
                <a:endParaRPr lang="en-US" altLang="zh-CN" sz="2000" dirty="0"/>
              </a:p>
              <a:p>
                <a:pPr lvl="1"/>
                <a:r>
                  <a:rPr lang="zh-CN" altLang="en-US" sz="2000" dirty="0"/>
                  <a:t>若令</a:t>
                </a:r>
                <a14:m>
                  <m:oMath xmlns:m="http://schemas.openxmlformats.org/officeDocument/2006/math">
                    <m:r>
                      <a:rPr lang="en-US" altLang="zh-CN" sz="2000" i="1">
                        <a:latin typeface="Cambria Math" panose="02040503050406030204" pitchFamily="18" charset="0"/>
                      </a:rPr>
                      <m:t>𝜔</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2</m:t>
                            </m:r>
                            <m:r>
                              <a:rPr lang="en-US" altLang="zh-CN" sz="2000" i="1">
                                <a:latin typeface="Cambria Math" panose="02040503050406030204" pitchFamily="18" charset="0"/>
                              </a:rPr>
                              <m:t>𝜋</m:t>
                            </m:r>
                            <m:r>
                              <a:rPr lang="en-US" altLang="zh-CN" sz="2000" i="1">
                                <a:latin typeface="Cambria Math" panose="02040503050406030204" pitchFamily="18" charset="0"/>
                              </a:rPr>
                              <m:t>𝑖</m:t>
                            </m:r>
                          </m:num>
                          <m:den>
                            <m:r>
                              <a:rPr lang="en-US" altLang="zh-CN" sz="2000" i="1">
                                <a:latin typeface="Cambria Math" panose="02040503050406030204" pitchFamily="18" charset="0"/>
                              </a:rPr>
                              <m:t>𝑁</m:t>
                            </m:r>
                          </m:den>
                        </m:f>
                      </m:sup>
                    </m:sSup>
                  </m:oMath>
                </a14:m>
                <a:r>
                  <a:rPr lang="zh-CN" altLang="en-US" sz="2000" dirty="0"/>
                  <a:t> </a:t>
                </a:r>
                <a:r>
                  <a:rPr lang="en-US" altLang="zh-CN" sz="2000" dirty="0"/>
                  <a:t>,</a:t>
                </a:r>
                <a:r>
                  <a:rPr lang="zh-CN" altLang="en-US" sz="2000" dirty="0"/>
                  <a:t>                              ，则</a:t>
                </a:r>
                <a:endParaRPr lang="en-US" altLang="zh-CN" sz="2000" dirty="0"/>
              </a:p>
              <a:p>
                <a:pPr marL="457191" lvl="1" indent="0">
                  <a:buNone/>
                </a:pPr>
                <a:r>
                  <a:rPr lang="zh-CN" altLang="en-US" sz="2000" dirty="0"/>
                  <a:t>离散傅里叶变换：</a:t>
                </a:r>
                <a14:m>
                  <m:oMath xmlns:m="http://schemas.openxmlformats.org/officeDocument/2006/math">
                    <m:r>
                      <a:rPr lang="en-US" altLang="zh-CN" sz="2000" b="1" i="1" smtClean="0">
                        <a:solidFill>
                          <a:srgbClr val="FF0000"/>
                        </a:solidFill>
                        <a:latin typeface="Cambria Math" panose="02040503050406030204" pitchFamily="18" charset="0"/>
                      </a:rPr>
                      <m:t>𝑿</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𝑾𝒙</m:t>
                    </m:r>
                  </m:oMath>
                </a14:m>
                <a:r>
                  <a:rPr lang="en-US" altLang="zh-CN" sz="2000" dirty="0"/>
                  <a:t>,</a:t>
                </a:r>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812" t="-182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4010234" y="5055990"/>
            <a:ext cx="4428534" cy="1607751"/>
          </a:xfrm>
          <a:prstGeom prst="rect">
            <a:avLst/>
          </a:prstGeom>
        </p:spPr>
      </p:pic>
      <p:pic>
        <p:nvPicPr>
          <p:cNvPr id="5" name="图片 4"/>
          <p:cNvPicPr>
            <a:picLocks noChangeAspect="1"/>
          </p:cNvPicPr>
          <p:nvPr/>
        </p:nvPicPr>
        <p:blipFill>
          <a:blip r:embed="rId4"/>
          <a:stretch>
            <a:fillRect/>
          </a:stretch>
        </p:blipFill>
        <p:spPr>
          <a:xfrm>
            <a:off x="3518452" y="4201165"/>
            <a:ext cx="1776663" cy="547404"/>
          </a:xfrm>
          <a:prstGeom prst="rect">
            <a:avLst/>
          </a:prstGeom>
        </p:spPr>
      </p:pic>
      <p:pic>
        <p:nvPicPr>
          <p:cNvPr id="6" name="图片 5"/>
          <p:cNvPicPr>
            <a:picLocks noChangeAspect="1"/>
          </p:cNvPicPr>
          <p:nvPr/>
        </p:nvPicPr>
        <p:blipFill>
          <a:blip r:embed="rId5"/>
          <a:stretch>
            <a:fillRect/>
          </a:stretch>
        </p:blipFill>
        <p:spPr>
          <a:xfrm>
            <a:off x="1718033" y="2787317"/>
            <a:ext cx="4017494" cy="1283366"/>
          </a:xfrm>
          <a:prstGeom prst="rect">
            <a:avLst/>
          </a:prstGeom>
        </p:spPr>
      </p:pic>
      <p:pic>
        <p:nvPicPr>
          <p:cNvPr id="7" name="图片 6"/>
          <p:cNvPicPr>
            <a:picLocks noChangeAspect="1"/>
          </p:cNvPicPr>
          <p:nvPr/>
        </p:nvPicPr>
        <p:blipFill>
          <a:blip r:embed="rId6"/>
          <a:stretch>
            <a:fillRect/>
          </a:stretch>
        </p:blipFill>
        <p:spPr>
          <a:xfrm>
            <a:off x="6819271" y="3113483"/>
            <a:ext cx="2574856" cy="780260"/>
          </a:xfrm>
          <a:prstGeom prst="rect">
            <a:avLst/>
          </a:prstGeom>
        </p:spPr>
      </p:pic>
    </p:spTree>
    <p:extLst>
      <p:ext uri="{BB962C8B-B14F-4D97-AF65-F5344CB8AC3E}">
        <p14:creationId xmlns:p14="http://schemas.microsoft.com/office/powerpoint/2010/main" val="374302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DFT-</a:t>
            </a:r>
            <a:r>
              <a:rPr lang="zh-CN" altLang="en-US" dirty="0"/>
              <a:t>矩阵表示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a:t>令</a:t>
                </a:r>
                <a14:m>
                  <m:oMath xmlns:m="http://schemas.openxmlformats.org/officeDocument/2006/math">
                    <m:r>
                      <a:rPr lang="en-US" altLang="zh-CN" sz="2000" i="1">
                        <a:latin typeface="Cambria Math" panose="02040503050406030204" pitchFamily="18" charset="0"/>
                      </a:rPr>
                      <m:t>𝑁</m:t>
                    </m:r>
                    <m:r>
                      <a:rPr lang="en-US" altLang="zh-CN" sz="2000" i="1">
                        <a:latin typeface="Cambria Math" panose="02040503050406030204" pitchFamily="18" charset="0"/>
                      </a:rPr>
                      <m:t>=4</m:t>
                    </m:r>
                  </m:oMath>
                </a14:m>
                <a:r>
                  <a:rPr lang="zh-CN" altLang="en-US" sz="2000" dirty="0"/>
                  <a:t>，输入</a:t>
                </a:r>
                <a14:m>
                  <m:oMath xmlns:m="http://schemas.openxmlformats.org/officeDocument/2006/math">
                    <m:r>
                      <a:rPr lang="en-US" altLang="zh-CN" sz="2000" i="1">
                        <a:latin typeface="Cambria Math" panose="02040503050406030204" pitchFamily="18" charset="0"/>
                      </a:rPr>
                      <m:t>𝑥</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3</m:t>
                                </m:r>
                              </m:sub>
                            </m:sSub>
                          </m:e>
                        </m:d>
                      </m:e>
                      <m:sup>
                        <m:r>
                          <a:rPr lang="en-US" altLang="zh-CN" sz="2000" i="1">
                            <a:latin typeface="Cambria Math" panose="02040503050406030204" pitchFamily="18" charset="0"/>
                          </a:rPr>
                          <m:t>𝑇</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panose="02040503050406030204" pitchFamily="18" charset="0"/>
                              </a:rPr>
                              <m:t>1    2−</m:t>
                            </m:r>
                            <m:r>
                              <a:rPr lang="en-US" altLang="zh-CN" sz="2000" i="1">
                                <a:latin typeface="Cambria Math" panose="02040503050406030204" pitchFamily="18" charset="0"/>
                              </a:rPr>
                              <m:t>𝑖</m:t>
                            </m:r>
                            <m:r>
                              <a:rPr lang="en-US" altLang="zh-CN" sz="2000" i="1">
                                <a:latin typeface="Cambria Math" panose="02040503050406030204" pitchFamily="18" charset="0"/>
                              </a:rPr>
                              <m:t>   −</m:t>
                            </m:r>
                            <m:r>
                              <a:rPr lang="en-US" altLang="zh-CN" sz="2000" i="1">
                                <a:latin typeface="Cambria Math" panose="02040503050406030204" pitchFamily="18" charset="0"/>
                              </a:rPr>
                              <m:t>𝑖</m:t>
                            </m:r>
                            <m:r>
                              <a:rPr lang="en-US" altLang="zh-CN" sz="2000" i="1">
                                <a:latin typeface="Cambria Math" panose="02040503050406030204" pitchFamily="18" charset="0"/>
                              </a:rPr>
                              <m:t>   −1+2</m:t>
                            </m:r>
                            <m:r>
                              <a:rPr lang="en-US" altLang="zh-CN" sz="2000" i="1">
                                <a:latin typeface="Cambria Math" panose="02040503050406030204" pitchFamily="18" charset="0"/>
                              </a:rPr>
                              <m:t>𝑖</m:t>
                            </m:r>
                          </m:e>
                        </m:d>
                      </m:e>
                      <m:sup>
                        <m:r>
                          <a:rPr lang="en-US" altLang="zh-CN" sz="2000" i="1">
                            <a:latin typeface="Cambria Math" panose="02040503050406030204" pitchFamily="18" charset="0"/>
                          </a:rPr>
                          <m:t>𝑇</m:t>
                        </m:r>
                      </m:sup>
                    </m:sSup>
                  </m:oMath>
                </a14:m>
                <a:endParaRPr lang="en-US" altLang="zh-CN" sz="2000" dirty="0"/>
              </a:p>
              <a:p>
                <a:r>
                  <a:rPr lang="zh-CN" altLang="en-US" sz="2000" dirty="0"/>
                  <a:t>则其</a:t>
                </a:r>
                <a:r>
                  <a:rPr lang="en-US" altLang="zh-CN" sz="2000" dirty="0"/>
                  <a:t>4</a:t>
                </a:r>
                <a:r>
                  <a:rPr lang="zh-CN" altLang="en-US" sz="2000" dirty="0"/>
                  <a:t>点</a:t>
                </a:r>
                <a:r>
                  <a:rPr lang="en-US" altLang="zh-CN" sz="2000" dirty="0"/>
                  <a:t>DFT</a:t>
                </a:r>
                <a:r>
                  <a:rPr lang="zh-CN" altLang="en-US" sz="2000" dirty="0"/>
                  <a:t>变换</a:t>
                </a:r>
                <a14:m>
                  <m:oMath xmlns:m="http://schemas.openxmlformats.org/officeDocument/2006/math">
                    <m:r>
                      <a:rPr lang="en-US" altLang="zh-CN" sz="2000" i="1">
                        <a:latin typeface="Cambria Math" panose="02040503050406030204" pitchFamily="18" charset="0"/>
                      </a:rPr>
                      <m:t>𝑋</m:t>
                    </m:r>
                  </m:oMath>
                </a14:m>
                <a:r>
                  <a:rPr lang="zh-CN" altLang="en-US" sz="2000" dirty="0"/>
                  <a:t>可以按照公式计算为</a:t>
                </a:r>
                <a:endParaRPr lang="en-US" altLang="zh-CN" sz="2000" dirty="0"/>
              </a:p>
              <a:p>
                <a:endParaRPr lang="en-US" altLang="zh-CN" sz="2000" dirty="0"/>
              </a:p>
              <a:p>
                <a:endParaRPr lang="en-US" altLang="zh-CN" sz="2000" dirty="0"/>
              </a:p>
              <a:p>
                <a:endParaRPr lang="en-US" altLang="zh-CN" sz="2000" dirty="0"/>
              </a:p>
              <a:p>
                <a:r>
                  <a:rPr lang="zh-CN" altLang="en-US" sz="2000" dirty="0"/>
                  <a:t>逆变换可以验证成立</a:t>
                </a:r>
                <a:r>
                  <a:rPr lang="en-US" altLang="zh-CN" sz="2000" dirty="0"/>
                  <a:t>!</a:t>
                </a:r>
              </a:p>
              <a:p>
                <a:r>
                  <a:rPr lang="zh-CN" altLang="en-US" sz="2000" dirty="0"/>
                  <a:t>考虑矩阵表示，令</a:t>
                </a:r>
                <a14:m>
                  <m:oMath xmlns:m="http://schemas.openxmlformats.org/officeDocument/2006/math">
                    <m:r>
                      <a:rPr lang="en-US" altLang="zh-CN" sz="2000" i="1">
                        <a:latin typeface="Cambria Math" panose="02040503050406030204" pitchFamily="18" charset="0"/>
                      </a:rPr>
                      <m:t>𝜔</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2</m:t>
                            </m:r>
                            <m:r>
                              <a:rPr lang="en-US" altLang="zh-CN" sz="2000" i="1">
                                <a:latin typeface="Cambria Math" panose="02040503050406030204" pitchFamily="18" charset="0"/>
                              </a:rPr>
                              <m:t>𝜋</m:t>
                            </m:r>
                            <m:r>
                              <a:rPr lang="en-US" altLang="zh-CN" sz="2000" i="1">
                                <a:latin typeface="Cambria Math" panose="02040503050406030204" pitchFamily="18" charset="0"/>
                              </a:rPr>
                              <m:t>𝑖</m:t>
                            </m:r>
                          </m:num>
                          <m:den>
                            <m:r>
                              <a:rPr lang="en-US" altLang="zh-CN" sz="2000" i="1">
                                <a:latin typeface="Cambria Math" panose="02040503050406030204" pitchFamily="18" charset="0"/>
                              </a:rPr>
                              <m:t>4</m:t>
                            </m:r>
                          </m:den>
                        </m:f>
                      </m:sup>
                    </m:sSup>
                    <m:r>
                      <a:rPr lang="en-US" altLang="zh-CN" sz="2000" i="1">
                        <a:latin typeface="Cambria Math" panose="02040503050406030204" pitchFamily="18" charset="0"/>
                      </a:rPr>
                      <m:t>=−</m:t>
                    </m:r>
                    <m:r>
                      <a:rPr lang="en-US" altLang="zh-CN" sz="2000" i="1">
                        <a:latin typeface="Cambria Math" panose="02040503050406030204" pitchFamily="18" charset="0"/>
                      </a:rPr>
                      <m:t>𝑖</m:t>
                    </m:r>
                  </m:oMath>
                </a14:m>
                <a:r>
                  <a:rPr lang="zh-CN" altLang="en-US" sz="2000" dirty="0"/>
                  <a:t>，则</a:t>
                </a:r>
                <a:endParaRPr lang="en-US" altLang="zh-CN" sz="2000" dirty="0"/>
              </a:p>
              <a:p>
                <a:r>
                  <a:rPr lang="en-US" altLang="zh-CN" sz="2000" dirty="0"/>
                  <a:t>8</a:t>
                </a:r>
                <a:r>
                  <a:rPr lang="zh-CN" altLang="en-US" sz="2000" dirty="0"/>
                  <a:t>点</a:t>
                </a:r>
                <a:r>
                  <a:rPr lang="en-US" altLang="zh-CN" sz="2000" dirty="0"/>
                  <a:t>DFT</a:t>
                </a:r>
                <a:r>
                  <a:rPr lang="zh-CN" altLang="en-US" sz="2000" dirty="0"/>
                  <a:t>变换矩阵则为：</a:t>
                </a:r>
                <a:endParaRPr lang="en-US" altLang="zh-CN" sz="2000" dirty="0"/>
              </a:p>
              <a:p>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661" t="-976"/>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1145607" y="2574960"/>
            <a:ext cx="6219019" cy="1175827"/>
          </a:xfrm>
          <a:prstGeom prst="rect">
            <a:avLst/>
          </a:prstGeom>
        </p:spPr>
      </p:pic>
      <p:pic>
        <p:nvPicPr>
          <p:cNvPr id="6" name="图片 5"/>
          <p:cNvPicPr>
            <a:picLocks noChangeAspect="1"/>
          </p:cNvPicPr>
          <p:nvPr/>
        </p:nvPicPr>
        <p:blipFill>
          <a:blip r:embed="rId4"/>
          <a:stretch>
            <a:fillRect/>
          </a:stretch>
        </p:blipFill>
        <p:spPr>
          <a:xfrm>
            <a:off x="7543799" y="3306355"/>
            <a:ext cx="4518205" cy="1263667"/>
          </a:xfrm>
          <a:prstGeom prst="rect">
            <a:avLst/>
          </a:prstGeom>
        </p:spPr>
      </p:pic>
      <p:pic>
        <p:nvPicPr>
          <p:cNvPr id="8" name="图片 7"/>
          <p:cNvPicPr>
            <a:picLocks noChangeAspect="1"/>
          </p:cNvPicPr>
          <p:nvPr/>
        </p:nvPicPr>
        <p:blipFill>
          <a:blip r:embed="rId5"/>
          <a:stretch>
            <a:fillRect/>
          </a:stretch>
        </p:blipFill>
        <p:spPr>
          <a:xfrm>
            <a:off x="3721769" y="4843907"/>
            <a:ext cx="7285714" cy="1923810"/>
          </a:xfrm>
          <a:prstGeom prst="rect">
            <a:avLst/>
          </a:prstGeom>
        </p:spPr>
      </p:pic>
    </p:spTree>
    <p:extLst>
      <p:ext uri="{BB962C8B-B14F-4D97-AF65-F5344CB8AC3E}">
        <p14:creationId xmlns:p14="http://schemas.microsoft.com/office/powerpoint/2010/main" val="3039928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AE0AD-5450-48F5-88EB-C314373E5B7D}"/>
              </a:ext>
            </a:extLst>
          </p:cNvPr>
          <p:cNvSpPr>
            <a:spLocks noGrp="1"/>
          </p:cNvSpPr>
          <p:nvPr>
            <p:ph type="title"/>
          </p:nvPr>
        </p:nvSpPr>
        <p:spPr/>
        <p:txBody>
          <a:bodyPr/>
          <a:lstStyle/>
          <a:p>
            <a:r>
              <a:rPr lang="en-US" altLang="zh-CN" dirty="0">
                <a:solidFill>
                  <a:srgbClr val="FF0000"/>
                </a:solidFill>
              </a:rPr>
              <a:t>LINEAR ALGEBRA AND learning from DATA</a:t>
            </a:r>
            <a:endParaRPr lang="zh-CN" altLang="en-US" dirty="0"/>
          </a:p>
        </p:txBody>
      </p:sp>
      <p:sp>
        <p:nvSpPr>
          <p:cNvPr id="3" name="内容占位符 2">
            <a:extLst>
              <a:ext uri="{FF2B5EF4-FFF2-40B4-BE49-F238E27FC236}">
                <a16:creationId xmlns:a16="http://schemas.microsoft.com/office/drawing/2014/main" id="{78CE6A42-39A3-4E00-B0D6-E2191CA41B47}"/>
              </a:ext>
            </a:extLst>
          </p:cNvPr>
          <p:cNvSpPr>
            <a:spLocks noGrp="1"/>
          </p:cNvSpPr>
          <p:nvPr>
            <p:ph idx="1"/>
          </p:nvPr>
        </p:nvSpPr>
        <p:spPr/>
        <p:txBody>
          <a:bodyPr>
            <a:normAutofit/>
          </a:bodyPr>
          <a:lstStyle/>
          <a:p>
            <a:r>
              <a:rPr lang="en-US" altLang="zh-CN" b="1" dirty="0">
                <a:solidFill>
                  <a:srgbClr val="FF0000"/>
                </a:solidFill>
              </a:rPr>
              <a:t>Part VI: Optimization  </a:t>
            </a:r>
          </a:p>
          <a:p>
            <a:r>
              <a:rPr lang="en-US" altLang="zh-CN" dirty="0"/>
              <a:t>VI. 1 Minimum Problems: Convexity and Newton's Method</a:t>
            </a:r>
          </a:p>
          <a:p>
            <a:r>
              <a:rPr lang="en-US" altLang="zh-CN" dirty="0"/>
              <a:t>VI.2 Lagrange Multipliers = Derivatives of the Cost</a:t>
            </a:r>
          </a:p>
          <a:p>
            <a:r>
              <a:rPr lang="en-US" altLang="zh-CN" dirty="0"/>
              <a:t>VI.3 Linear Programming, Game Theory, and Duality</a:t>
            </a:r>
          </a:p>
          <a:p>
            <a:r>
              <a:rPr lang="en-US" altLang="zh-CN" dirty="0"/>
              <a:t>VI.4 Gradient Descent Toward the Minimum</a:t>
            </a:r>
          </a:p>
          <a:p>
            <a:r>
              <a:rPr lang="en-US" altLang="zh-CN" dirty="0"/>
              <a:t>VI.5 Stochastic Gradient Descent and ADAM </a:t>
            </a:r>
            <a:endParaRPr lang="zh-CN" altLang="en-US" dirty="0"/>
          </a:p>
        </p:txBody>
      </p:sp>
    </p:spTree>
    <p:extLst>
      <p:ext uri="{BB962C8B-B14F-4D97-AF65-F5344CB8AC3E}">
        <p14:creationId xmlns:p14="http://schemas.microsoft.com/office/powerpoint/2010/main" val="5299817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DFT-</a:t>
            </a:r>
            <a:r>
              <a:rPr lang="zh-CN" altLang="en-US" dirty="0"/>
              <a:t>矩阵表示</a:t>
            </a:r>
          </a:p>
        </p:txBody>
      </p:sp>
      <p:sp>
        <p:nvSpPr>
          <p:cNvPr id="3" name="内容占位符 2"/>
          <p:cNvSpPr>
            <a:spLocks noGrp="1"/>
          </p:cNvSpPr>
          <p:nvPr>
            <p:ph idx="1"/>
          </p:nvPr>
        </p:nvSpPr>
        <p:spPr/>
        <p:txBody>
          <a:bodyPr/>
          <a:lstStyle/>
          <a:p>
            <a:r>
              <a:rPr lang="zh-CN" altLang="en-US" dirty="0"/>
              <a:t>示意图</a:t>
            </a:r>
          </a:p>
        </p:txBody>
      </p:sp>
      <p:pic>
        <p:nvPicPr>
          <p:cNvPr id="157698" name="Picture 2" descr="Fourierop rows only.sv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5072" y="2120900"/>
            <a:ext cx="7321855"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0462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pPr eaLnBrk="1" hangingPunct="1"/>
            <a:r>
              <a:rPr lang="en-US" altLang="zh-CN" dirty="0">
                <a:ea typeface="宋体" panose="02010600030101010101" pitchFamily="2" charset="-122"/>
              </a:rPr>
              <a:t>1.2 DFT</a:t>
            </a:r>
          </a:p>
        </p:txBody>
      </p:sp>
      <p:sp>
        <p:nvSpPr>
          <p:cNvPr id="2" name="内容占位符 1"/>
          <p:cNvSpPr>
            <a:spLocks noGrp="1"/>
          </p:cNvSpPr>
          <p:nvPr>
            <p:ph idx="1"/>
          </p:nvPr>
        </p:nvSpPr>
        <p:spPr/>
        <p:txBody>
          <a:bodyPr/>
          <a:lstStyle/>
          <a:p>
            <a:r>
              <a:rPr lang="en-US" altLang="zh-CN" dirty="0"/>
              <a:t>DFT</a:t>
            </a:r>
            <a:endParaRPr lang="zh-CN" altLang="en-US" dirty="0"/>
          </a:p>
        </p:txBody>
      </p:sp>
      <p:pic>
        <p:nvPicPr>
          <p:cNvPr id="8195" name="Picture 4" descr="txp_fig"/>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2286001" y="2222501"/>
            <a:ext cx="9017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5" descr="txp_fig"/>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2286001" y="3746500"/>
            <a:ext cx="15875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7" name="Rectangle 7" descr="dft32_pic"/>
          <p:cNvSpPr>
            <a:spLocks noChangeArrowheads="1"/>
          </p:cNvSpPr>
          <p:nvPr/>
        </p:nvSpPr>
        <p:spPr bwMode="auto">
          <a:xfrm>
            <a:off x="5549900" y="1447800"/>
            <a:ext cx="4114800" cy="1752600"/>
          </a:xfrm>
          <a:prstGeom prst="rect">
            <a:avLst/>
          </a:prstGeom>
          <a:blipFill dpi="0" rotWithShape="1">
            <a:blip r:embed="rId7"/>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zh-CN" altLang="en-US" sz="2400"/>
          </a:p>
        </p:txBody>
      </p:sp>
      <p:sp>
        <p:nvSpPr>
          <p:cNvPr id="8199" name="Rectangle 9"/>
          <p:cNvSpPr>
            <a:spLocks noChangeArrowheads="1"/>
          </p:cNvSpPr>
          <p:nvPr/>
        </p:nvSpPr>
        <p:spPr bwMode="auto">
          <a:xfrm>
            <a:off x="6169269" y="3575050"/>
            <a:ext cx="2971800" cy="2438400"/>
          </a:xfrm>
          <a:prstGeom prst="rect">
            <a:avLst/>
          </a:prstGeom>
          <a:blipFill dpi="0" rotWithShape="1">
            <a:blip r:embed="rId8"/>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zh-CN" altLang="en-US" sz="2400"/>
          </a:p>
        </p:txBody>
      </p:sp>
      <p:sp>
        <p:nvSpPr>
          <p:cNvPr id="8200" name="AutoShape 10"/>
          <p:cNvSpPr>
            <a:spLocks noChangeArrowheads="1"/>
          </p:cNvSpPr>
          <p:nvPr/>
        </p:nvSpPr>
        <p:spPr bwMode="auto">
          <a:xfrm>
            <a:off x="4318000" y="2819400"/>
            <a:ext cx="609600" cy="609600"/>
          </a:xfrm>
          <a:prstGeom prst="rightArrow">
            <a:avLst>
              <a:gd name="adj1" fmla="val 50000"/>
              <a:gd name="adj2" fmla="val 40884"/>
            </a:avLst>
          </a:prstGeom>
          <a:noFill/>
          <a:ln w="2857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zh-CN" altLang="en-US" sz="2400"/>
          </a:p>
        </p:txBody>
      </p:sp>
    </p:spTree>
    <p:extLst>
      <p:ext uri="{BB962C8B-B14F-4D97-AF65-F5344CB8AC3E}">
        <p14:creationId xmlns:p14="http://schemas.microsoft.com/office/powerpoint/2010/main" val="15392558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6A6042-3224-43DB-AC7D-3D6F12534327}"/>
              </a:ext>
            </a:extLst>
          </p:cNvPr>
          <p:cNvSpPr>
            <a:spLocks noGrp="1"/>
          </p:cNvSpPr>
          <p:nvPr>
            <p:ph type="title"/>
          </p:nvPr>
        </p:nvSpPr>
        <p:spPr/>
        <p:txBody>
          <a:bodyPr/>
          <a:lstStyle/>
          <a:p>
            <a:r>
              <a:rPr lang="zh-CN" altLang="en-US" dirty="0"/>
              <a:t>总结</a:t>
            </a:r>
          </a:p>
        </p:txBody>
      </p:sp>
      <p:sp>
        <p:nvSpPr>
          <p:cNvPr id="3" name="内容占位符 2">
            <a:extLst>
              <a:ext uri="{FF2B5EF4-FFF2-40B4-BE49-F238E27FC236}">
                <a16:creationId xmlns:a16="http://schemas.microsoft.com/office/drawing/2014/main" id="{F6F029CF-3B65-4242-91B8-594556CBCF7E}"/>
              </a:ext>
            </a:extLst>
          </p:cNvPr>
          <p:cNvSpPr>
            <a:spLocks noGrp="1"/>
          </p:cNvSpPr>
          <p:nvPr>
            <p:ph idx="1"/>
          </p:nvPr>
        </p:nvSpPr>
        <p:spPr/>
        <p:txBody>
          <a:bodyPr/>
          <a:lstStyle/>
          <a:p>
            <a:r>
              <a:rPr lang="zh-CN" altLang="en-US" dirty="0"/>
              <a:t>课程概况</a:t>
            </a:r>
            <a:endParaRPr lang="en-US" altLang="zh-CN" dirty="0"/>
          </a:p>
          <a:p>
            <a:r>
              <a:rPr lang="en-US" altLang="zh-CN" dirty="0"/>
              <a:t>A-D</a:t>
            </a:r>
            <a:r>
              <a:rPr lang="zh-CN" altLang="en-US" dirty="0"/>
              <a:t>转换之奈奎斯特采样定理</a:t>
            </a:r>
            <a:endParaRPr lang="en-US" altLang="zh-CN" dirty="0"/>
          </a:p>
          <a:p>
            <a:r>
              <a:rPr lang="zh-CN" altLang="en-US" dirty="0"/>
              <a:t>信号表示</a:t>
            </a:r>
            <a:endParaRPr lang="en-US" altLang="zh-CN" dirty="0"/>
          </a:p>
          <a:p>
            <a:r>
              <a:rPr lang="zh-CN" altLang="en-US" dirty="0"/>
              <a:t>傅立叶变换</a:t>
            </a:r>
            <a:endParaRPr lang="en-US" altLang="zh-CN" dirty="0"/>
          </a:p>
          <a:p>
            <a:r>
              <a:rPr lang="zh-CN" altLang="en-US" dirty="0"/>
              <a:t>下一章</a:t>
            </a:r>
            <a:endParaRPr lang="en-US" altLang="zh-CN" dirty="0"/>
          </a:p>
          <a:p>
            <a:pPr lvl="1"/>
            <a:r>
              <a:rPr lang="zh-CN" altLang="en-US" dirty="0"/>
              <a:t>矩阵、向量、解线性方程组、稀疏表示</a:t>
            </a:r>
          </a:p>
        </p:txBody>
      </p:sp>
      <p:sp>
        <p:nvSpPr>
          <p:cNvPr id="4" name="文本框 3">
            <a:extLst>
              <a:ext uri="{FF2B5EF4-FFF2-40B4-BE49-F238E27FC236}">
                <a16:creationId xmlns:a16="http://schemas.microsoft.com/office/drawing/2014/main" id="{442DC15F-6EAD-4749-9AD7-64A10EA5517D}"/>
              </a:ext>
            </a:extLst>
          </p:cNvPr>
          <p:cNvSpPr txBox="1"/>
          <p:nvPr/>
        </p:nvSpPr>
        <p:spPr>
          <a:xfrm>
            <a:off x="838200" y="5326601"/>
            <a:ext cx="8369599" cy="369332"/>
          </a:xfrm>
          <a:prstGeom prst="rect">
            <a:avLst/>
          </a:prstGeom>
          <a:noFill/>
        </p:spPr>
        <p:txBody>
          <a:bodyPr wrap="none" rtlCol="0">
            <a:spAutoFit/>
          </a:bodyPr>
          <a:lstStyle/>
          <a:p>
            <a:r>
              <a:rPr lang="zh-CN" altLang="en-US" dirty="0">
                <a:solidFill>
                  <a:srgbClr val="FF0000"/>
                </a:solidFill>
              </a:rPr>
              <a:t>本章自学：冈萨雷斯，数字图像处理</a:t>
            </a:r>
            <a:r>
              <a:rPr lang="en-US" altLang="zh-CN" dirty="0">
                <a:solidFill>
                  <a:srgbClr val="FF0000"/>
                </a:solidFill>
              </a:rPr>
              <a:t>(</a:t>
            </a:r>
            <a:r>
              <a:rPr lang="zh-CN" altLang="en-US" dirty="0">
                <a:solidFill>
                  <a:srgbClr val="FF0000"/>
                </a:solidFill>
              </a:rPr>
              <a:t>第</a:t>
            </a:r>
            <a:r>
              <a:rPr lang="en-US" altLang="zh-CN" dirty="0">
                <a:solidFill>
                  <a:srgbClr val="FF0000"/>
                </a:solidFill>
              </a:rPr>
              <a:t>4</a:t>
            </a:r>
            <a:r>
              <a:rPr lang="zh-CN" altLang="en-US" dirty="0">
                <a:solidFill>
                  <a:srgbClr val="FF0000"/>
                </a:solidFill>
              </a:rPr>
              <a:t>版</a:t>
            </a:r>
            <a:r>
              <a:rPr lang="en-US" altLang="zh-CN" dirty="0">
                <a:solidFill>
                  <a:srgbClr val="FF0000"/>
                </a:solidFill>
              </a:rPr>
              <a:t>)</a:t>
            </a:r>
            <a:r>
              <a:rPr lang="zh-CN" altLang="en-US" dirty="0">
                <a:solidFill>
                  <a:srgbClr val="FF0000"/>
                </a:solidFill>
              </a:rPr>
              <a:t>，第</a:t>
            </a:r>
            <a:r>
              <a:rPr lang="en-US" altLang="zh-CN" dirty="0">
                <a:solidFill>
                  <a:srgbClr val="FF0000"/>
                </a:solidFill>
              </a:rPr>
              <a:t>4</a:t>
            </a:r>
            <a:r>
              <a:rPr lang="zh-CN" altLang="en-US" dirty="0">
                <a:solidFill>
                  <a:srgbClr val="FF0000"/>
                </a:solidFill>
              </a:rPr>
              <a:t>章：频率域的滤波，</a:t>
            </a:r>
            <a:r>
              <a:rPr lang="en-US" altLang="zh-CN" dirty="0">
                <a:solidFill>
                  <a:srgbClr val="FF0000"/>
                </a:solidFill>
              </a:rPr>
              <a:t>pp203-316</a:t>
            </a:r>
            <a:endParaRPr lang="zh-CN" altLang="en-US" dirty="0">
              <a:solidFill>
                <a:srgbClr val="FF0000"/>
              </a:solidFill>
            </a:endParaRPr>
          </a:p>
        </p:txBody>
      </p:sp>
    </p:spTree>
    <p:extLst>
      <p:ext uri="{BB962C8B-B14F-4D97-AF65-F5344CB8AC3E}">
        <p14:creationId xmlns:p14="http://schemas.microsoft.com/office/powerpoint/2010/main" val="12594557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1697990"/>
            <a:ext cx="12192000" cy="769441"/>
          </a:xfrm>
          <a:prstGeom prst="rect">
            <a:avLst/>
          </a:prstGeom>
          <a:noFill/>
        </p:spPr>
        <p:txBody>
          <a:bodyPr wrap="square" rtlCol="0">
            <a:spAutoFit/>
          </a:bodyPr>
          <a:lstStyle/>
          <a:p>
            <a:pPr algn="ctr"/>
            <a:r>
              <a:rPr lang="zh-CN" altLang="en-US" sz="4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cs typeface="微软雅黑" panose="020B0503020204020204" pitchFamily="34" charset="-122"/>
                <a:sym typeface="+mn-ea"/>
              </a:rPr>
              <a:t>谢    谢！</a:t>
            </a:r>
            <a:endParaRPr sz="4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cs typeface="微软雅黑" panose="020B0503020204020204" pitchFamily="34" charset="-122"/>
              <a:sym typeface="+mn-ea"/>
            </a:endParaRPr>
          </a:p>
        </p:txBody>
      </p:sp>
      <p:grpSp>
        <p:nvGrpSpPr>
          <p:cNvPr id="10" name="组合 9"/>
          <p:cNvGrpSpPr/>
          <p:nvPr/>
        </p:nvGrpSpPr>
        <p:grpSpPr>
          <a:xfrm>
            <a:off x="327660" y="4339590"/>
            <a:ext cx="11443970" cy="1774825"/>
            <a:chOff x="-9897" y="2571750"/>
            <a:chExt cx="9147320" cy="1493593"/>
          </a:xfrm>
        </p:grpSpPr>
        <p:pic>
          <p:nvPicPr>
            <p:cNvPr id="14" name="Picture 5" descr="c:\users\administrator\appdata\roaming\360se6\User Data\temp\15316320130613174438_960x720.jpg"/>
            <p:cNvPicPr>
              <a:picLocks noChangeAspect="1" noChangeArrowheads="1"/>
            </p:cNvPicPr>
            <p:nvPr>
              <p:custDataLst>
                <p:tags r:id="rId2"/>
              </p:custDataLst>
            </p:nvPr>
          </p:nvPicPr>
          <p:blipFill rotWithShape="1">
            <a:blip r:embed="rId6" cstate="print"/>
            <a:srcRect/>
            <a:stretch>
              <a:fillRect/>
            </a:stretch>
          </p:blipFill>
          <p:spPr bwMode="auto">
            <a:xfrm>
              <a:off x="-9897" y="2909537"/>
              <a:ext cx="2771800" cy="862026"/>
            </a:xfrm>
            <a:prstGeom prst="rect">
              <a:avLst/>
            </a:prstGeom>
            <a:noFill/>
            <a:effectLst>
              <a:reflection blurRad="6350" stA="50000" endA="300" endPos="55000" dir="5400000" sy="-100000" algn="bl" rotWithShape="0"/>
            </a:effectLst>
          </p:spPr>
        </p:pic>
        <p:pic>
          <p:nvPicPr>
            <p:cNvPr id="15" name="Picture 7" descr="c:\users\administrator\appdata\roaming\360se6\User Data\temp\w296h504768_1404098312_661.png"/>
            <p:cNvPicPr>
              <a:picLocks noChangeAspect="1" noChangeArrowheads="1"/>
            </p:cNvPicPr>
            <p:nvPr>
              <p:custDataLst>
                <p:tags r:id="rId3"/>
              </p:custDataLst>
            </p:nvPr>
          </p:nvPicPr>
          <p:blipFill>
            <a:blip r:embed="rId7" cstate="print"/>
            <a:srcRect/>
            <a:stretch>
              <a:fillRect/>
            </a:stretch>
          </p:blipFill>
          <p:spPr bwMode="auto">
            <a:xfrm>
              <a:off x="6427733" y="2891991"/>
              <a:ext cx="2709690" cy="914521"/>
            </a:xfrm>
            <a:prstGeom prst="rect">
              <a:avLst/>
            </a:prstGeom>
            <a:noFill/>
            <a:effectLst>
              <a:reflection blurRad="6350" stA="50000" endA="300" endPos="55000" dir="5400000" sy="-100000" algn="bl" rotWithShape="0"/>
            </a:effectLst>
          </p:spPr>
        </p:pic>
        <p:pic>
          <p:nvPicPr>
            <p:cNvPr id="16" name="Picture 3"/>
            <p:cNvPicPr>
              <a:picLocks noChangeAspect="1" noChangeArrowheads="1"/>
            </p:cNvPicPr>
            <p:nvPr>
              <p:custDataLst>
                <p:tags r:id="rId4"/>
              </p:custDataLst>
            </p:nvPr>
          </p:nvPicPr>
          <p:blipFill rotWithShape="1">
            <a:blip r:embed="rId8" cstate="print"/>
            <a:srcRect/>
            <a:stretch>
              <a:fillRect/>
            </a:stretch>
          </p:blipFill>
          <p:spPr bwMode="auto">
            <a:xfrm>
              <a:off x="2627783" y="2571750"/>
              <a:ext cx="3960441" cy="14935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style>
            <a:lnRef idx="2">
              <a:schemeClr val="accent3"/>
            </a:lnRef>
            <a:fillRef idx="1">
              <a:schemeClr val="lt1"/>
            </a:fillRef>
            <a:effectRef idx="0">
              <a:schemeClr val="accent3"/>
            </a:effectRef>
            <a:fontRef idx="minor">
              <a:schemeClr val="dk1"/>
            </a:fontRef>
          </p:style>
        </p:pic>
      </p:grpSp>
      <p:sp>
        <p:nvSpPr>
          <p:cNvPr id="2" name="文本框 1">
            <a:extLst>
              <a:ext uri="{FF2B5EF4-FFF2-40B4-BE49-F238E27FC236}">
                <a16:creationId xmlns:a16="http://schemas.microsoft.com/office/drawing/2014/main" id="{1813FE52-58D7-4C36-819A-21C87277DBDB}"/>
              </a:ext>
            </a:extLst>
          </p:cNvPr>
          <p:cNvSpPr txBox="1"/>
          <p:nvPr/>
        </p:nvSpPr>
        <p:spPr>
          <a:xfrm>
            <a:off x="4532789" y="3731151"/>
            <a:ext cx="3126422" cy="461665"/>
          </a:xfrm>
          <a:prstGeom prst="rect">
            <a:avLst/>
          </a:prstGeom>
          <a:noFill/>
        </p:spPr>
        <p:txBody>
          <a:bodyPr wrap="square" rtlCol="0">
            <a:spAutoFit/>
          </a:bodyPr>
          <a:lstStyle/>
          <a:p>
            <a:pPr algn="ctr"/>
            <a:r>
              <a:rPr lang="en-US" altLang="zh-CN" sz="2400" b="1" dirty="0">
                <a:latin typeface="+mn-ea"/>
              </a:rPr>
              <a:t>2023</a:t>
            </a:r>
            <a:r>
              <a:rPr lang="zh-CN" altLang="en-US" sz="2400" b="1" dirty="0">
                <a:latin typeface="+mn-ea"/>
              </a:rPr>
              <a:t>年</a:t>
            </a:r>
            <a:r>
              <a:rPr lang="en-US" altLang="zh-CN" sz="2400" b="1" dirty="0">
                <a:latin typeface="+mn-ea"/>
              </a:rPr>
              <a:t>4</a:t>
            </a:r>
            <a:r>
              <a:rPr lang="zh-CN" altLang="en-US" sz="2400" b="1" dirty="0">
                <a:latin typeface="+mn-ea"/>
              </a:rPr>
              <a:t>月</a:t>
            </a:r>
            <a:r>
              <a:rPr lang="en-US" altLang="zh-CN" sz="2400" b="1" dirty="0">
                <a:latin typeface="+mn-ea"/>
              </a:rPr>
              <a:t>17</a:t>
            </a:r>
            <a:r>
              <a:rPr lang="zh-CN" altLang="en-US" sz="2400" b="1" dirty="0">
                <a:latin typeface="+mn-ea"/>
              </a:rPr>
              <a:t>日</a:t>
            </a:r>
          </a:p>
        </p:txBody>
      </p:sp>
      <p:sp>
        <p:nvSpPr>
          <p:cNvPr id="3" name="文本框 2">
            <a:extLst>
              <a:ext uri="{FF2B5EF4-FFF2-40B4-BE49-F238E27FC236}">
                <a16:creationId xmlns:a16="http://schemas.microsoft.com/office/drawing/2014/main" id="{C57C26F1-04A6-401C-73FA-A8F40ACAED9F}"/>
              </a:ext>
            </a:extLst>
          </p:cNvPr>
          <p:cNvSpPr txBox="1"/>
          <p:nvPr/>
        </p:nvSpPr>
        <p:spPr>
          <a:xfrm>
            <a:off x="2587918" y="2684239"/>
            <a:ext cx="7034149" cy="523220"/>
          </a:xfrm>
          <a:prstGeom prst="rect">
            <a:avLst/>
          </a:prstGeom>
          <a:noFill/>
        </p:spPr>
        <p:txBody>
          <a:bodyPr wrap="square" rtlCol="0">
            <a:spAutoFit/>
          </a:bodyPr>
          <a:lstStyle/>
          <a:p>
            <a:pPr algn="ctr"/>
            <a:r>
              <a:rPr lang="zh-CN" altLang="en-US" sz="2800" b="1" dirty="0">
                <a:solidFill>
                  <a:schemeClr val="bg1"/>
                </a:solidFill>
                <a:latin typeface="+mj-ea"/>
                <a:ea typeface="+mj-ea"/>
              </a:rPr>
              <a:t>哈尔滨工业大学计算学部  刘绍辉</a:t>
            </a:r>
          </a:p>
        </p:txBody>
      </p:sp>
    </p:spTree>
    <p:custDataLst>
      <p:tags r:id="rId1"/>
    </p:custDataLst>
    <p:extLst>
      <p:ext uri="{BB962C8B-B14F-4D97-AF65-F5344CB8AC3E}">
        <p14:creationId xmlns:p14="http://schemas.microsoft.com/office/powerpoint/2010/main" val="18766819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423933-F554-4E88-8B36-4518B46275BF}"/>
              </a:ext>
            </a:extLst>
          </p:cNvPr>
          <p:cNvSpPr>
            <a:spLocks noGrp="1"/>
          </p:cNvSpPr>
          <p:nvPr>
            <p:ph type="title"/>
          </p:nvPr>
        </p:nvSpPr>
        <p:spPr/>
        <p:txBody>
          <a:bodyPr/>
          <a:lstStyle/>
          <a:p>
            <a:r>
              <a:rPr lang="zh-CN" altLang="en-US" dirty="0"/>
              <a:t>附录：分辨率</a:t>
            </a:r>
          </a:p>
        </p:txBody>
      </p:sp>
      <p:sp>
        <p:nvSpPr>
          <p:cNvPr id="3" name="内容占位符 2">
            <a:extLst>
              <a:ext uri="{FF2B5EF4-FFF2-40B4-BE49-F238E27FC236}">
                <a16:creationId xmlns:a16="http://schemas.microsoft.com/office/drawing/2014/main" id="{524556FB-2395-4885-8105-8A173332F776}"/>
              </a:ext>
            </a:extLst>
          </p:cNvPr>
          <p:cNvSpPr>
            <a:spLocks noGrp="1"/>
          </p:cNvSpPr>
          <p:nvPr>
            <p:ph idx="1"/>
          </p:nvPr>
        </p:nvSpPr>
        <p:spPr/>
        <p:txBody>
          <a:bodyPr/>
          <a:lstStyle/>
          <a:p>
            <a:r>
              <a:rPr lang="zh-CN" altLang="en-US" dirty="0"/>
              <a:t>分辨率</a:t>
            </a:r>
            <a:endParaRPr lang="en-US" altLang="zh-CN" dirty="0"/>
          </a:p>
          <a:p>
            <a:pPr lvl="1"/>
            <a:r>
              <a:rPr lang="zh-CN" altLang="en-US" dirty="0"/>
              <a:t>图像中的分辨率</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信号中的频率和时间分辨率</a:t>
            </a:r>
            <a:endParaRPr lang="en-US" altLang="zh-CN" dirty="0"/>
          </a:p>
          <a:p>
            <a:pPr lvl="2"/>
            <a:r>
              <a:rPr lang="zh-CN" altLang="en-US" b="0" dirty="0"/>
              <a:t>频率分辨率是通过一个频域的窗函数来观察频谱时所看到的频率的宽度；时间分辨率是通过一个时域的窗函数来观察信号时所看到的时间的宽度。显然，这样的窗函数越窄，相应的分辨率就越好。</a:t>
            </a:r>
            <a:endParaRPr lang="zh-CN" altLang="en-US" dirty="0"/>
          </a:p>
        </p:txBody>
      </p:sp>
      <p:pic>
        <p:nvPicPr>
          <p:cNvPr id="249858" name="Picture 2" descr="观察频谱的窗口——物理与计算分辨率">
            <a:extLst>
              <a:ext uri="{FF2B5EF4-FFF2-40B4-BE49-F238E27FC236}">
                <a16:creationId xmlns:a16="http://schemas.microsoft.com/office/drawing/2014/main" id="{790E83C1-6ADD-4E8B-97E0-3C00770563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1487" y="1165332"/>
            <a:ext cx="5791669" cy="3257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7250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B63A13-7947-478C-B635-EABAFD34DA43}"/>
              </a:ext>
            </a:extLst>
          </p:cNvPr>
          <p:cNvSpPr>
            <a:spLocks noGrp="1"/>
          </p:cNvSpPr>
          <p:nvPr>
            <p:ph type="title"/>
          </p:nvPr>
        </p:nvSpPr>
        <p:spPr/>
        <p:txBody>
          <a:bodyPr/>
          <a:lstStyle/>
          <a:p>
            <a:r>
              <a:rPr lang="zh-CN" altLang="en-US" dirty="0"/>
              <a:t>附录：一维</a:t>
            </a:r>
            <a:r>
              <a:rPr lang="en-US" altLang="zh-CN" dirty="0"/>
              <a:t>DFT</a:t>
            </a:r>
            <a:r>
              <a:rPr lang="zh-CN" altLang="en-US" dirty="0"/>
              <a:t>分辨率</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AAEE622-F1DB-4223-A00F-97C71B7DEE12}"/>
                  </a:ext>
                </a:extLst>
              </p:cNvPr>
              <p:cNvSpPr>
                <a:spLocks noGrp="1"/>
              </p:cNvSpPr>
              <p:nvPr>
                <p:ph idx="1"/>
              </p:nvPr>
            </p:nvSpPr>
            <p:spPr/>
            <p:txBody>
              <a:bodyPr>
                <a:normAutofit fontScale="92500"/>
              </a:bodyPr>
              <a:lstStyle/>
              <a:p>
                <a:r>
                  <a:rPr lang="en-US" altLang="zh-CN" sz="2660" dirty="0"/>
                  <a:t>DFT</a:t>
                </a:r>
                <a:r>
                  <a:rPr lang="zh-CN" altLang="en-US" sz="2660" dirty="0"/>
                  <a:t>的分辨率</a:t>
                </a:r>
                <a:endParaRPr lang="en-US" altLang="zh-CN" sz="2660" dirty="0"/>
              </a:p>
              <a:p>
                <a:pPr lvl="1"/>
                <a:r>
                  <a:rPr lang="en-US" altLang="zh-CN" sz="2280" dirty="0"/>
                  <a:t>DFT</a:t>
                </a:r>
                <a:r>
                  <a:rPr lang="zh-CN" altLang="en-US" sz="2280" dirty="0"/>
                  <a:t>的频率分辨率是指：</a:t>
                </a:r>
                <a:endParaRPr lang="en-US" altLang="zh-CN" sz="2280" dirty="0"/>
              </a:p>
              <a:p>
                <a:pPr marL="419303" lvl="1" indent="0">
                  <a:buNone/>
                </a:pPr>
                <a14:m>
                  <m:oMathPara xmlns:m="http://schemas.openxmlformats.org/officeDocument/2006/math">
                    <m:oMathParaPr>
                      <m:jc m:val="centerGroup"/>
                    </m:oMathParaPr>
                    <m:oMath xmlns:m="http://schemas.openxmlformats.org/officeDocument/2006/math">
                      <m:sSub>
                        <m:sSubPr>
                          <m:ctrlPr>
                            <a:rPr lang="en-US" altLang="zh-CN" sz="2280" b="1" i="1">
                              <a:solidFill>
                                <a:srgbClr val="FF0000"/>
                              </a:solidFill>
                              <a:latin typeface="Cambria Math" panose="02040503050406030204" pitchFamily="18" charset="0"/>
                            </a:rPr>
                          </m:ctrlPr>
                        </m:sSubPr>
                        <m:e>
                          <m:r>
                            <a:rPr lang="en-US" altLang="zh-CN" sz="2280" b="1" i="1">
                              <a:solidFill>
                                <a:srgbClr val="FF0000"/>
                              </a:solidFill>
                              <a:latin typeface="Cambria Math" panose="02040503050406030204" pitchFamily="18" charset="0"/>
                            </a:rPr>
                            <m:t>𝑭</m:t>
                          </m:r>
                        </m:e>
                        <m:sub>
                          <m:r>
                            <a:rPr lang="en-US" altLang="zh-CN" sz="2280" b="1" i="1">
                              <a:solidFill>
                                <a:srgbClr val="FF0000"/>
                              </a:solidFill>
                              <a:latin typeface="Cambria Math" panose="02040503050406030204" pitchFamily="18" charset="0"/>
                            </a:rPr>
                            <m:t>𝒓𝒆𝒔</m:t>
                          </m:r>
                        </m:sub>
                      </m:sSub>
                      <m:r>
                        <a:rPr lang="en-US" altLang="zh-CN" sz="2280" b="1" i="1">
                          <a:solidFill>
                            <a:srgbClr val="FF0000"/>
                          </a:solidFill>
                          <a:latin typeface="Cambria Math" panose="02040503050406030204" pitchFamily="18" charset="0"/>
                        </a:rPr>
                        <m:t>~</m:t>
                      </m:r>
                      <m:f>
                        <m:fPr>
                          <m:ctrlPr>
                            <a:rPr lang="en-US" altLang="zh-CN" sz="2280" b="1" i="1">
                              <a:solidFill>
                                <a:srgbClr val="FF0000"/>
                              </a:solidFill>
                              <a:latin typeface="Cambria Math" panose="02040503050406030204" pitchFamily="18" charset="0"/>
                            </a:rPr>
                          </m:ctrlPr>
                        </m:fPr>
                        <m:num>
                          <m:r>
                            <a:rPr lang="en-US" altLang="zh-CN" sz="2280" b="1" i="1">
                              <a:solidFill>
                                <a:srgbClr val="FF0000"/>
                              </a:solidFill>
                              <a:latin typeface="Cambria Math" panose="02040503050406030204" pitchFamily="18" charset="0"/>
                            </a:rPr>
                            <m:t>𝟏</m:t>
                          </m:r>
                        </m:num>
                        <m:den>
                          <m:r>
                            <a:rPr lang="en-US" altLang="zh-CN" sz="2280" b="1" i="1">
                              <a:solidFill>
                                <a:srgbClr val="FF0000"/>
                              </a:solidFill>
                              <a:latin typeface="Cambria Math" panose="02040503050406030204" pitchFamily="18" charset="0"/>
                            </a:rPr>
                            <m:t>𝑵𝑻</m:t>
                          </m:r>
                        </m:den>
                      </m:f>
                      <m:r>
                        <a:rPr lang="en-US" altLang="zh-CN" sz="2280" b="1" i="1">
                          <a:solidFill>
                            <a:srgbClr val="FF0000"/>
                          </a:solidFill>
                          <a:latin typeface="Cambria Math" panose="02040503050406030204" pitchFamily="18" charset="0"/>
                        </a:rPr>
                        <m:t>[</m:t>
                      </m:r>
                      <m:r>
                        <a:rPr lang="en-US" altLang="zh-CN" sz="2280" b="1" i="1">
                          <a:solidFill>
                            <a:srgbClr val="FF0000"/>
                          </a:solidFill>
                          <a:latin typeface="Cambria Math" panose="02040503050406030204" pitchFamily="18" charset="0"/>
                        </a:rPr>
                        <m:t>𝑯𝒛</m:t>
                      </m:r>
                      <m:r>
                        <a:rPr lang="en-US" altLang="zh-CN" sz="2280" b="1" i="1">
                          <a:solidFill>
                            <a:srgbClr val="FF0000"/>
                          </a:solidFill>
                          <a:latin typeface="Cambria Math" panose="02040503050406030204" pitchFamily="18" charset="0"/>
                        </a:rPr>
                        <m:t>]</m:t>
                      </m:r>
                    </m:oMath>
                  </m:oMathPara>
                </a14:m>
                <a:endParaRPr lang="en-US" altLang="zh-CN" sz="2280" dirty="0">
                  <a:solidFill>
                    <a:srgbClr val="FF0000"/>
                  </a:solidFill>
                </a:endParaRPr>
              </a:p>
              <a:p>
                <a:pPr lvl="1"/>
                <a:r>
                  <a:rPr lang="zh-CN" altLang="en-US" sz="2280" dirty="0"/>
                  <a:t>覆盖的频率区间为：</a:t>
                </a:r>
                <a:endParaRPr lang="en-US" altLang="zh-CN" sz="2280" dirty="0"/>
              </a:p>
              <a:p>
                <a:pPr marL="419303" lvl="1" indent="0">
                  <a:buNone/>
                </a:pPr>
                <a14:m>
                  <m:oMathPara xmlns:m="http://schemas.openxmlformats.org/officeDocument/2006/math">
                    <m:oMathParaPr>
                      <m:jc m:val="centerGroup"/>
                    </m:oMathParaPr>
                    <m:oMath xmlns:m="http://schemas.openxmlformats.org/officeDocument/2006/math">
                      <m:r>
                        <a:rPr lang="en-US" altLang="zh-CN" sz="2280" b="1">
                          <a:solidFill>
                            <a:srgbClr val="FF0000"/>
                          </a:solidFill>
                          <a:latin typeface="Cambria Math" panose="02040503050406030204" pitchFamily="18" charset="0"/>
                        </a:rPr>
                        <m:t>𝚫</m:t>
                      </m:r>
                      <m:r>
                        <a:rPr lang="en-US" altLang="zh-CN" sz="2280" b="1" i="1">
                          <a:solidFill>
                            <a:srgbClr val="FF0000"/>
                          </a:solidFill>
                          <a:latin typeface="Cambria Math" panose="02040503050406030204" pitchFamily="18" charset="0"/>
                        </a:rPr>
                        <m:t>𝑭</m:t>
                      </m:r>
                      <m:r>
                        <a:rPr lang="en-US" altLang="zh-CN" sz="2280" b="1" i="1">
                          <a:solidFill>
                            <a:srgbClr val="FF0000"/>
                          </a:solidFill>
                          <a:latin typeface="Cambria Math" panose="02040503050406030204" pitchFamily="18" charset="0"/>
                        </a:rPr>
                        <m:t>=</m:t>
                      </m:r>
                      <m:r>
                        <a:rPr lang="en-US" altLang="zh-CN" sz="2280" b="1" i="1">
                          <a:solidFill>
                            <a:srgbClr val="FF0000"/>
                          </a:solidFill>
                          <a:latin typeface="Cambria Math" panose="02040503050406030204" pitchFamily="18" charset="0"/>
                        </a:rPr>
                        <m:t>𝑵</m:t>
                      </m:r>
                      <m:r>
                        <a:rPr lang="en-US" altLang="zh-CN" sz="2280" b="1">
                          <a:solidFill>
                            <a:srgbClr val="FF0000"/>
                          </a:solidFill>
                          <a:latin typeface="Cambria Math" panose="02040503050406030204" pitchFamily="18" charset="0"/>
                        </a:rPr>
                        <m:t>𝚫</m:t>
                      </m:r>
                      <m:sSub>
                        <m:sSubPr>
                          <m:ctrlPr>
                            <a:rPr lang="en-US" altLang="zh-CN" sz="2280" b="1" i="1">
                              <a:solidFill>
                                <a:srgbClr val="FF0000"/>
                              </a:solidFill>
                              <a:latin typeface="Cambria Math" panose="02040503050406030204" pitchFamily="18" charset="0"/>
                            </a:rPr>
                          </m:ctrlPr>
                        </m:sSubPr>
                        <m:e>
                          <m:r>
                            <a:rPr lang="en-US" altLang="zh-CN" sz="2280" b="1" i="1">
                              <a:solidFill>
                                <a:srgbClr val="FF0000"/>
                              </a:solidFill>
                              <a:latin typeface="Cambria Math" panose="02040503050406030204" pitchFamily="18" charset="0"/>
                            </a:rPr>
                            <m:t>𝑭</m:t>
                          </m:r>
                        </m:e>
                        <m:sub>
                          <m:r>
                            <a:rPr lang="en-US" altLang="zh-CN" sz="2280" b="1" i="1">
                              <a:solidFill>
                                <a:srgbClr val="FF0000"/>
                              </a:solidFill>
                              <a:latin typeface="Cambria Math" panose="02040503050406030204" pitchFamily="18" charset="0"/>
                            </a:rPr>
                            <m:t>𝒓𝒆𝒔</m:t>
                          </m:r>
                        </m:sub>
                      </m:sSub>
                      <m:r>
                        <a:rPr lang="en-US" altLang="zh-CN" sz="2280" b="1" i="1">
                          <a:solidFill>
                            <a:srgbClr val="FF0000"/>
                          </a:solidFill>
                          <a:latin typeface="Cambria Math" panose="02040503050406030204" pitchFamily="18" charset="0"/>
                        </a:rPr>
                        <m:t>=</m:t>
                      </m:r>
                      <m:f>
                        <m:fPr>
                          <m:ctrlPr>
                            <a:rPr lang="en-US" altLang="zh-CN" sz="2280" b="1" i="1">
                              <a:solidFill>
                                <a:srgbClr val="FF0000"/>
                              </a:solidFill>
                              <a:latin typeface="Cambria Math" panose="02040503050406030204" pitchFamily="18" charset="0"/>
                            </a:rPr>
                          </m:ctrlPr>
                        </m:fPr>
                        <m:num>
                          <m:r>
                            <a:rPr lang="en-US" altLang="zh-CN" sz="2280" b="1" i="1">
                              <a:solidFill>
                                <a:srgbClr val="FF0000"/>
                              </a:solidFill>
                              <a:latin typeface="Cambria Math" panose="02040503050406030204" pitchFamily="18" charset="0"/>
                            </a:rPr>
                            <m:t>𝟏</m:t>
                          </m:r>
                        </m:num>
                        <m:den>
                          <m:r>
                            <a:rPr lang="en-US" altLang="zh-CN" sz="2280" b="1" i="1">
                              <a:solidFill>
                                <a:srgbClr val="FF0000"/>
                              </a:solidFill>
                              <a:latin typeface="Cambria Math" panose="02040503050406030204" pitchFamily="18" charset="0"/>
                            </a:rPr>
                            <m:t>𝑻</m:t>
                          </m:r>
                        </m:den>
                      </m:f>
                      <m:r>
                        <a:rPr lang="en-US" altLang="zh-CN" sz="2280" b="1" i="1">
                          <a:solidFill>
                            <a:srgbClr val="FF0000"/>
                          </a:solidFill>
                          <a:latin typeface="Cambria Math" panose="02040503050406030204" pitchFamily="18" charset="0"/>
                        </a:rPr>
                        <m:t>=</m:t>
                      </m:r>
                      <m:sSub>
                        <m:sSubPr>
                          <m:ctrlPr>
                            <a:rPr lang="en-US" altLang="zh-CN" sz="2280" b="1" i="1">
                              <a:solidFill>
                                <a:srgbClr val="FF0000"/>
                              </a:solidFill>
                              <a:latin typeface="Cambria Math" panose="02040503050406030204" pitchFamily="18" charset="0"/>
                            </a:rPr>
                          </m:ctrlPr>
                        </m:sSubPr>
                        <m:e>
                          <m:r>
                            <a:rPr lang="en-US" altLang="zh-CN" sz="2280" b="1" i="1">
                              <a:solidFill>
                                <a:srgbClr val="FF0000"/>
                              </a:solidFill>
                              <a:latin typeface="Cambria Math" panose="02040503050406030204" pitchFamily="18" charset="0"/>
                            </a:rPr>
                            <m:t>𝑭</m:t>
                          </m:r>
                        </m:e>
                        <m:sub>
                          <m:r>
                            <a:rPr lang="en-US" altLang="zh-CN" sz="2280" b="1" i="1">
                              <a:solidFill>
                                <a:srgbClr val="FF0000"/>
                              </a:solidFill>
                              <a:latin typeface="Cambria Math" panose="02040503050406030204" pitchFamily="18" charset="0"/>
                            </a:rPr>
                            <m:t>𝒔</m:t>
                          </m:r>
                        </m:sub>
                      </m:sSub>
                      <m:r>
                        <a:rPr lang="en-US" altLang="zh-CN" sz="2280" b="1" i="1">
                          <a:solidFill>
                            <a:srgbClr val="FF0000"/>
                          </a:solidFill>
                          <a:latin typeface="Cambria Math" panose="02040503050406030204" pitchFamily="18" charset="0"/>
                        </a:rPr>
                        <m:t>[</m:t>
                      </m:r>
                      <m:r>
                        <a:rPr lang="en-US" altLang="zh-CN" sz="2280" b="1" i="1">
                          <a:solidFill>
                            <a:srgbClr val="FF0000"/>
                          </a:solidFill>
                          <a:latin typeface="Cambria Math" panose="02040503050406030204" pitchFamily="18" charset="0"/>
                        </a:rPr>
                        <m:t>𝑯𝒛</m:t>
                      </m:r>
                      <m:r>
                        <a:rPr lang="en-US" altLang="zh-CN" sz="2280" b="1" i="1">
                          <a:solidFill>
                            <a:srgbClr val="FF0000"/>
                          </a:solidFill>
                          <a:latin typeface="Cambria Math" panose="02040503050406030204" pitchFamily="18" charset="0"/>
                        </a:rPr>
                        <m:t>]</m:t>
                      </m:r>
                    </m:oMath>
                  </m:oMathPara>
                </a14:m>
                <a:endParaRPr lang="en-US" altLang="zh-CN" sz="2280" dirty="0">
                  <a:solidFill>
                    <a:srgbClr val="FF0000"/>
                  </a:solidFill>
                </a:endParaRPr>
              </a:p>
              <a:p>
                <a:r>
                  <a:rPr lang="zh-CN" altLang="en-US" sz="2660" dirty="0"/>
                  <a:t>显然，分辨率与采样区间、点数有关</a:t>
                </a:r>
                <a:endParaRPr lang="en-US" altLang="zh-CN" sz="2660" dirty="0"/>
              </a:p>
              <a:p>
                <a:pPr lvl="1"/>
                <a:r>
                  <a:rPr lang="zh-CN" altLang="en-US" sz="2280" dirty="0">
                    <a:solidFill>
                      <a:srgbClr val="FF0000"/>
                    </a:solidFill>
                  </a:rPr>
                  <a:t>增加采样率</a:t>
                </a:r>
                <a14:m>
                  <m:oMath xmlns:m="http://schemas.openxmlformats.org/officeDocument/2006/math">
                    <m:r>
                      <a:rPr lang="en-US" altLang="zh-CN" sz="2280" i="1" dirty="0">
                        <a:solidFill>
                          <a:srgbClr val="FF0000"/>
                        </a:solidFill>
                        <a:latin typeface="Cambria Math" panose="02040503050406030204" pitchFamily="18" charset="0"/>
                      </a:rPr>
                      <m:t>⇒</m:t>
                    </m:r>
                  </m:oMath>
                </a14:m>
                <a:r>
                  <a:rPr lang="zh-CN" altLang="en-US" sz="2280" dirty="0">
                    <a:solidFill>
                      <a:srgbClr val="FF0000"/>
                    </a:solidFill>
                  </a:rPr>
                  <a:t>扩展频率区间</a:t>
                </a:r>
                <a:endParaRPr lang="en-US" altLang="zh-CN" sz="2280" dirty="0">
                  <a:solidFill>
                    <a:srgbClr val="FF0000"/>
                  </a:solidFill>
                </a:endParaRPr>
              </a:p>
              <a:p>
                <a:pPr lvl="1"/>
                <a:r>
                  <a:rPr lang="zh-CN" altLang="en-US" sz="2280" dirty="0">
                    <a:solidFill>
                      <a:srgbClr val="FF0000"/>
                    </a:solidFill>
                  </a:rPr>
                  <a:t>增加观察时间</a:t>
                </a:r>
                <a14:m>
                  <m:oMath xmlns:m="http://schemas.openxmlformats.org/officeDocument/2006/math">
                    <m:r>
                      <a:rPr lang="en-US" altLang="zh-CN" sz="2280" b="1" i="1">
                        <a:solidFill>
                          <a:srgbClr val="FF0000"/>
                        </a:solidFill>
                        <a:latin typeface="Cambria Math" panose="02040503050406030204" pitchFamily="18" charset="0"/>
                      </a:rPr>
                      <m:t>⇒</m:t>
                    </m:r>
                  </m:oMath>
                </a14:m>
                <a:r>
                  <a:rPr lang="zh-CN" altLang="en-US" sz="2280" dirty="0">
                    <a:solidFill>
                      <a:srgbClr val="FF0000"/>
                    </a:solidFill>
                  </a:rPr>
                  <a:t>提高频率分辨率</a:t>
                </a:r>
                <a:endParaRPr lang="en-US" altLang="zh-CN" sz="2280" dirty="0">
                  <a:solidFill>
                    <a:srgbClr val="FF0000"/>
                  </a:solidFill>
                </a:endParaRPr>
              </a:p>
              <a:p>
                <a:r>
                  <a:rPr lang="zh-CN" altLang="en-US" sz="2660" dirty="0"/>
                  <a:t>问题：填充</a:t>
                </a:r>
                <a:r>
                  <a:rPr lang="en-US" altLang="zh-CN" sz="2660" dirty="0"/>
                  <a:t>0</a:t>
                </a:r>
                <a:r>
                  <a:rPr lang="zh-CN" altLang="en-US" sz="2660" dirty="0"/>
                  <a:t>扩展原采样数据后是否会改变频率分辨率？</a:t>
                </a:r>
                <a:endParaRPr lang="en-US" altLang="zh-CN" sz="2660" dirty="0"/>
              </a:p>
              <a:p>
                <a:pPr lvl="1"/>
                <a:r>
                  <a:rPr lang="zh-CN" altLang="en-US" sz="2280" dirty="0"/>
                  <a:t>否，因为频率分辨率只由观察区间长度确定，而</a:t>
                </a:r>
                <a:r>
                  <a:rPr lang="en-US" altLang="zh-CN" sz="2280" dirty="0"/>
                  <a:t>0</a:t>
                </a:r>
                <a:r>
                  <a:rPr lang="zh-CN" altLang="en-US" sz="2280" dirty="0"/>
                  <a:t>填充并不会改变频率分辨率</a:t>
                </a:r>
                <a:endParaRPr lang="en-US" altLang="zh-CN" sz="2280" dirty="0"/>
              </a:p>
              <a:p>
                <a:pPr lvl="1"/>
                <a:endParaRPr lang="en-US" altLang="zh-CN" sz="2280" dirty="0"/>
              </a:p>
            </p:txBody>
          </p:sp>
        </mc:Choice>
        <mc:Fallback xmlns="">
          <p:sp>
            <p:nvSpPr>
              <p:cNvPr id="3" name="内容占位符 2">
                <a:extLst>
                  <a:ext uri="{FF2B5EF4-FFF2-40B4-BE49-F238E27FC236}">
                    <a16:creationId xmlns:a16="http://schemas.microsoft.com/office/drawing/2014/main" id="{9AAEE622-F1DB-4223-A00F-97C71B7DEE12}"/>
                  </a:ext>
                </a:extLst>
              </p:cNvPr>
              <p:cNvSpPr>
                <a:spLocks noGrp="1" noRot="1" noChangeAspect="1" noMove="1" noResize="1" noEditPoints="1" noAdjustHandles="1" noChangeArrowheads="1" noChangeShapeType="1" noTextEdit="1"/>
              </p:cNvSpPr>
              <p:nvPr>
                <p:ph idx="1"/>
              </p:nvPr>
            </p:nvSpPr>
            <p:spPr>
              <a:blipFill>
                <a:blip r:embed="rId2"/>
                <a:stretch>
                  <a:fillRect l="-870" t="-19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59171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B63A13-7947-478C-B635-EABAFD34DA43}"/>
              </a:ext>
            </a:extLst>
          </p:cNvPr>
          <p:cNvSpPr>
            <a:spLocks noGrp="1"/>
          </p:cNvSpPr>
          <p:nvPr>
            <p:ph type="title"/>
          </p:nvPr>
        </p:nvSpPr>
        <p:spPr/>
        <p:txBody>
          <a:bodyPr/>
          <a:lstStyle/>
          <a:p>
            <a:r>
              <a:rPr lang="zh-CN" altLang="en-US" dirty="0"/>
              <a:t>附录：一维</a:t>
            </a:r>
            <a:r>
              <a:rPr lang="en-US" altLang="zh-CN" dirty="0"/>
              <a:t>DFT</a:t>
            </a:r>
            <a:r>
              <a:rPr lang="zh-CN" altLang="en-US" dirty="0"/>
              <a:t>分辨率</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AAEE622-F1DB-4223-A00F-97C71B7DEE12}"/>
                  </a:ext>
                </a:extLst>
              </p:cNvPr>
              <p:cNvSpPr>
                <a:spLocks noGrp="1"/>
              </p:cNvSpPr>
              <p:nvPr>
                <p:ph idx="1"/>
              </p:nvPr>
            </p:nvSpPr>
            <p:spPr>
              <a:xfrm>
                <a:off x="838200" y="1825625"/>
                <a:ext cx="10515600" cy="4846638"/>
              </a:xfrm>
            </p:spPr>
            <p:txBody>
              <a:bodyPr>
                <a:normAutofit fontScale="92500" lnSpcReduction="10000"/>
              </a:bodyPr>
              <a:lstStyle/>
              <a:p>
                <a:r>
                  <a:rPr lang="en-US" altLang="zh-CN" sz="2660" dirty="0"/>
                  <a:t>DFT</a:t>
                </a:r>
                <a:r>
                  <a:rPr lang="zh-CN" altLang="en-US" sz="2660" dirty="0"/>
                  <a:t>的分辨率</a:t>
                </a:r>
                <a:endParaRPr lang="en-US" altLang="zh-CN" sz="2660" dirty="0"/>
              </a:p>
              <a:p>
                <a:pPr lvl="1"/>
                <a:r>
                  <a:rPr lang="zh-CN" altLang="en-US" sz="2280" dirty="0"/>
                  <a:t>两个指数信号的频率分别是</a:t>
                </a:r>
                <a:r>
                  <a:rPr lang="en-US" altLang="zh-CN" sz="2280" dirty="0"/>
                  <a:t>F1 = 10 Hz</a:t>
                </a:r>
                <a:r>
                  <a:rPr lang="zh-CN" altLang="en-US" sz="2280" dirty="0"/>
                  <a:t>，</a:t>
                </a:r>
                <a:r>
                  <a:rPr lang="en-US" altLang="zh-CN" sz="2280" dirty="0"/>
                  <a:t>F2 = 12 Hz</a:t>
                </a:r>
                <a:r>
                  <a:rPr lang="zh-CN" altLang="en-US" sz="2280" dirty="0"/>
                  <a:t>，假设按照采样区间为</a:t>
                </a:r>
                <a:r>
                  <a:rPr lang="en-US" altLang="zh-CN" sz="2280" dirty="0"/>
                  <a:t>T = 0.02</a:t>
                </a:r>
                <a:r>
                  <a:rPr lang="zh-CN" altLang="en-US" sz="2280" dirty="0"/>
                  <a:t>秒进行采样</a:t>
                </a:r>
                <a:r>
                  <a:rPr lang="en-US" altLang="zh-CN" sz="2280" dirty="0"/>
                  <a:t>.</a:t>
                </a:r>
                <a:r>
                  <a:rPr lang="zh-CN" altLang="en-US" sz="2280" dirty="0"/>
                  <a:t>考虑不同数据长度</a:t>
                </a:r>
                <a:r>
                  <a:rPr lang="en-US" altLang="zh-CN" sz="2280" dirty="0"/>
                  <a:t> N = 10, 15, 30, 100</a:t>
                </a:r>
                <a:r>
                  <a:rPr lang="zh-CN" altLang="en-US" sz="2280" dirty="0"/>
                  <a:t>，并填</a:t>
                </a:r>
                <a:r>
                  <a:rPr lang="en-US" altLang="zh-CN" sz="2280" dirty="0"/>
                  <a:t>0</a:t>
                </a:r>
                <a:r>
                  <a:rPr lang="zh-CN" altLang="en-US" sz="2280" dirty="0"/>
                  <a:t>扩充至</a:t>
                </a:r>
                <a:r>
                  <a:rPr lang="en-US" altLang="zh-CN" sz="2280" dirty="0"/>
                  <a:t> 512</a:t>
                </a:r>
                <a:r>
                  <a:rPr lang="zh-CN" altLang="en-US" sz="2280" dirty="0"/>
                  <a:t>个点</a:t>
                </a:r>
                <a:endParaRPr lang="en-US" altLang="zh-CN" sz="2280" dirty="0"/>
              </a:p>
              <a:p>
                <a:pPr lvl="1"/>
                <a:endParaRPr lang="en-US" altLang="zh-CN" sz="2280" dirty="0"/>
              </a:p>
              <a:p>
                <a:pPr lvl="1"/>
                <a:endParaRPr lang="en-US" altLang="zh-CN" sz="2280" dirty="0"/>
              </a:p>
              <a:p>
                <a:pPr lvl="1"/>
                <a:endParaRPr lang="en-US" altLang="zh-CN" sz="2280" dirty="0"/>
              </a:p>
              <a:p>
                <a:pPr lvl="1"/>
                <a:endParaRPr lang="en-US" altLang="zh-CN" sz="2280" dirty="0"/>
              </a:p>
              <a:p>
                <a:pPr lvl="1"/>
                <a:endParaRPr lang="en-US" altLang="zh-CN" sz="2280" dirty="0"/>
              </a:p>
              <a:p>
                <a:pPr lvl="1"/>
                <a:endParaRPr lang="en-US" altLang="zh-CN" sz="2280" dirty="0"/>
              </a:p>
              <a:p>
                <a:pPr lvl="1"/>
                <a:endParaRPr lang="en-US" altLang="zh-CN" sz="2280" dirty="0"/>
              </a:p>
              <a:p>
                <a:pPr lvl="1"/>
                <a:endParaRPr lang="en-US" altLang="zh-CN" sz="2280" dirty="0"/>
              </a:p>
              <a:p>
                <a:pPr lvl="1"/>
                <a:r>
                  <a:rPr lang="zh-CN" altLang="en-US" sz="2280" dirty="0"/>
                  <a:t>上图是</a:t>
                </a:r>
                <a:r>
                  <a:rPr lang="en-US" altLang="zh-CN" sz="2280" dirty="0"/>
                  <a:t>N=10,</a:t>
                </a:r>
                <a:r>
                  <a:rPr lang="zh-CN" altLang="en-US" sz="2280" dirty="0"/>
                  <a:t>采样</a:t>
                </a:r>
                <a:r>
                  <a:rPr lang="en-US" altLang="zh-CN" sz="2280" dirty="0"/>
                  <a:t>10</a:t>
                </a:r>
                <a:r>
                  <a:rPr lang="zh-CN" altLang="en-US" sz="2280" dirty="0"/>
                  <a:t>个点，扩充后做</a:t>
                </a:r>
                <a:r>
                  <a:rPr lang="en-US" altLang="zh-CN" sz="2280" dirty="0"/>
                  <a:t>DFT</a:t>
                </a:r>
                <a:r>
                  <a:rPr lang="zh-CN" altLang="en-US" sz="2280" dirty="0"/>
                  <a:t>的结果</a:t>
                </a:r>
                <a:endParaRPr lang="en-US" altLang="zh-CN" sz="2280" dirty="0"/>
              </a:p>
              <a:p>
                <a:pPr lvl="1"/>
                <a:r>
                  <a:rPr lang="zh-CN" altLang="en-US" sz="2280" dirty="0"/>
                  <a:t>注意：</a:t>
                </a:r>
                <a14:m>
                  <m:oMath xmlns:m="http://schemas.openxmlformats.org/officeDocument/2006/math">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𝑭</m:t>
                        </m:r>
                      </m:e>
                      <m:sub>
                        <m:r>
                          <a:rPr lang="en-US" altLang="zh-CN" sz="2280" b="1" i="1">
                            <a:latin typeface="Cambria Math" panose="02040503050406030204" pitchFamily="18" charset="0"/>
                          </a:rPr>
                          <m:t>𝟐</m:t>
                        </m:r>
                      </m:sub>
                    </m:sSub>
                    <m:r>
                      <a:rPr lang="en-US" altLang="zh-CN" sz="2280" b="1" i="1">
                        <a:latin typeface="Cambria Math" panose="02040503050406030204" pitchFamily="18" charset="0"/>
                      </a:rPr>
                      <m:t>−</m:t>
                    </m:r>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𝑭</m:t>
                        </m:r>
                      </m:e>
                      <m:sub>
                        <m:r>
                          <a:rPr lang="en-US" altLang="zh-CN" sz="2280" b="1" i="1">
                            <a:latin typeface="Cambria Math" panose="02040503050406030204" pitchFamily="18" charset="0"/>
                          </a:rPr>
                          <m:t>𝟏</m:t>
                        </m:r>
                      </m:sub>
                    </m:sSub>
                    <m:r>
                      <a:rPr lang="en-US" altLang="zh-CN" sz="2280" b="1" i="1">
                        <a:latin typeface="Cambria Math" panose="02040503050406030204" pitchFamily="18" charset="0"/>
                      </a:rPr>
                      <m:t>=</m:t>
                    </m:r>
                    <m:r>
                      <a:rPr lang="en-US" altLang="zh-CN" sz="2280" b="1" i="1">
                        <a:latin typeface="Cambria Math" panose="02040503050406030204" pitchFamily="18" charset="0"/>
                      </a:rPr>
                      <m:t>𝟐</m:t>
                    </m:r>
                    <m:r>
                      <a:rPr lang="en-US" altLang="zh-CN" sz="2280" b="1" i="1">
                        <a:latin typeface="Cambria Math" panose="02040503050406030204" pitchFamily="18" charset="0"/>
                      </a:rPr>
                      <m:t>𝑯𝒛</m:t>
                    </m:r>
                    <m:r>
                      <a:rPr lang="en-US" altLang="zh-CN" sz="2280" b="1" i="1">
                        <a:latin typeface="Cambria Math" panose="02040503050406030204" pitchFamily="18" charset="0"/>
                      </a:rPr>
                      <m:t>&lt;</m:t>
                    </m:r>
                    <m:f>
                      <m:fPr>
                        <m:ctrlPr>
                          <a:rPr lang="en-US" altLang="zh-CN" sz="2280" b="1" i="1">
                            <a:latin typeface="Cambria Math" panose="02040503050406030204" pitchFamily="18" charset="0"/>
                          </a:rPr>
                        </m:ctrlPr>
                      </m:fPr>
                      <m:num>
                        <m:r>
                          <a:rPr lang="en-US" altLang="zh-CN" sz="2280" b="1" i="1">
                            <a:latin typeface="Cambria Math" panose="02040503050406030204" pitchFamily="18" charset="0"/>
                          </a:rPr>
                          <m:t>𝟏</m:t>
                        </m:r>
                      </m:num>
                      <m:den>
                        <m:r>
                          <a:rPr lang="en-US" altLang="zh-CN" sz="2280" b="1" i="1">
                            <a:latin typeface="Cambria Math" panose="02040503050406030204" pitchFamily="18" charset="0"/>
                          </a:rPr>
                          <m:t>𝑵𝑻</m:t>
                        </m:r>
                      </m:den>
                    </m:f>
                    <m:r>
                      <a:rPr lang="en-US" altLang="zh-CN" sz="2280" b="1" i="1">
                        <a:latin typeface="Cambria Math" panose="02040503050406030204" pitchFamily="18" charset="0"/>
                      </a:rPr>
                      <m:t>=</m:t>
                    </m:r>
                    <m:r>
                      <a:rPr lang="en-US" altLang="zh-CN" sz="2280" b="1" i="1">
                        <a:latin typeface="Cambria Math" panose="02040503050406030204" pitchFamily="18" charset="0"/>
                      </a:rPr>
                      <m:t>𝟓</m:t>
                    </m:r>
                    <m:r>
                      <a:rPr lang="en-US" altLang="zh-CN" sz="2280" b="1" i="1">
                        <a:latin typeface="Cambria Math" panose="02040503050406030204" pitchFamily="18" charset="0"/>
                      </a:rPr>
                      <m:t>𝑯𝒛</m:t>
                    </m:r>
                  </m:oMath>
                </a14:m>
                <a:r>
                  <a:rPr lang="en-US" altLang="zh-CN" sz="2280" dirty="0"/>
                  <a:t>,</a:t>
                </a:r>
                <a:r>
                  <a:rPr lang="zh-CN" altLang="en-US" sz="2280" dirty="0"/>
                  <a:t>后面这是频率分辨率，表明分解后也不能分析出</a:t>
                </a:r>
                <a14:m>
                  <m:oMath xmlns:m="http://schemas.openxmlformats.org/officeDocument/2006/math">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𝑭</m:t>
                        </m:r>
                      </m:e>
                      <m:sub>
                        <m:r>
                          <a:rPr lang="en-US" altLang="zh-CN" sz="2280" b="1" i="1">
                            <a:latin typeface="Cambria Math" panose="02040503050406030204" pitchFamily="18" charset="0"/>
                          </a:rPr>
                          <m:t>𝟏</m:t>
                        </m:r>
                      </m:sub>
                    </m:sSub>
                  </m:oMath>
                </a14:m>
                <a:r>
                  <a:rPr lang="zh-CN" altLang="en-US" sz="2280" dirty="0"/>
                  <a:t>和</a:t>
                </a:r>
                <a14:m>
                  <m:oMath xmlns:m="http://schemas.openxmlformats.org/officeDocument/2006/math">
                    <m:sSub>
                      <m:sSubPr>
                        <m:ctrlPr>
                          <a:rPr lang="en-US" altLang="zh-CN" sz="2280" b="1" i="1" dirty="0">
                            <a:latin typeface="Cambria Math" panose="02040503050406030204" pitchFamily="18" charset="0"/>
                          </a:rPr>
                        </m:ctrlPr>
                      </m:sSubPr>
                      <m:e>
                        <m:r>
                          <a:rPr lang="en-US" altLang="zh-CN" sz="2280" b="1" i="1" dirty="0">
                            <a:latin typeface="Cambria Math" panose="02040503050406030204" pitchFamily="18" charset="0"/>
                          </a:rPr>
                          <m:t>𝑭</m:t>
                        </m:r>
                      </m:e>
                      <m:sub>
                        <m:r>
                          <a:rPr lang="en-US" altLang="zh-CN" sz="2280" b="1" i="1" dirty="0">
                            <a:latin typeface="Cambria Math" panose="02040503050406030204" pitchFamily="18" charset="0"/>
                          </a:rPr>
                          <m:t>𝟐</m:t>
                        </m:r>
                      </m:sub>
                    </m:sSub>
                  </m:oMath>
                </a14:m>
                <a:r>
                  <a:rPr lang="zh-CN" altLang="en-US" sz="2280" dirty="0"/>
                  <a:t>的区别</a:t>
                </a:r>
              </a:p>
            </p:txBody>
          </p:sp>
        </mc:Choice>
        <mc:Fallback xmlns="">
          <p:sp>
            <p:nvSpPr>
              <p:cNvPr id="3" name="内容占位符 2">
                <a:extLst>
                  <a:ext uri="{FF2B5EF4-FFF2-40B4-BE49-F238E27FC236}">
                    <a16:creationId xmlns:a16="http://schemas.microsoft.com/office/drawing/2014/main" id="{9AAEE622-F1DB-4223-A00F-97C71B7DEE12}"/>
                  </a:ext>
                </a:extLst>
              </p:cNvPr>
              <p:cNvSpPr>
                <a:spLocks noGrp="1" noRot="1" noChangeAspect="1" noMove="1" noResize="1" noEditPoints="1" noAdjustHandles="1" noChangeArrowheads="1" noChangeShapeType="1" noTextEdit="1"/>
              </p:cNvSpPr>
              <p:nvPr>
                <p:ph idx="1"/>
              </p:nvPr>
            </p:nvSpPr>
            <p:spPr>
              <a:xfrm>
                <a:off x="838200" y="1825625"/>
                <a:ext cx="10515600" cy="4846638"/>
              </a:xfrm>
              <a:blipFill>
                <a:blip r:embed="rId2"/>
                <a:stretch>
                  <a:fillRect l="-870" t="-2261" r="-5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894741E5-E785-432D-98DC-F9898023D5AC}"/>
              </a:ext>
            </a:extLst>
          </p:cNvPr>
          <p:cNvPicPr>
            <a:picLocks noChangeAspect="1"/>
          </p:cNvPicPr>
          <p:nvPr/>
        </p:nvPicPr>
        <p:blipFill>
          <a:blip r:embed="rId3"/>
          <a:stretch>
            <a:fillRect/>
          </a:stretch>
        </p:blipFill>
        <p:spPr>
          <a:xfrm>
            <a:off x="2639885" y="2871788"/>
            <a:ext cx="5214719" cy="2390079"/>
          </a:xfrm>
          <a:prstGeom prst="rect">
            <a:avLst/>
          </a:prstGeom>
        </p:spPr>
      </p:pic>
    </p:spTree>
    <p:extLst>
      <p:ext uri="{BB962C8B-B14F-4D97-AF65-F5344CB8AC3E}">
        <p14:creationId xmlns:p14="http://schemas.microsoft.com/office/powerpoint/2010/main" val="3452756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FF0D2-2AD0-4187-9643-1186DBD73091}"/>
              </a:ext>
            </a:extLst>
          </p:cNvPr>
          <p:cNvSpPr>
            <a:spLocks noGrp="1"/>
          </p:cNvSpPr>
          <p:nvPr>
            <p:ph type="title"/>
          </p:nvPr>
        </p:nvSpPr>
        <p:spPr/>
        <p:txBody>
          <a:bodyPr/>
          <a:lstStyle/>
          <a:p>
            <a:r>
              <a:rPr lang="zh-CN" altLang="en-US" dirty="0"/>
              <a:t>附录：一维</a:t>
            </a:r>
            <a:r>
              <a:rPr lang="en-US" altLang="zh-CN" dirty="0"/>
              <a:t>DFT</a:t>
            </a:r>
            <a:r>
              <a:rPr lang="zh-CN" altLang="en-US" dirty="0"/>
              <a:t>分辨率</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458402-538F-4F26-9F4C-F276354AC86D}"/>
                  </a:ext>
                </a:extLst>
              </p:cNvPr>
              <p:cNvSpPr>
                <a:spLocks noGrp="1"/>
              </p:cNvSpPr>
              <p:nvPr>
                <p:ph idx="1"/>
              </p:nvPr>
            </p:nvSpPr>
            <p:spPr>
              <a:xfrm>
                <a:off x="838200" y="1825625"/>
                <a:ext cx="10515600" cy="4903788"/>
              </a:xfrm>
            </p:spPr>
            <p:txBody>
              <a:bodyPr>
                <a:normAutofit/>
              </a:bodyPr>
              <a:lstStyle/>
              <a:p>
                <a:r>
                  <a:rPr lang="en-US" altLang="zh-CN" dirty="0"/>
                  <a:t>DFT</a:t>
                </a:r>
                <a:r>
                  <a:rPr lang="zh-CN" altLang="en-US" dirty="0"/>
                  <a:t>的分辨率</a:t>
                </a:r>
                <a:endParaRPr lang="en-US" altLang="zh-CN" dirty="0"/>
              </a:p>
              <a:p>
                <a:pPr lvl="1"/>
                <a:r>
                  <a:rPr lang="en-US" altLang="zh-CN" dirty="0"/>
                  <a:t>N=15</a:t>
                </a:r>
                <a:r>
                  <a:rPr lang="zh-CN" altLang="en-US" dirty="0"/>
                  <a:t>，此时</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𝑭</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𝑭</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𝑯𝒛</m:t>
                    </m:r>
                    <m:r>
                      <a:rPr lang="en-US" altLang="zh-CN" b="1" i="1" smtClean="0">
                        <a:latin typeface="Cambria Math" panose="02040503050406030204" pitchFamily="18" charset="0"/>
                      </a:rPr>
                      <m:t>&lt;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𝑵𝑻</m:t>
                        </m:r>
                      </m:den>
                    </m:f>
                    <m:r>
                      <a:rPr lang="en-US" altLang="zh-CN" b="1" i="1" smtClean="0">
                        <a:latin typeface="Cambria Math" panose="02040503050406030204" pitchFamily="18" charset="0"/>
                      </a:rPr>
                      <m:t>≈</m:t>
                    </m:r>
                    <m:r>
                      <a:rPr lang="en-US" altLang="zh-CN" b="1" i="1" smtClean="0">
                        <a:latin typeface="Cambria Math" panose="02040503050406030204" pitchFamily="18" charset="0"/>
                      </a:rPr>
                      <m:t>𝟑</m:t>
                    </m:r>
                    <m:r>
                      <a:rPr lang="en-US" altLang="zh-CN" b="1" i="1" smtClean="0">
                        <a:latin typeface="Cambria Math" panose="02040503050406030204" pitchFamily="18" charset="0"/>
                      </a:rPr>
                      <m:t>.</m:t>
                    </m:r>
                    <m:r>
                      <a:rPr lang="en-US" altLang="zh-CN" b="1" i="1" smtClean="0">
                        <a:latin typeface="Cambria Math" panose="02040503050406030204" pitchFamily="18" charset="0"/>
                      </a:rPr>
                      <m:t>𝟑</m:t>
                    </m:r>
                    <m:r>
                      <a:rPr lang="en-US" altLang="zh-CN" b="1" i="1" smtClean="0">
                        <a:latin typeface="Cambria Math" panose="02040503050406030204" pitchFamily="18" charset="0"/>
                      </a:rPr>
                      <m:t>𝑯𝒛</m:t>
                    </m:r>
                  </m:oMath>
                </a14:m>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仍然不能分辨出这两个频率分量</a:t>
                </a:r>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B7458402-538F-4F26-9F4C-F276354AC86D}"/>
                  </a:ext>
                </a:extLst>
              </p:cNvPr>
              <p:cNvSpPr>
                <a:spLocks noGrp="1" noRot="1" noChangeAspect="1" noMove="1" noResize="1" noEditPoints="1" noAdjustHandles="1" noChangeArrowheads="1" noChangeShapeType="1" noTextEdit="1"/>
              </p:cNvSpPr>
              <p:nvPr>
                <p:ph idx="1"/>
              </p:nvPr>
            </p:nvSpPr>
            <p:spPr>
              <a:xfrm>
                <a:off x="838200" y="1825625"/>
                <a:ext cx="10515600" cy="4903788"/>
              </a:xfrm>
              <a:blipFill>
                <a:blip r:embed="rId2"/>
                <a:stretch>
                  <a:fillRect l="-1043" t="-223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60E63B8-8F00-4B53-8ABF-44946DDA864A}"/>
              </a:ext>
            </a:extLst>
          </p:cNvPr>
          <p:cNvPicPr>
            <a:picLocks noChangeAspect="1"/>
          </p:cNvPicPr>
          <p:nvPr/>
        </p:nvPicPr>
        <p:blipFill>
          <a:blip r:embed="rId3"/>
          <a:stretch>
            <a:fillRect/>
          </a:stretch>
        </p:blipFill>
        <p:spPr>
          <a:xfrm>
            <a:off x="2149469" y="2888717"/>
            <a:ext cx="6696618" cy="3049676"/>
          </a:xfrm>
          <a:prstGeom prst="rect">
            <a:avLst/>
          </a:prstGeom>
        </p:spPr>
      </p:pic>
    </p:spTree>
    <p:extLst>
      <p:ext uri="{BB962C8B-B14F-4D97-AF65-F5344CB8AC3E}">
        <p14:creationId xmlns:p14="http://schemas.microsoft.com/office/powerpoint/2010/main" val="5083395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FF0D2-2AD0-4187-9643-1186DBD73091}"/>
              </a:ext>
            </a:extLst>
          </p:cNvPr>
          <p:cNvSpPr>
            <a:spLocks noGrp="1"/>
          </p:cNvSpPr>
          <p:nvPr>
            <p:ph type="title"/>
          </p:nvPr>
        </p:nvSpPr>
        <p:spPr/>
        <p:txBody>
          <a:bodyPr/>
          <a:lstStyle/>
          <a:p>
            <a:r>
              <a:rPr lang="zh-CN" altLang="en-US" dirty="0"/>
              <a:t>附录：一维</a:t>
            </a:r>
            <a:r>
              <a:rPr lang="en-US" altLang="zh-CN" dirty="0"/>
              <a:t>DFT</a:t>
            </a:r>
            <a:r>
              <a:rPr lang="zh-CN" altLang="en-US" dirty="0"/>
              <a:t>分辨率</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458402-538F-4F26-9F4C-F276354AC86D}"/>
                  </a:ext>
                </a:extLst>
              </p:cNvPr>
              <p:cNvSpPr>
                <a:spLocks noGrp="1"/>
              </p:cNvSpPr>
              <p:nvPr>
                <p:ph idx="1"/>
              </p:nvPr>
            </p:nvSpPr>
            <p:spPr>
              <a:xfrm>
                <a:off x="838200" y="1825624"/>
                <a:ext cx="10515600" cy="4918075"/>
              </a:xfrm>
            </p:spPr>
            <p:txBody>
              <a:bodyPr>
                <a:normAutofit lnSpcReduction="10000"/>
              </a:bodyPr>
              <a:lstStyle/>
              <a:p>
                <a:r>
                  <a:rPr lang="en-US" altLang="zh-CN" dirty="0"/>
                  <a:t>DFT</a:t>
                </a:r>
                <a:r>
                  <a:rPr lang="zh-CN" altLang="en-US" dirty="0"/>
                  <a:t>的分辨率</a:t>
                </a:r>
                <a:endParaRPr lang="en-US" altLang="zh-CN" dirty="0"/>
              </a:p>
              <a:p>
                <a:pPr lvl="1"/>
                <a:r>
                  <a:rPr lang="en-US" altLang="zh-CN" dirty="0"/>
                  <a:t>N=30</a:t>
                </a:r>
                <a:r>
                  <a:rPr lang="zh-CN" altLang="en-US" dirty="0"/>
                  <a:t>，此时</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𝑭</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𝑭</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𝑯𝒛</m:t>
                    </m:r>
                    <m:r>
                      <a:rPr lang="en-US" altLang="zh-CN" b="1" i="1" smtClean="0">
                        <a:latin typeface="Cambria Math" panose="02040503050406030204" pitchFamily="18" charset="0"/>
                      </a:rPr>
                      <m:t>&gt;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𝑵𝑻</m:t>
                        </m:r>
                      </m:den>
                    </m:f>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𝟕</m:t>
                    </m:r>
                    <m:r>
                      <a:rPr lang="en-US" altLang="zh-CN" b="1" i="1" smtClean="0">
                        <a:latin typeface="Cambria Math" panose="02040503050406030204" pitchFamily="18" charset="0"/>
                      </a:rPr>
                      <m:t>𝑯𝒛</m:t>
                    </m:r>
                  </m:oMath>
                </a14:m>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此时看出，其</a:t>
                </a:r>
                <a:r>
                  <a:rPr lang="en-US" altLang="zh-CN" dirty="0"/>
                  <a:t>DFT</a:t>
                </a:r>
                <a:r>
                  <a:rPr lang="zh-CN" altLang="en-US" dirty="0"/>
                  <a:t>能分辨出这两个频率分量</a:t>
                </a:r>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B7458402-538F-4F26-9F4C-F276354AC86D}"/>
                  </a:ext>
                </a:extLst>
              </p:cNvPr>
              <p:cNvSpPr>
                <a:spLocks noGrp="1" noRot="1" noChangeAspect="1" noMove="1" noResize="1" noEditPoints="1" noAdjustHandles="1" noChangeArrowheads="1" noChangeShapeType="1" noTextEdit="1"/>
              </p:cNvSpPr>
              <p:nvPr>
                <p:ph idx="1"/>
              </p:nvPr>
            </p:nvSpPr>
            <p:spPr>
              <a:xfrm>
                <a:off x="838200" y="1825624"/>
                <a:ext cx="10515600" cy="4918075"/>
              </a:xfrm>
              <a:blipFill>
                <a:blip r:embed="rId2"/>
                <a:stretch>
                  <a:fillRect l="-1043" t="-285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5370287D-BDDC-4D01-AE06-6DFE6F46CE61}"/>
              </a:ext>
            </a:extLst>
          </p:cNvPr>
          <p:cNvPicPr>
            <a:picLocks noChangeAspect="1"/>
          </p:cNvPicPr>
          <p:nvPr/>
        </p:nvPicPr>
        <p:blipFill>
          <a:blip r:embed="rId3"/>
          <a:stretch>
            <a:fillRect/>
          </a:stretch>
        </p:blipFill>
        <p:spPr>
          <a:xfrm>
            <a:off x="1967016" y="2764348"/>
            <a:ext cx="6588024" cy="3040626"/>
          </a:xfrm>
          <a:prstGeom prst="rect">
            <a:avLst/>
          </a:prstGeom>
        </p:spPr>
      </p:pic>
    </p:spTree>
    <p:extLst>
      <p:ext uri="{BB962C8B-B14F-4D97-AF65-F5344CB8AC3E}">
        <p14:creationId xmlns:p14="http://schemas.microsoft.com/office/powerpoint/2010/main" val="36497902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FF0D2-2AD0-4187-9643-1186DBD73091}"/>
              </a:ext>
            </a:extLst>
          </p:cNvPr>
          <p:cNvSpPr>
            <a:spLocks noGrp="1"/>
          </p:cNvSpPr>
          <p:nvPr>
            <p:ph type="title"/>
          </p:nvPr>
        </p:nvSpPr>
        <p:spPr/>
        <p:txBody>
          <a:bodyPr/>
          <a:lstStyle/>
          <a:p>
            <a:r>
              <a:rPr lang="en-US" altLang="zh-CN" dirty="0"/>
              <a:t>2.3</a:t>
            </a:r>
            <a:r>
              <a:rPr lang="zh-CN" altLang="en-US" dirty="0"/>
              <a:t>一维</a:t>
            </a:r>
            <a:r>
              <a:rPr lang="en-US" altLang="zh-CN" dirty="0"/>
              <a:t>DFT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458402-538F-4F26-9F4C-F276354AC86D}"/>
                  </a:ext>
                </a:extLst>
              </p:cNvPr>
              <p:cNvSpPr>
                <a:spLocks noGrp="1"/>
              </p:cNvSpPr>
              <p:nvPr>
                <p:ph idx="1"/>
              </p:nvPr>
            </p:nvSpPr>
            <p:spPr>
              <a:xfrm>
                <a:off x="838200" y="1825625"/>
                <a:ext cx="10515600" cy="4903788"/>
              </a:xfrm>
            </p:spPr>
            <p:txBody>
              <a:bodyPr/>
              <a:lstStyle/>
              <a:p>
                <a:r>
                  <a:rPr lang="en-US" altLang="zh-CN" dirty="0"/>
                  <a:t>DFT</a:t>
                </a:r>
                <a:r>
                  <a:rPr lang="zh-CN" altLang="en-US" dirty="0"/>
                  <a:t>的分辨率</a:t>
                </a:r>
                <a:endParaRPr lang="en-US" altLang="zh-CN" dirty="0"/>
              </a:p>
              <a:p>
                <a:pPr lvl="1"/>
                <a:r>
                  <a:rPr lang="en-US" altLang="zh-CN" dirty="0"/>
                  <a:t>N=100</a:t>
                </a:r>
                <a:r>
                  <a:rPr lang="zh-CN" altLang="en-US" dirty="0"/>
                  <a:t>，此时</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𝑭</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𝑭</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𝑯𝒛</m:t>
                    </m:r>
                    <m:r>
                      <a:rPr lang="en-US" altLang="zh-CN" b="1" i="1" smtClean="0">
                        <a:latin typeface="Cambria Math" panose="02040503050406030204" pitchFamily="18" charset="0"/>
                      </a:rPr>
                      <m:t>&gt;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𝑵𝑻</m:t>
                        </m:r>
                      </m:den>
                    </m:f>
                    <m:r>
                      <a:rPr lang="en-US" altLang="zh-CN" i="1">
                        <a:latin typeface="Cambria Math" panose="02040503050406030204" pitchFamily="18" charset="0"/>
                      </a:rPr>
                      <m:t>=</m:t>
                    </m:r>
                    <m:r>
                      <a:rPr lang="en-US" altLang="zh-CN" i="1" smtClean="0">
                        <a:latin typeface="Cambria Math" panose="02040503050406030204" pitchFamily="18" charset="0"/>
                      </a:rPr>
                      <m:t>0</m:t>
                    </m:r>
                    <m:r>
                      <a:rPr lang="en-US" altLang="zh-CN" i="1">
                        <a:latin typeface="Cambria Math" panose="02040503050406030204" pitchFamily="18" charset="0"/>
                      </a:rPr>
                      <m:t>.</m:t>
                    </m:r>
                    <m:r>
                      <a:rPr lang="en-US" altLang="zh-CN" i="1" smtClean="0">
                        <a:latin typeface="Cambria Math" panose="02040503050406030204" pitchFamily="18" charset="0"/>
                      </a:rPr>
                      <m:t>5</m:t>
                    </m:r>
                    <m:r>
                      <a:rPr lang="en-US" altLang="zh-CN" b="1" i="1" smtClean="0">
                        <a:latin typeface="Cambria Math" panose="02040503050406030204" pitchFamily="18" charset="0"/>
                      </a:rPr>
                      <m:t>𝑯𝒛</m:t>
                    </m:r>
                  </m:oMath>
                </a14:m>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此时看出，其</a:t>
                </a:r>
                <a:r>
                  <a:rPr lang="en-US" altLang="zh-CN" dirty="0"/>
                  <a:t>DFT</a:t>
                </a:r>
                <a:r>
                  <a:rPr lang="zh-CN" altLang="en-US" dirty="0"/>
                  <a:t>能分辨出这两个频率分量</a:t>
                </a:r>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B7458402-538F-4F26-9F4C-F276354AC86D}"/>
                  </a:ext>
                </a:extLst>
              </p:cNvPr>
              <p:cNvSpPr>
                <a:spLocks noGrp="1" noRot="1" noChangeAspect="1" noMove="1" noResize="1" noEditPoints="1" noAdjustHandles="1" noChangeArrowheads="1" noChangeShapeType="1" noTextEdit="1"/>
              </p:cNvSpPr>
              <p:nvPr>
                <p:ph idx="1"/>
              </p:nvPr>
            </p:nvSpPr>
            <p:spPr>
              <a:xfrm>
                <a:off x="838200" y="1825625"/>
                <a:ext cx="10515600" cy="4903788"/>
              </a:xfrm>
              <a:blipFill>
                <a:blip r:embed="rId2"/>
                <a:stretch>
                  <a:fillRect l="-1043" t="-223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31D33BF3-BF59-4FFE-AD98-BBFD08F9F3EE}"/>
              </a:ext>
            </a:extLst>
          </p:cNvPr>
          <p:cNvPicPr>
            <a:picLocks noChangeAspect="1"/>
          </p:cNvPicPr>
          <p:nvPr/>
        </p:nvPicPr>
        <p:blipFill>
          <a:blip r:embed="rId3"/>
          <a:stretch>
            <a:fillRect/>
          </a:stretch>
        </p:blipFill>
        <p:spPr>
          <a:xfrm>
            <a:off x="1794829" y="2854789"/>
            <a:ext cx="7306656" cy="3107764"/>
          </a:xfrm>
          <a:prstGeom prst="rect">
            <a:avLst/>
          </a:prstGeom>
        </p:spPr>
      </p:pic>
    </p:spTree>
    <p:extLst>
      <p:ext uri="{BB962C8B-B14F-4D97-AF65-F5344CB8AC3E}">
        <p14:creationId xmlns:p14="http://schemas.microsoft.com/office/powerpoint/2010/main" val="1111095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AE0AD-5450-48F5-88EB-C314373E5B7D}"/>
              </a:ext>
            </a:extLst>
          </p:cNvPr>
          <p:cNvSpPr>
            <a:spLocks noGrp="1"/>
          </p:cNvSpPr>
          <p:nvPr>
            <p:ph type="title"/>
          </p:nvPr>
        </p:nvSpPr>
        <p:spPr/>
        <p:txBody>
          <a:bodyPr/>
          <a:lstStyle/>
          <a:p>
            <a:r>
              <a:rPr lang="en-US" altLang="zh-CN" dirty="0">
                <a:solidFill>
                  <a:srgbClr val="FF0000"/>
                </a:solidFill>
              </a:rPr>
              <a:t>LINEAR ALGEBRA AND learning from DATA</a:t>
            </a:r>
            <a:endParaRPr lang="zh-CN" altLang="en-US" dirty="0"/>
          </a:p>
        </p:txBody>
      </p:sp>
      <p:sp>
        <p:nvSpPr>
          <p:cNvPr id="3" name="内容占位符 2">
            <a:extLst>
              <a:ext uri="{FF2B5EF4-FFF2-40B4-BE49-F238E27FC236}">
                <a16:creationId xmlns:a16="http://schemas.microsoft.com/office/drawing/2014/main" id="{78CE6A42-39A3-4E00-B0D6-E2191CA41B47}"/>
              </a:ext>
            </a:extLst>
          </p:cNvPr>
          <p:cNvSpPr>
            <a:spLocks noGrp="1"/>
          </p:cNvSpPr>
          <p:nvPr>
            <p:ph idx="1"/>
          </p:nvPr>
        </p:nvSpPr>
        <p:spPr/>
        <p:txBody>
          <a:bodyPr>
            <a:normAutofit/>
          </a:bodyPr>
          <a:lstStyle/>
          <a:p>
            <a:r>
              <a:rPr lang="en-US" altLang="zh-CN" b="1" dirty="0">
                <a:solidFill>
                  <a:srgbClr val="FF0000"/>
                </a:solidFill>
              </a:rPr>
              <a:t>Part VII: Learning from Data </a:t>
            </a:r>
          </a:p>
          <a:p>
            <a:r>
              <a:rPr lang="en-US" altLang="zh-CN" dirty="0"/>
              <a:t>VII.1 The Construction of Deep Neural Networks </a:t>
            </a:r>
          </a:p>
          <a:p>
            <a:r>
              <a:rPr lang="en-US" altLang="zh-CN" dirty="0"/>
              <a:t>VII.2 Convolutional Neural Nets</a:t>
            </a:r>
          </a:p>
          <a:p>
            <a:r>
              <a:rPr lang="en-US" altLang="zh-CN" dirty="0"/>
              <a:t>VII.3 Backpropagation and the Chain Rule </a:t>
            </a:r>
          </a:p>
          <a:p>
            <a:r>
              <a:rPr lang="en-US" altLang="zh-CN" dirty="0"/>
              <a:t>VII.4 Hyperparameters: The Fateful Decisions </a:t>
            </a:r>
          </a:p>
          <a:p>
            <a:r>
              <a:rPr lang="en-US" altLang="zh-CN" dirty="0"/>
              <a:t>VII.5 The World of Machine Learning </a:t>
            </a:r>
            <a:endParaRPr lang="zh-CN" altLang="en-US" dirty="0"/>
          </a:p>
        </p:txBody>
      </p:sp>
    </p:spTree>
    <p:extLst>
      <p:ext uri="{BB962C8B-B14F-4D97-AF65-F5344CB8AC3E}">
        <p14:creationId xmlns:p14="http://schemas.microsoft.com/office/powerpoint/2010/main" val="782319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166C03-8B1D-4CA9-AD44-62FE7AD6EAB8}"/>
              </a:ext>
            </a:extLst>
          </p:cNvPr>
          <p:cNvSpPr>
            <a:spLocks noGrp="1"/>
          </p:cNvSpPr>
          <p:nvPr>
            <p:ph type="title"/>
          </p:nvPr>
        </p:nvSpPr>
        <p:spPr/>
        <p:txBody>
          <a:bodyPr/>
          <a:lstStyle/>
          <a:p>
            <a:r>
              <a:rPr lang="zh-CN" altLang="en-US" dirty="0"/>
              <a:t>优化参考书</a:t>
            </a:r>
          </a:p>
        </p:txBody>
      </p:sp>
      <p:sp>
        <p:nvSpPr>
          <p:cNvPr id="3" name="内容占位符 2">
            <a:extLst>
              <a:ext uri="{FF2B5EF4-FFF2-40B4-BE49-F238E27FC236}">
                <a16:creationId xmlns:a16="http://schemas.microsoft.com/office/drawing/2014/main" id="{EF205FAF-9700-406D-B117-C213F223EB31}"/>
              </a:ext>
            </a:extLst>
          </p:cNvPr>
          <p:cNvSpPr>
            <a:spLocks noGrp="1"/>
          </p:cNvSpPr>
          <p:nvPr>
            <p:ph idx="1"/>
          </p:nvPr>
        </p:nvSpPr>
        <p:spPr/>
        <p:txBody>
          <a:bodyPr/>
          <a:lstStyle/>
          <a:p>
            <a:pPr>
              <a:defRPr/>
            </a:pPr>
            <a:r>
              <a:rPr lang="zh-CN" altLang="en-US" sz="2200" kern="0" dirty="0">
                <a:solidFill>
                  <a:srgbClr val="FF0000"/>
                </a:solidFill>
              </a:rPr>
              <a:t>Dimitri P. Bertsekas. Convex Optimization Theory, Athena Scientific Press, 2009</a:t>
            </a:r>
          </a:p>
          <a:p>
            <a:pPr>
              <a:defRPr/>
            </a:pPr>
            <a:r>
              <a:rPr lang="zh-CN" altLang="en-US" sz="2200" kern="0" dirty="0">
                <a:solidFill>
                  <a:srgbClr val="FF0000"/>
                </a:solidFill>
              </a:rPr>
              <a:t>Dimitri P. Bertsekas. Convex Optimization Algorithms. Athena Scientific Press, 2015</a:t>
            </a:r>
          </a:p>
          <a:p>
            <a:pPr>
              <a:defRPr/>
            </a:pPr>
            <a:r>
              <a:rPr lang="zh-CN" altLang="en-US" sz="2200" kern="0" dirty="0">
                <a:solidFill>
                  <a:srgbClr val="FF0000"/>
                </a:solidFill>
              </a:rPr>
              <a:t>Dimitri P. Bertsekas. </a:t>
            </a:r>
            <a:r>
              <a:rPr lang="en-US" altLang="zh-CN" sz="2200" kern="0" dirty="0">
                <a:solidFill>
                  <a:srgbClr val="FF0000"/>
                </a:solidFill>
              </a:rPr>
              <a:t>Nonlinear Programming, ,3</a:t>
            </a:r>
            <a:r>
              <a:rPr lang="en-US" altLang="zh-CN" sz="2200" kern="0" baseline="30000" dirty="0">
                <a:solidFill>
                  <a:srgbClr val="FF0000"/>
                </a:solidFill>
              </a:rPr>
              <a:t>rd</a:t>
            </a:r>
            <a:r>
              <a:rPr lang="en-US" altLang="zh-CN" sz="2200" kern="0" dirty="0">
                <a:solidFill>
                  <a:srgbClr val="FF0000"/>
                </a:solidFill>
              </a:rPr>
              <a:t> Edition</a:t>
            </a:r>
            <a:r>
              <a:rPr lang="zh-CN" altLang="en-US" sz="2200" kern="0" dirty="0">
                <a:solidFill>
                  <a:srgbClr val="FF0000"/>
                </a:solidFill>
              </a:rPr>
              <a:t>. Athena Scientific Press, 201</a:t>
            </a:r>
            <a:r>
              <a:rPr lang="en-US" altLang="zh-CN" sz="2200" kern="0" dirty="0">
                <a:solidFill>
                  <a:srgbClr val="FF0000"/>
                </a:solidFill>
              </a:rPr>
              <a:t>6</a:t>
            </a:r>
          </a:p>
          <a:p>
            <a:endParaRPr lang="zh-CN" altLang="en-US" dirty="0"/>
          </a:p>
        </p:txBody>
      </p:sp>
      <p:pic>
        <p:nvPicPr>
          <p:cNvPr id="4" name="图片 3">
            <a:extLst>
              <a:ext uri="{FF2B5EF4-FFF2-40B4-BE49-F238E27FC236}">
                <a16:creationId xmlns:a16="http://schemas.microsoft.com/office/drawing/2014/main" id="{FB548C71-9BA7-4B2F-945A-C640A8AC7FA4}"/>
              </a:ext>
            </a:extLst>
          </p:cNvPr>
          <p:cNvPicPr>
            <a:picLocks noChangeAspect="1"/>
          </p:cNvPicPr>
          <p:nvPr/>
        </p:nvPicPr>
        <p:blipFill>
          <a:blip r:embed="rId3"/>
          <a:stretch>
            <a:fillRect/>
          </a:stretch>
        </p:blipFill>
        <p:spPr>
          <a:xfrm>
            <a:off x="3972869" y="911527"/>
            <a:ext cx="2000000" cy="2247619"/>
          </a:xfrm>
          <a:prstGeom prst="rect">
            <a:avLst/>
          </a:prstGeom>
        </p:spPr>
      </p:pic>
      <p:sp>
        <p:nvSpPr>
          <p:cNvPr id="5" name="TextBox 7">
            <a:extLst>
              <a:ext uri="{FF2B5EF4-FFF2-40B4-BE49-F238E27FC236}">
                <a16:creationId xmlns:a16="http://schemas.microsoft.com/office/drawing/2014/main" id="{29C5378D-D69D-4CA3-AC5E-BAE51F77AD68}"/>
              </a:ext>
            </a:extLst>
          </p:cNvPr>
          <p:cNvSpPr txBox="1">
            <a:spLocks noChangeArrowheads="1"/>
          </p:cNvSpPr>
          <p:nvPr/>
        </p:nvSpPr>
        <p:spPr bwMode="auto">
          <a:xfrm>
            <a:off x="5845077" y="3885800"/>
            <a:ext cx="5486400" cy="2308324"/>
          </a:xfrm>
          <a:prstGeom prst="rect">
            <a:avLst/>
          </a:prstGeom>
          <a:solidFill>
            <a:srgbClr val="CCECFF"/>
          </a:solidFill>
          <a:ln w="38100">
            <a:solidFill>
              <a:srgbClr val="0033CC"/>
            </a:solidFill>
            <a:miter lim="800000"/>
          </a:ln>
        </p:spPr>
        <p:txBody>
          <a:bodyPr>
            <a:spAutoFit/>
          </a:bodyPr>
          <a:lstStyle>
            <a:lvl1pPr marL="342900" indent="-342900">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Font typeface="Arial" panose="020B0604020202020204" pitchFamily="34" charset="0"/>
              <a:buChar char="•"/>
            </a:pPr>
            <a:r>
              <a:rPr lang="en-US" altLang="zh-CN" sz="2400" dirty="0">
                <a:solidFill>
                  <a:srgbClr val="FF0000"/>
                </a:solidFill>
                <a:latin typeface="Arial Narrow" panose="020B0606020202030204" pitchFamily="34" charset="0"/>
              </a:rPr>
              <a:t>Dimitri P. </a:t>
            </a:r>
            <a:r>
              <a:rPr lang="en-US" altLang="zh-CN" sz="2400" dirty="0" err="1">
                <a:solidFill>
                  <a:srgbClr val="FF0000"/>
                </a:solidFill>
                <a:latin typeface="Arial Narrow" panose="020B0606020202030204" pitchFamily="34" charset="0"/>
              </a:rPr>
              <a:t>Bertsekas</a:t>
            </a:r>
            <a:r>
              <a:rPr lang="en-US" altLang="zh-CN" sz="2400" dirty="0">
                <a:solidFill>
                  <a:srgbClr val="FF0000"/>
                </a:solidFill>
                <a:latin typeface="Arial Narrow" panose="020B0606020202030204" pitchFamily="34" charset="0"/>
              </a:rPr>
              <a:t>, MIT</a:t>
            </a:r>
            <a:r>
              <a:rPr lang="zh-CN" altLang="en-US" sz="2400" dirty="0">
                <a:solidFill>
                  <a:srgbClr val="FF0000"/>
                </a:solidFill>
                <a:latin typeface="Arial Narrow" panose="020B0606020202030204" pitchFamily="34" charset="0"/>
              </a:rPr>
              <a:t>教授，</a:t>
            </a:r>
            <a:r>
              <a:rPr lang="en-US" altLang="zh-CN" sz="2400" dirty="0">
                <a:solidFill>
                  <a:srgbClr val="FF0000"/>
                </a:solidFill>
                <a:latin typeface="Arial Narrow" panose="020B0606020202030204" pitchFamily="34" charset="0"/>
              </a:rPr>
              <a:t>1971-1974</a:t>
            </a:r>
            <a:r>
              <a:rPr lang="zh-CN" altLang="en-US" sz="2400" dirty="0">
                <a:solidFill>
                  <a:srgbClr val="FF0000"/>
                </a:solidFill>
                <a:latin typeface="Arial Narrow" panose="020B0606020202030204" pitchFamily="34" charset="0"/>
              </a:rPr>
              <a:t>在斯坦福大学任教，</a:t>
            </a:r>
            <a:r>
              <a:rPr lang="en-US" altLang="zh-CN" sz="2400" dirty="0">
                <a:solidFill>
                  <a:srgbClr val="FF0000"/>
                </a:solidFill>
                <a:latin typeface="Arial Narrow" panose="020B0606020202030204" pitchFamily="34" charset="0"/>
              </a:rPr>
              <a:t>1974-1979</a:t>
            </a:r>
            <a:r>
              <a:rPr lang="zh-CN" altLang="en-US" sz="2400" dirty="0">
                <a:solidFill>
                  <a:srgbClr val="FF0000"/>
                </a:solidFill>
                <a:latin typeface="Arial Narrow" panose="020B0606020202030204" pitchFamily="34" charset="0"/>
              </a:rPr>
              <a:t>在伊利若斯大学任教，</a:t>
            </a:r>
            <a:r>
              <a:rPr lang="en-US" altLang="zh-CN" sz="2400" dirty="0">
                <a:solidFill>
                  <a:srgbClr val="FF0000"/>
                </a:solidFill>
                <a:latin typeface="Arial Narrow" panose="020B0606020202030204" pitchFamily="34" charset="0"/>
              </a:rPr>
              <a:t>1979</a:t>
            </a:r>
            <a:r>
              <a:rPr lang="zh-CN" altLang="en-US" sz="2400" dirty="0">
                <a:solidFill>
                  <a:srgbClr val="FF0000"/>
                </a:solidFill>
                <a:latin typeface="Arial Narrow" panose="020B0606020202030204" pitchFamily="34" charset="0"/>
              </a:rPr>
              <a:t>年起在</a:t>
            </a:r>
            <a:r>
              <a:rPr lang="en-US" altLang="zh-CN" sz="2400" dirty="0">
                <a:solidFill>
                  <a:srgbClr val="FF0000"/>
                </a:solidFill>
                <a:latin typeface="Arial Narrow" panose="020B0606020202030204" pitchFamily="34" charset="0"/>
              </a:rPr>
              <a:t>MIT</a:t>
            </a:r>
            <a:r>
              <a:rPr lang="zh-CN" altLang="en-US" sz="2400" dirty="0">
                <a:solidFill>
                  <a:srgbClr val="FF0000"/>
                </a:solidFill>
                <a:latin typeface="Arial Narrow" panose="020B0606020202030204" pitchFamily="34" charset="0"/>
              </a:rPr>
              <a:t>任教，研究涉及优化的各个方面，撰写了十几本优化相关的教科书</a:t>
            </a:r>
            <a:endParaRPr lang="en-US" altLang="zh-CN" sz="2400" dirty="0">
              <a:solidFill>
                <a:srgbClr val="FF0000"/>
              </a:solidFill>
              <a:latin typeface="Arial Narrow" panose="020B0606020202030204" pitchFamily="34" charset="0"/>
            </a:endParaRPr>
          </a:p>
          <a:p>
            <a:pPr algn="l" eaLnBrk="1" hangingPunct="1">
              <a:spcBef>
                <a:spcPct val="0"/>
              </a:spcBef>
              <a:buClrTx/>
              <a:buFont typeface="Arial" panose="020B0604020202020204" pitchFamily="34" charset="0"/>
              <a:buChar char="•"/>
            </a:pPr>
            <a:r>
              <a:rPr lang="en-US" altLang="zh-CN" sz="2400" dirty="0">
                <a:solidFill>
                  <a:srgbClr val="FF0000"/>
                </a:solidFill>
                <a:latin typeface="Arial Narrow" panose="020B0606020202030204" pitchFamily="34" charset="0"/>
              </a:rPr>
              <a:t>http://www.mit.edu/~dimitrib/home.html</a:t>
            </a:r>
            <a:endParaRPr lang="zh-CN" altLang="en-US" sz="2400" dirty="0">
              <a:solidFill>
                <a:srgbClr val="FF0000"/>
              </a:solidFill>
              <a:latin typeface="Arial Narrow" panose="020B0606020202030204" pitchFamily="34" charset="0"/>
            </a:endParaRPr>
          </a:p>
        </p:txBody>
      </p:sp>
      <p:pic>
        <p:nvPicPr>
          <p:cNvPr id="6" name="图片 5">
            <a:extLst>
              <a:ext uri="{FF2B5EF4-FFF2-40B4-BE49-F238E27FC236}">
                <a16:creationId xmlns:a16="http://schemas.microsoft.com/office/drawing/2014/main" id="{069C1155-16F1-4AB4-8EF9-C19DFE7A33C5}"/>
              </a:ext>
            </a:extLst>
          </p:cNvPr>
          <p:cNvPicPr>
            <a:picLocks noChangeAspect="1"/>
          </p:cNvPicPr>
          <p:nvPr/>
        </p:nvPicPr>
        <p:blipFill>
          <a:blip r:embed="rId4"/>
          <a:stretch>
            <a:fillRect/>
          </a:stretch>
        </p:blipFill>
        <p:spPr>
          <a:xfrm>
            <a:off x="3483224" y="3885800"/>
            <a:ext cx="2030669" cy="2998714"/>
          </a:xfrm>
          <a:prstGeom prst="rect">
            <a:avLst/>
          </a:prstGeom>
        </p:spPr>
      </p:pic>
      <p:graphicFrame>
        <p:nvGraphicFramePr>
          <p:cNvPr id="7" name="Object 4">
            <a:extLst>
              <a:ext uri="{FF2B5EF4-FFF2-40B4-BE49-F238E27FC236}">
                <a16:creationId xmlns:a16="http://schemas.microsoft.com/office/drawing/2014/main" id="{64C795A5-8241-4784-AAC4-EDBF698A6F57}"/>
              </a:ext>
            </a:extLst>
          </p:cNvPr>
          <p:cNvGraphicFramePr/>
          <p:nvPr>
            <p:extLst>
              <p:ext uri="{D42A27DB-BD31-4B8C-83A1-F6EECF244321}">
                <p14:modId xmlns:p14="http://schemas.microsoft.com/office/powerpoint/2010/main" val="937836877"/>
              </p:ext>
            </p:extLst>
          </p:nvPr>
        </p:nvGraphicFramePr>
        <p:xfrm>
          <a:off x="6107112" y="0"/>
          <a:ext cx="6084888" cy="3155950"/>
        </p:xfrm>
        <a:graphic>
          <a:graphicData uri="http://schemas.openxmlformats.org/presentationml/2006/ole">
            <mc:AlternateContent xmlns:mc="http://schemas.openxmlformats.org/markup-compatibility/2006">
              <mc:Choice xmlns:v="urn:schemas-microsoft-com:vml" Requires="v">
                <p:oleObj spid="_x0000_s1064" r:id="rId5" imgW="6080760" imgH="3154680" progId="PBrush">
                  <p:embed/>
                </p:oleObj>
              </mc:Choice>
              <mc:Fallback>
                <p:oleObj r:id="rId5" imgW="6080760" imgH="3154680" progId="PBrush">
                  <p:embed/>
                  <p:pic>
                    <p:nvPicPr>
                      <p:cNvPr id="7"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7112" y="0"/>
                        <a:ext cx="6084888"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5808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ACD565-5669-4321-B47D-0540EF37BF10}"/>
              </a:ext>
            </a:extLst>
          </p:cNvPr>
          <p:cNvSpPr>
            <a:spLocks noGrp="1"/>
          </p:cNvSpPr>
          <p:nvPr>
            <p:ph type="title"/>
          </p:nvPr>
        </p:nvSpPr>
        <p:spPr/>
        <p:txBody>
          <a:bodyPr/>
          <a:lstStyle/>
          <a:p>
            <a:r>
              <a:rPr lang="en-US" altLang="zh-CN" sz="3040" dirty="0"/>
              <a:t>Nonlinear Programming</a:t>
            </a:r>
            <a:r>
              <a:rPr lang="zh-CN" altLang="en-US" sz="3040" dirty="0"/>
              <a:t>（</a:t>
            </a:r>
            <a:r>
              <a:rPr lang="en-US" altLang="zh-CN" sz="3040" dirty="0"/>
              <a:t>880pages</a:t>
            </a:r>
            <a:r>
              <a:rPr lang="zh-CN" altLang="en-US" sz="3040" dirty="0"/>
              <a:t>，</a:t>
            </a:r>
            <a:r>
              <a:rPr lang="en-US" altLang="zh-CN" sz="3040" dirty="0"/>
              <a:t>2016</a:t>
            </a:r>
            <a:r>
              <a:rPr lang="zh-CN" altLang="en-US" sz="3040" dirty="0"/>
              <a:t>）</a:t>
            </a:r>
          </a:p>
        </p:txBody>
      </p:sp>
      <p:sp>
        <p:nvSpPr>
          <p:cNvPr id="3" name="内容占位符 2">
            <a:extLst>
              <a:ext uri="{FF2B5EF4-FFF2-40B4-BE49-F238E27FC236}">
                <a16:creationId xmlns:a16="http://schemas.microsoft.com/office/drawing/2014/main" id="{FC061C78-FD85-4B8A-9851-7CEAC0C8C0E7}"/>
              </a:ext>
            </a:extLst>
          </p:cNvPr>
          <p:cNvSpPr>
            <a:spLocks noGrp="1"/>
          </p:cNvSpPr>
          <p:nvPr>
            <p:ph idx="1"/>
          </p:nvPr>
        </p:nvSpPr>
        <p:spPr/>
        <p:txBody>
          <a:bodyPr>
            <a:noAutofit/>
          </a:bodyPr>
          <a:lstStyle/>
          <a:p>
            <a:r>
              <a:rPr lang="en-US" altLang="zh-CN" sz="1800" dirty="0"/>
              <a:t>Chapter 1 Unconstrained Optimization: Basic Methods</a:t>
            </a:r>
          </a:p>
          <a:p>
            <a:pPr lvl="1"/>
            <a:r>
              <a:rPr lang="en-US" altLang="zh-CN" sz="1800" dirty="0"/>
              <a:t>Optimality Conditions</a:t>
            </a:r>
          </a:p>
          <a:p>
            <a:pPr lvl="2"/>
            <a:r>
              <a:rPr lang="en-US" altLang="zh-CN" sz="1800" dirty="0"/>
              <a:t>Variational Ideas</a:t>
            </a:r>
          </a:p>
          <a:p>
            <a:pPr lvl="2"/>
            <a:r>
              <a:rPr lang="en-US" altLang="zh-CN" sz="1800" dirty="0"/>
              <a:t>Main Optimality Conditions</a:t>
            </a:r>
          </a:p>
          <a:p>
            <a:pPr lvl="1"/>
            <a:r>
              <a:rPr lang="en-US" altLang="zh-CN" sz="1800" dirty="0"/>
              <a:t>Gradient Methods -- Convergence</a:t>
            </a:r>
          </a:p>
          <a:p>
            <a:pPr lvl="2"/>
            <a:r>
              <a:rPr lang="en-US" altLang="zh-CN" sz="1800" dirty="0"/>
              <a:t>Descent Directions and </a:t>
            </a:r>
            <a:r>
              <a:rPr lang="en-US" altLang="zh-CN" sz="1800" dirty="0" err="1"/>
              <a:t>Stepsize</a:t>
            </a:r>
            <a:r>
              <a:rPr lang="en-US" altLang="zh-CN" sz="1800" dirty="0"/>
              <a:t> Rules</a:t>
            </a:r>
          </a:p>
          <a:p>
            <a:pPr lvl="2"/>
            <a:r>
              <a:rPr lang="en-US" altLang="zh-CN" sz="1800" dirty="0"/>
              <a:t>Convergence Results</a:t>
            </a:r>
          </a:p>
          <a:p>
            <a:pPr lvl="1"/>
            <a:r>
              <a:rPr lang="en-US" altLang="zh-CN" sz="1800" dirty="0"/>
              <a:t>Gradient Methods -- Rate of Convergence</a:t>
            </a:r>
          </a:p>
          <a:p>
            <a:pPr lvl="2"/>
            <a:r>
              <a:rPr lang="en-US" altLang="zh-CN" sz="1800" dirty="0"/>
              <a:t>The Local Analysis Approach</a:t>
            </a:r>
          </a:p>
          <a:p>
            <a:pPr lvl="2"/>
            <a:r>
              <a:rPr lang="en-US" altLang="zh-CN" sz="1800" dirty="0"/>
              <a:t>The Role of the Condition Number</a:t>
            </a:r>
          </a:p>
          <a:p>
            <a:pPr lvl="2"/>
            <a:r>
              <a:rPr lang="en-US" altLang="zh-CN" sz="1800" dirty="0"/>
              <a:t>Convergence Rate Results</a:t>
            </a:r>
          </a:p>
          <a:p>
            <a:pPr lvl="1"/>
            <a:r>
              <a:rPr lang="en-US" altLang="zh-CN" sz="1800" dirty="0"/>
              <a:t>Newton's Method and Variations</a:t>
            </a:r>
          </a:p>
          <a:p>
            <a:pPr lvl="2"/>
            <a:r>
              <a:rPr lang="en-US" altLang="zh-CN" sz="1800" dirty="0"/>
              <a:t>Modified Cholesky Factorization</a:t>
            </a:r>
          </a:p>
          <a:p>
            <a:pPr lvl="2"/>
            <a:r>
              <a:rPr lang="en-US" altLang="zh-CN" sz="1800" dirty="0"/>
              <a:t>Trust Region Methods</a:t>
            </a:r>
          </a:p>
          <a:p>
            <a:pPr lvl="2"/>
            <a:r>
              <a:rPr lang="en-US" altLang="zh-CN" sz="1800" dirty="0"/>
              <a:t>Variants of Newton's Method</a:t>
            </a:r>
          </a:p>
          <a:p>
            <a:pPr lvl="2"/>
            <a:r>
              <a:rPr lang="en-US" altLang="zh-CN" sz="1800" dirty="0"/>
              <a:t>Least Squares and the Gauss-Newton Method</a:t>
            </a:r>
          </a:p>
          <a:p>
            <a:pPr lvl="1"/>
            <a:r>
              <a:rPr lang="en-US" altLang="zh-CN" sz="1800" dirty="0"/>
              <a:t>Notes and Sources</a:t>
            </a:r>
            <a:br>
              <a:rPr lang="en-US" altLang="zh-CN" sz="1800" dirty="0"/>
            </a:br>
            <a:endParaRPr lang="zh-CN" altLang="en-US" sz="1800" dirty="0"/>
          </a:p>
        </p:txBody>
      </p:sp>
      <p:pic>
        <p:nvPicPr>
          <p:cNvPr id="4" name="Picture 171" descr="非线性规划（第3版）">
            <a:extLst>
              <a:ext uri="{FF2B5EF4-FFF2-40B4-BE49-F238E27FC236}">
                <a16:creationId xmlns:a16="http://schemas.microsoft.com/office/drawing/2014/main" id="{7EE446AE-5038-448E-9252-893D762F0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0530" y="1650258"/>
            <a:ext cx="3317455" cy="4669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96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357A03-3CDF-4B30-A2DB-EEFD56693102}"/>
              </a:ext>
            </a:extLst>
          </p:cNvPr>
          <p:cNvSpPr>
            <a:spLocks noGrp="1"/>
          </p:cNvSpPr>
          <p:nvPr>
            <p:ph type="title"/>
          </p:nvPr>
        </p:nvSpPr>
        <p:spPr/>
        <p:txBody>
          <a:bodyPr/>
          <a:lstStyle/>
          <a:p>
            <a:r>
              <a:rPr lang="en-US" altLang="zh-CN" dirty="0"/>
              <a:t>Nonlinear Programming</a:t>
            </a:r>
            <a:endParaRPr lang="zh-CN" altLang="en-US" dirty="0"/>
          </a:p>
        </p:txBody>
      </p:sp>
      <p:sp>
        <p:nvSpPr>
          <p:cNvPr id="3" name="内容占位符 2">
            <a:extLst>
              <a:ext uri="{FF2B5EF4-FFF2-40B4-BE49-F238E27FC236}">
                <a16:creationId xmlns:a16="http://schemas.microsoft.com/office/drawing/2014/main" id="{FAAC6C33-7A9F-478C-A1D0-16822C786E79}"/>
              </a:ext>
            </a:extLst>
          </p:cNvPr>
          <p:cNvSpPr>
            <a:spLocks noGrp="1"/>
          </p:cNvSpPr>
          <p:nvPr>
            <p:ph idx="1"/>
          </p:nvPr>
        </p:nvSpPr>
        <p:spPr>
          <a:xfrm>
            <a:off x="195648" y="1825625"/>
            <a:ext cx="10515600" cy="4351338"/>
          </a:xfrm>
        </p:spPr>
        <p:txBody>
          <a:bodyPr>
            <a:noAutofit/>
          </a:bodyPr>
          <a:lstStyle/>
          <a:p>
            <a:r>
              <a:rPr lang="en-US" altLang="zh-CN" sz="2000" dirty="0"/>
              <a:t>Chapter 2 Unconstrained Optimization: Additional Methods</a:t>
            </a:r>
          </a:p>
          <a:p>
            <a:pPr lvl="1"/>
            <a:r>
              <a:rPr lang="en-US" altLang="zh-CN" sz="2000" dirty="0"/>
              <a:t>Conjugate Direction Methods</a:t>
            </a:r>
          </a:p>
          <a:p>
            <a:pPr lvl="2"/>
            <a:r>
              <a:rPr lang="en-US" altLang="zh-CN" dirty="0"/>
              <a:t>The Conjugate Gradient Method</a:t>
            </a:r>
          </a:p>
          <a:p>
            <a:pPr lvl="2"/>
            <a:r>
              <a:rPr lang="en-US" altLang="zh-CN" dirty="0"/>
              <a:t>Convergence Rate of Conjugate Gradient Method</a:t>
            </a:r>
          </a:p>
          <a:p>
            <a:pPr lvl="1"/>
            <a:r>
              <a:rPr lang="en-US" altLang="zh-CN" sz="2000" dirty="0"/>
              <a:t>Quasi-Newton Methods</a:t>
            </a:r>
          </a:p>
          <a:p>
            <a:pPr lvl="1"/>
            <a:r>
              <a:rPr lang="en-US" altLang="zh-CN" sz="2000" dirty="0" err="1"/>
              <a:t>Nonderivative</a:t>
            </a:r>
            <a:r>
              <a:rPr lang="en-US" altLang="zh-CN" sz="2000" dirty="0"/>
              <a:t> Methods</a:t>
            </a:r>
          </a:p>
          <a:p>
            <a:pPr lvl="2"/>
            <a:r>
              <a:rPr lang="en-US" altLang="zh-CN" dirty="0"/>
              <a:t>Coordinate Descent</a:t>
            </a:r>
          </a:p>
          <a:p>
            <a:pPr lvl="2"/>
            <a:r>
              <a:rPr lang="en-US" altLang="zh-CN" dirty="0"/>
              <a:t>Direct Search Methods</a:t>
            </a:r>
          </a:p>
          <a:p>
            <a:pPr lvl="1"/>
            <a:r>
              <a:rPr lang="en-US" altLang="zh-CN" sz="2000" dirty="0"/>
              <a:t>Incremental Methods</a:t>
            </a:r>
          </a:p>
          <a:p>
            <a:pPr lvl="2"/>
            <a:r>
              <a:rPr lang="en-US" altLang="zh-CN" dirty="0"/>
              <a:t>Incremental Gradient Methods</a:t>
            </a:r>
          </a:p>
          <a:p>
            <a:pPr lvl="2"/>
            <a:r>
              <a:rPr lang="en-US" altLang="zh-CN" dirty="0"/>
              <a:t>Incremental Aggregated Gradient Methods</a:t>
            </a:r>
          </a:p>
          <a:p>
            <a:pPr lvl="2"/>
            <a:r>
              <a:rPr lang="en-US" altLang="zh-CN" dirty="0"/>
              <a:t>Incremental Gauss-Newton Methods</a:t>
            </a:r>
          </a:p>
          <a:p>
            <a:pPr lvl="2"/>
            <a:r>
              <a:rPr lang="en-US" altLang="zh-CN" dirty="0"/>
              <a:t>Incremental Newton Methods</a:t>
            </a:r>
            <a:endParaRPr lang="zh-CN" altLang="en-US" dirty="0"/>
          </a:p>
        </p:txBody>
      </p:sp>
      <p:sp>
        <p:nvSpPr>
          <p:cNvPr id="4" name="内容占位符 2">
            <a:extLst>
              <a:ext uri="{FF2B5EF4-FFF2-40B4-BE49-F238E27FC236}">
                <a16:creationId xmlns:a16="http://schemas.microsoft.com/office/drawing/2014/main" id="{5878D501-33FA-4915-ACC4-C571A84128A4}"/>
              </a:ext>
            </a:extLst>
          </p:cNvPr>
          <p:cNvSpPr txBox="1">
            <a:spLocks/>
          </p:cNvSpPr>
          <p:nvPr/>
        </p:nvSpPr>
        <p:spPr>
          <a:xfrm>
            <a:off x="7225560" y="1825625"/>
            <a:ext cx="496644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sz="1800" dirty="0"/>
              <a:t>Distributed Asynchronous Algorithms</a:t>
            </a:r>
          </a:p>
          <a:p>
            <a:pPr lvl="2"/>
            <a:r>
              <a:rPr lang="en-US" altLang="zh-CN" sz="1800" dirty="0"/>
              <a:t>Totally and Partially Asynchronous Algorithms</a:t>
            </a:r>
          </a:p>
          <a:p>
            <a:pPr lvl="2"/>
            <a:r>
              <a:rPr lang="en-US" altLang="zh-CN" sz="1800" dirty="0"/>
              <a:t>Totally Asynchronous Convergence</a:t>
            </a:r>
          </a:p>
          <a:p>
            <a:pPr lvl="2"/>
            <a:r>
              <a:rPr lang="en-US" altLang="zh-CN" sz="1800" dirty="0"/>
              <a:t>Partially Asynchronous Gradient-Like Algorithms</a:t>
            </a:r>
          </a:p>
          <a:p>
            <a:pPr lvl="2"/>
            <a:r>
              <a:rPr lang="en-US" altLang="zh-CN" sz="1800" dirty="0"/>
              <a:t>Convergence Rate of Asynchronous Algorithms</a:t>
            </a:r>
          </a:p>
          <a:p>
            <a:pPr lvl="1"/>
            <a:r>
              <a:rPr lang="en-US" altLang="zh-CN" sz="1800" dirty="0"/>
              <a:t>Discrete-Time Optimal Control</a:t>
            </a:r>
          </a:p>
          <a:p>
            <a:pPr lvl="2"/>
            <a:r>
              <a:rPr lang="en-US" altLang="zh-CN" sz="1800" dirty="0"/>
              <a:t>Gradient and Conjugate Gradient Methods for Optimal Control</a:t>
            </a:r>
          </a:p>
          <a:p>
            <a:pPr lvl="2"/>
            <a:r>
              <a:rPr lang="en-US" altLang="zh-CN" sz="1800" dirty="0"/>
              <a:t>Newton's Method for Optimal Control</a:t>
            </a:r>
          </a:p>
          <a:p>
            <a:pPr lvl="1"/>
            <a:r>
              <a:rPr lang="en-US" altLang="zh-CN" sz="1800" dirty="0"/>
              <a:t>Solving Nonlinear Programming Problems - Some Practical Guidelines</a:t>
            </a:r>
          </a:p>
          <a:p>
            <a:pPr lvl="1"/>
            <a:r>
              <a:rPr lang="en-US" altLang="zh-CN" sz="1800" dirty="0"/>
              <a:t>Notes and Sources</a:t>
            </a:r>
          </a:p>
          <a:p>
            <a:pPr marL="0" indent="0">
              <a:buFont typeface="Arial" panose="020B0604020202020204" pitchFamily="34" charset="0"/>
              <a:buNone/>
            </a:pPr>
            <a:endParaRPr lang="zh-CN" altLang="en-US" sz="1800" dirty="0"/>
          </a:p>
        </p:txBody>
      </p:sp>
    </p:spTree>
    <p:extLst>
      <p:ext uri="{BB962C8B-B14F-4D97-AF65-F5344CB8AC3E}">
        <p14:creationId xmlns:p14="http://schemas.microsoft.com/office/powerpoint/2010/main" val="3523094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8E7BC0-7435-40AE-BA10-7E8DC922164F}"/>
              </a:ext>
            </a:extLst>
          </p:cNvPr>
          <p:cNvSpPr>
            <a:spLocks noGrp="1"/>
          </p:cNvSpPr>
          <p:nvPr>
            <p:ph type="title"/>
          </p:nvPr>
        </p:nvSpPr>
        <p:spPr/>
        <p:txBody>
          <a:bodyPr/>
          <a:lstStyle/>
          <a:p>
            <a:r>
              <a:rPr lang="en-US" altLang="zh-CN" dirty="0"/>
              <a:t>Nonlinear Programming</a:t>
            </a:r>
            <a:endParaRPr lang="zh-CN" altLang="en-US" dirty="0"/>
          </a:p>
        </p:txBody>
      </p:sp>
      <p:sp>
        <p:nvSpPr>
          <p:cNvPr id="3" name="内容占位符 2">
            <a:extLst>
              <a:ext uri="{FF2B5EF4-FFF2-40B4-BE49-F238E27FC236}">
                <a16:creationId xmlns:a16="http://schemas.microsoft.com/office/drawing/2014/main" id="{CE35A6A8-D6DA-4C19-A337-83B8187B94BB}"/>
              </a:ext>
            </a:extLst>
          </p:cNvPr>
          <p:cNvSpPr>
            <a:spLocks noGrp="1"/>
          </p:cNvSpPr>
          <p:nvPr>
            <p:ph idx="1"/>
          </p:nvPr>
        </p:nvSpPr>
        <p:spPr>
          <a:xfrm>
            <a:off x="272716" y="1813593"/>
            <a:ext cx="6184231" cy="4351338"/>
          </a:xfrm>
        </p:spPr>
        <p:txBody>
          <a:bodyPr>
            <a:noAutofit/>
          </a:bodyPr>
          <a:lstStyle/>
          <a:p>
            <a:r>
              <a:rPr lang="en-US" altLang="zh-CN" sz="2000" dirty="0"/>
              <a:t>Chapter 3 Optimization Over a Convex Set</a:t>
            </a:r>
          </a:p>
          <a:p>
            <a:r>
              <a:rPr lang="en-US" altLang="zh-CN" sz="2000" dirty="0"/>
              <a:t>Constrained Optimization Problems</a:t>
            </a:r>
          </a:p>
          <a:p>
            <a:pPr lvl="1"/>
            <a:r>
              <a:rPr lang="en-US" altLang="zh-CN" sz="2000" dirty="0"/>
              <a:t>Necessary and Sufficient Conditions for Optimality</a:t>
            </a:r>
          </a:p>
          <a:p>
            <a:pPr lvl="1"/>
            <a:r>
              <a:rPr lang="en-US" altLang="zh-CN" sz="2000" dirty="0"/>
              <a:t>Existence of Optimal Solutions</a:t>
            </a:r>
          </a:p>
          <a:p>
            <a:r>
              <a:rPr lang="en-US" altLang="zh-CN" sz="2000" dirty="0"/>
              <a:t>Feasible Directions - Conditional Gradient Method</a:t>
            </a:r>
          </a:p>
          <a:p>
            <a:pPr lvl="1"/>
            <a:r>
              <a:rPr lang="en-US" altLang="zh-CN" sz="2000" dirty="0"/>
              <a:t>Descent Directions and </a:t>
            </a:r>
            <a:r>
              <a:rPr lang="en-US" altLang="zh-CN" sz="2000" dirty="0" err="1"/>
              <a:t>Stepsize</a:t>
            </a:r>
            <a:r>
              <a:rPr lang="en-US" altLang="zh-CN" sz="2000" dirty="0"/>
              <a:t> Rules</a:t>
            </a:r>
          </a:p>
          <a:p>
            <a:pPr lvl="1"/>
            <a:r>
              <a:rPr lang="en-US" altLang="zh-CN" sz="2000" dirty="0"/>
              <a:t>The Conditional Gradient Method</a:t>
            </a:r>
          </a:p>
          <a:p>
            <a:r>
              <a:rPr lang="en-US" altLang="zh-CN" sz="2000" dirty="0"/>
              <a:t>Gradient Projection Methods</a:t>
            </a:r>
          </a:p>
          <a:p>
            <a:pPr lvl="1"/>
            <a:r>
              <a:rPr lang="en-US" altLang="zh-CN" sz="2000" dirty="0"/>
              <a:t>Feasible Directions and </a:t>
            </a:r>
            <a:r>
              <a:rPr lang="en-US" altLang="zh-CN" sz="2000" dirty="0" err="1"/>
              <a:t>Stepsize</a:t>
            </a:r>
            <a:r>
              <a:rPr lang="en-US" altLang="zh-CN" sz="2000" dirty="0"/>
              <a:t> Rules Based on Projection</a:t>
            </a:r>
          </a:p>
          <a:p>
            <a:pPr lvl="1"/>
            <a:r>
              <a:rPr lang="en-US" altLang="zh-CN" sz="2000" dirty="0"/>
              <a:t>Convergence Analysis</a:t>
            </a:r>
          </a:p>
          <a:p>
            <a:endParaRPr lang="zh-CN" altLang="en-US" sz="2000" dirty="0"/>
          </a:p>
        </p:txBody>
      </p:sp>
      <p:sp>
        <p:nvSpPr>
          <p:cNvPr id="4" name="内容占位符 2">
            <a:extLst>
              <a:ext uri="{FF2B5EF4-FFF2-40B4-BE49-F238E27FC236}">
                <a16:creationId xmlns:a16="http://schemas.microsoft.com/office/drawing/2014/main" id="{7196AF42-CB02-4C0C-AD58-0BEC87074F9C}"/>
              </a:ext>
            </a:extLst>
          </p:cNvPr>
          <p:cNvSpPr txBox="1">
            <a:spLocks/>
          </p:cNvSpPr>
          <p:nvPr/>
        </p:nvSpPr>
        <p:spPr>
          <a:xfrm>
            <a:off x="6737683" y="1813593"/>
            <a:ext cx="5069305"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t>Two-Metric Projection Methods</a:t>
            </a:r>
          </a:p>
          <a:p>
            <a:r>
              <a:rPr lang="en-US" altLang="zh-CN" sz="2000" dirty="0"/>
              <a:t>Manifold </a:t>
            </a:r>
            <a:r>
              <a:rPr lang="en-US" altLang="zh-CN" sz="2000" dirty="0" err="1"/>
              <a:t>Suboptimization</a:t>
            </a:r>
            <a:r>
              <a:rPr lang="en-US" altLang="zh-CN" sz="2000" dirty="0"/>
              <a:t> Methods</a:t>
            </a:r>
          </a:p>
          <a:p>
            <a:r>
              <a:rPr lang="en-US" altLang="zh-CN" sz="2000" dirty="0"/>
              <a:t>Proximal Algorithms</a:t>
            </a:r>
          </a:p>
          <a:p>
            <a:pPr lvl="1"/>
            <a:r>
              <a:rPr lang="en-US" altLang="zh-CN" sz="2000" dirty="0"/>
              <a:t>Rate of Convergence</a:t>
            </a:r>
          </a:p>
          <a:p>
            <a:pPr lvl="1"/>
            <a:r>
              <a:rPr lang="en-US" altLang="zh-CN" sz="2000" dirty="0"/>
              <a:t>Variants of the Proximal Algorithm</a:t>
            </a:r>
          </a:p>
          <a:p>
            <a:r>
              <a:rPr lang="en-US" altLang="zh-CN" sz="2000" dirty="0"/>
              <a:t>Block Coordinate Descent Methods</a:t>
            </a:r>
          </a:p>
          <a:p>
            <a:pPr lvl="1"/>
            <a:r>
              <a:rPr lang="en-US" altLang="zh-CN" sz="2000" dirty="0"/>
              <a:t>Variants of Coordinate Descent</a:t>
            </a:r>
          </a:p>
          <a:p>
            <a:r>
              <a:rPr lang="en-US" altLang="zh-CN" sz="2000" dirty="0"/>
              <a:t>Network Optimization Algorithms</a:t>
            </a:r>
          </a:p>
          <a:p>
            <a:r>
              <a:rPr lang="en-US" altLang="zh-CN" sz="2000" dirty="0"/>
              <a:t>Notes and Sources</a:t>
            </a:r>
          </a:p>
          <a:p>
            <a:endParaRPr lang="zh-CN" altLang="en-US" sz="2000" dirty="0"/>
          </a:p>
        </p:txBody>
      </p:sp>
    </p:spTree>
    <p:extLst>
      <p:ext uri="{BB962C8B-B14F-4D97-AF65-F5344CB8AC3E}">
        <p14:creationId xmlns:p14="http://schemas.microsoft.com/office/powerpoint/2010/main" val="1155605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84831-2E5C-41AE-94B7-A8AEA119E1D1}"/>
              </a:ext>
            </a:extLst>
          </p:cNvPr>
          <p:cNvSpPr>
            <a:spLocks noGrp="1"/>
          </p:cNvSpPr>
          <p:nvPr>
            <p:ph type="title"/>
          </p:nvPr>
        </p:nvSpPr>
        <p:spPr/>
        <p:txBody>
          <a:bodyPr/>
          <a:lstStyle/>
          <a:p>
            <a:r>
              <a:rPr lang="en-US" altLang="zh-CN" dirty="0"/>
              <a:t>Nonlinear Programming</a:t>
            </a:r>
            <a:endParaRPr lang="zh-CN" altLang="en-US" dirty="0"/>
          </a:p>
        </p:txBody>
      </p:sp>
      <p:sp>
        <p:nvSpPr>
          <p:cNvPr id="3" name="内容占位符 2">
            <a:extLst>
              <a:ext uri="{FF2B5EF4-FFF2-40B4-BE49-F238E27FC236}">
                <a16:creationId xmlns:a16="http://schemas.microsoft.com/office/drawing/2014/main" id="{066A8FCD-3DBC-454A-90FF-E12D47EA1E0A}"/>
              </a:ext>
            </a:extLst>
          </p:cNvPr>
          <p:cNvSpPr>
            <a:spLocks noGrp="1"/>
          </p:cNvSpPr>
          <p:nvPr>
            <p:ph idx="1"/>
          </p:nvPr>
        </p:nvSpPr>
        <p:spPr>
          <a:xfrm>
            <a:off x="248652" y="1825625"/>
            <a:ext cx="5009148" cy="4351338"/>
          </a:xfrm>
        </p:spPr>
        <p:txBody>
          <a:bodyPr>
            <a:normAutofit lnSpcReduction="10000"/>
          </a:bodyPr>
          <a:lstStyle/>
          <a:p>
            <a:r>
              <a:rPr lang="en-US" altLang="zh-CN" sz="1800" dirty="0"/>
              <a:t>Chapter 4 Lagrange Multiplier Theory</a:t>
            </a:r>
          </a:p>
          <a:p>
            <a:r>
              <a:rPr lang="en-US" altLang="zh-CN" sz="1800" dirty="0"/>
              <a:t>Necessary Conditions for Equality Constraints</a:t>
            </a:r>
          </a:p>
          <a:p>
            <a:pPr lvl="1"/>
            <a:r>
              <a:rPr lang="en-US" altLang="zh-CN" sz="1800" dirty="0"/>
              <a:t>The Penalty Approach</a:t>
            </a:r>
          </a:p>
          <a:p>
            <a:pPr lvl="1"/>
            <a:r>
              <a:rPr lang="en-US" altLang="zh-CN" sz="1800" dirty="0"/>
              <a:t>The Elimination Approach</a:t>
            </a:r>
          </a:p>
          <a:p>
            <a:pPr lvl="1"/>
            <a:r>
              <a:rPr lang="en-US" altLang="zh-CN" sz="1800" dirty="0"/>
              <a:t>The </a:t>
            </a:r>
            <a:r>
              <a:rPr lang="en-US" altLang="zh-CN" sz="1800" dirty="0" err="1"/>
              <a:t>Lagrangian</a:t>
            </a:r>
            <a:r>
              <a:rPr lang="en-US" altLang="zh-CN" sz="1800" dirty="0"/>
              <a:t> Function</a:t>
            </a:r>
          </a:p>
          <a:p>
            <a:r>
              <a:rPr lang="en-US" altLang="zh-CN" sz="1800" dirty="0"/>
              <a:t>Sufficient Conditions and Sensitivity Analysis</a:t>
            </a:r>
          </a:p>
          <a:p>
            <a:pPr lvl="1"/>
            <a:r>
              <a:rPr lang="en-US" altLang="zh-CN" sz="1800" dirty="0"/>
              <a:t>The Augmented </a:t>
            </a:r>
            <a:r>
              <a:rPr lang="en-US" altLang="zh-CN" sz="1800" dirty="0" err="1"/>
              <a:t>Lagrangian</a:t>
            </a:r>
            <a:r>
              <a:rPr lang="en-US" altLang="zh-CN" sz="1800" dirty="0"/>
              <a:t> Approach</a:t>
            </a:r>
          </a:p>
          <a:p>
            <a:pPr lvl="1"/>
            <a:r>
              <a:rPr lang="en-US" altLang="zh-CN" sz="1800" dirty="0"/>
              <a:t>The Feasible Direction Approach</a:t>
            </a:r>
          </a:p>
          <a:p>
            <a:pPr lvl="1"/>
            <a:r>
              <a:rPr lang="en-US" altLang="zh-CN" sz="1800" dirty="0"/>
              <a:t>Sensitivity</a:t>
            </a:r>
          </a:p>
          <a:p>
            <a:r>
              <a:rPr lang="en-US" altLang="zh-CN" sz="1800" dirty="0"/>
              <a:t>Inequality Constraints</a:t>
            </a:r>
          </a:p>
          <a:p>
            <a:pPr lvl="1"/>
            <a:r>
              <a:rPr lang="en-US" altLang="zh-CN" sz="1800" dirty="0" err="1"/>
              <a:t>Karush</a:t>
            </a:r>
            <a:r>
              <a:rPr lang="en-US" altLang="zh-CN" sz="1800" dirty="0"/>
              <a:t>-Kuhn-Tucker Optimality Conditions</a:t>
            </a:r>
          </a:p>
          <a:p>
            <a:pPr lvl="1"/>
            <a:r>
              <a:rPr lang="en-US" altLang="zh-CN" sz="1800" dirty="0"/>
              <a:t>Sufficient Conditions and Sensitivity</a:t>
            </a:r>
          </a:p>
          <a:p>
            <a:pPr lvl="1"/>
            <a:r>
              <a:rPr lang="en-US" altLang="zh-CN" sz="1800" dirty="0"/>
              <a:t>Fritz John Optimality Conditions</a:t>
            </a:r>
          </a:p>
          <a:p>
            <a:endParaRPr lang="zh-CN" altLang="en-US" sz="1800" dirty="0"/>
          </a:p>
        </p:txBody>
      </p:sp>
      <p:sp>
        <p:nvSpPr>
          <p:cNvPr id="4" name="内容占位符 2">
            <a:extLst>
              <a:ext uri="{FF2B5EF4-FFF2-40B4-BE49-F238E27FC236}">
                <a16:creationId xmlns:a16="http://schemas.microsoft.com/office/drawing/2014/main" id="{91742E2B-1B8A-4BA7-AE8B-31B18A25BD62}"/>
              </a:ext>
            </a:extLst>
          </p:cNvPr>
          <p:cNvSpPr txBox="1">
            <a:spLocks/>
          </p:cNvSpPr>
          <p:nvPr/>
        </p:nvSpPr>
        <p:spPr>
          <a:xfrm>
            <a:off x="6344652" y="1825625"/>
            <a:ext cx="500914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sz="2000" dirty="0"/>
              <a:t>Constraint Qualifications and </a:t>
            </a:r>
            <a:r>
              <a:rPr lang="en-US" altLang="zh-CN" sz="2000" dirty="0" err="1"/>
              <a:t>Pseudonormality</a:t>
            </a:r>
            <a:endParaRPr lang="en-US" altLang="zh-CN" sz="2000" dirty="0"/>
          </a:p>
          <a:p>
            <a:pPr lvl="1"/>
            <a:r>
              <a:rPr lang="en-US" altLang="zh-CN" sz="2000" dirty="0"/>
              <a:t>Abstract Set Constraints and the Tangent Cone</a:t>
            </a:r>
          </a:p>
          <a:p>
            <a:pPr lvl="1"/>
            <a:r>
              <a:rPr lang="en-US" altLang="zh-CN" sz="2000" dirty="0"/>
              <a:t>Abstract Set Constraints, Equality, and Inequality Constraints</a:t>
            </a:r>
          </a:p>
          <a:p>
            <a:r>
              <a:rPr lang="en-US" altLang="zh-CN" sz="2000" dirty="0"/>
              <a:t>Linear Constraints and Duality</a:t>
            </a:r>
          </a:p>
          <a:p>
            <a:pPr lvl="1"/>
            <a:r>
              <a:rPr lang="en-US" altLang="zh-CN" sz="2000" dirty="0"/>
              <a:t>Convex Cost Functions and Linear Constraints</a:t>
            </a:r>
          </a:p>
          <a:p>
            <a:pPr lvl="1"/>
            <a:r>
              <a:rPr lang="en-US" altLang="zh-CN" sz="2000" dirty="0"/>
              <a:t>Duality Theory: A Simple Form for Linear Constraints</a:t>
            </a:r>
          </a:p>
          <a:p>
            <a:r>
              <a:rPr lang="en-US" altLang="zh-CN" sz="2000" dirty="0"/>
              <a:t>Notes and Sources</a:t>
            </a:r>
          </a:p>
          <a:p>
            <a:endParaRPr lang="zh-CN" altLang="en-US" sz="2000" dirty="0"/>
          </a:p>
        </p:txBody>
      </p:sp>
    </p:spTree>
    <p:extLst>
      <p:ext uri="{BB962C8B-B14F-4D97-AF65-F5344CB8AC3E}">
        <p14:creationId xmlns:p14="http://schemas.microsoft.com/office/powerpoint/2010/main" val="105411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64C250-6AA3-44A5-878F-9B28C38DC103}"/>
              </a:ext>
            </a:extLst>
          </p:cNvPr>
          <p:cNvSpPr>
            <a:spLocks noGrp="1"/>
          </p:cNvSpPr>
          <p:nvPr>
            <p:ph type="title"/>
          </p:nvPr>
        </p:nvSpPr>
        <p:spPr/>
        <p:txBody>
          <a:bodyPr/>
          <a:lstStyle/>
          <a:p>
            <a:r>
              <a:rPr lang="en-US" altLang="zh-CN" dirty="0"/>
              <a:t>Nonlinear Programming</a:t>
            </a:r>
            <a:endParaRPr lang="zh-CN" altLang="en-US" dirty="0"/>
          </a:p>
        </p:txBody>
      </p:sp>
      <p:sp>
        <p:nvSpPr>
          <p:cNvPr id="3" name="内容占位符 2">
            <a:extLst>
              <a:ext uri="{FF2B5EF4-FFF2-40B4-BE49-F238E27FC236}">
                <a16:creationId xmlns:a16="http://schemas.microsoft.com/office/drawing/2014/main" id="{9F20976B-2728-471A-9D79-CFC6E90F35B8}"/>
              </a:ext>
            </a:extLst>
          </p:cNvPr>
          <p:cNvSpPr>
            <a:spLocks noGrp="1"/>
          </p:cNvSpPr>
          <p:nvPr>
            <p:ph idx="1"/>
          </p:nvPr>
        </p:nvSpPr>
        <p:spPr>
          <a:xfrm>
            <a:off x="477252" y="1813594"/>
            <a:ext cx="5618748" cy="4351338"/>
          </a:xfrm>
        </p:spPr>
        <p:txBody>
          <a:bodyPr>
            <a:normAutofit fontScale="92500"/>
          </a:bodyPr>
          <a:lstStyle/>
          <a:p>
            <a:r>
              <a:rPr lang="en-US" altLang="zh-CN" sz="2400" dirty="0"/>
              <a:t>Chapter 5 Lagrange Multiplier Algorithms</a:t>
            </a:r>
          </a:p>
          <a:p>
            <a:pPr lvl="1"/>
            <a:r>
              <a:rPr lang="en-US" altLang="zh-CN" sz="2000" dirty="0"/>
              <a:t>Barrier and Interior Point Methods</a:t>
            </a:r>
          </a:p>
          <a:p>
            <a:pPr lvl="2"/>
            <a:r>
              <a:rPr lang="en-US" altLang="zh-CN" sz="1800" dirty="0"/>
              <a:t>Path Following Methods for Linear Programming</a:t>
            </a:r>
          </a:p>
          <a:p>
            <a:pPr lvl="2"/>
            <a:r>
              <a:rPr lang="en-US" altLang="zh-CN" sz="1800" dirty="0"/>
              <a:t>Primal-Dual Methods for Linear Programming</a:t>
            </a:r>
          </a:p>
          <a:p>
            <a:pPr lvl="1"/>
            <a:r>
              <a:rPr lang="en-US" altLang="zh-CN" sz="2000" dirty="0"/>
              <a:t>Penalty and Augmented </a:t>
            </a:r>
            <a:r>
              <a:rPr lang="en-US" altLang="zh-CN" sz="2000" dirty="0" err="1"/>
              <a:t>Lagrangian</a:t>
            </a:r>
            <a:r>
              <a:rPr lang="en-US" altLang="zh-CN" sz="2000" dirty="0"/>
              <a:t> Methods</a:t>
            </a:r>
          </a:p>
          <a:p>
            <a:pPr lvl="2"/>
            <a:r>
              <a:rPr lang="en-US" altLang="zh-CN" sz="1800" dirty="0"/>
              <a:t>The Quadratic Penalty Function Method</a:t>
            </a:r>
          </a:p>
          <a:p>
            <a:pPr lvl="2"/>
            <a:r>
              <a:rPr lang="en-US" altLang="zh-CN" sz="1800" dirty="0"/>
              <a:t>Multiplier Methods -- Main Ideas</a:t>
            </a:r>
          </a:p>
          <a:p>
            <a:pPr lvl="2"/>
            <a:r>
              <a:rPr lang="en-US" altLang="zh-CN" sz="1800" dirty="0"/>
              <a:t>Convergence Analysis of Multiplier Methods</a:t>
            </a:r>
          </a:p>
          <a:p>
            <a:pPr lvl="2"/>
            <a:r>
              <a:rPr lang="en-US" altLang="zh-CN" sz="1800" dirty="0"/>
              <a:t>Duality and Second Order Multiplier Methods</a:t>
            </a:r>
          </a:p>
          <a:p>
            <a:pPr lvl="2"/>
            <a:r>
              <a:rPr lang="en-US" altLang="zh-CN" sz="1800" dirty="0"/>
              <a:t>Nonquadratic Augmented </a:t>
            </a:r>
            <a:r>
              <a:rPr lang="en-US" altLang="zh-CN" sz="1800" dirty="0" err="1"/>
              <a:t>Lagrangians</a:t>
            </a:r>
            <a:r>
              <a:rPr lang="en-US" altLang="zh-CN" sz="1800" dirty="0"/>
              <a:t> - The Exponential Method of Multipliers</a:t>
            </a:r>
          </a:p>
        </p:txBody>
      </p:sp>
      <p:sp>
        <p:nvSpPr>
          <p:cNvPr id="4" name="内容占位符 2">
            <a:extLst>
              <a:ext uri="{FF2B5EF4-FFF2-40B4-BE49-F238E27FC236}">
                <a16:creationId xmlns:a16="http://schemas.microsoft.com/office/drawing/2014/main" id="{2628E501-DFAE-4556-9F92-969657B33F80}"/>
              </a:ext>
            </a:extLst>
          </p:cNvPr>
          <p:cNvSpPr txBox="1">
            <a:spLocks/>
          </p:cNvSpPr>
          <p:nvPr/>
        </p:nvSpPr>
        <p:spPr>
          <a:xfrm>
            <a:off x="6011778" y="1801562"/>
            <a:ext cx="491289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sz="2000" dirty="0"/>
              <a:t>Exact Penalties - Sequential Quadratic Programming</a:t>
            </a:r>
          </a:p>
          <a:p>
            <a:pPr lvl="2"/>
            <a:r>
              <a:rPr lang="en-US" altLang="zh-CN" sz="1800" dirty="0"/>
              <a:t>Nondifferentiable Exact Penalty Functions</a:t>
            </a:r>
          </a:p>
          <a:p>
            <a:pPr lvl="2"/>
            <a:r>
              <a:rPr lang="en-US" altLang="zh-CN" sz="1800" dirty="0"/>
              <a:t>Sequential Quadratic Programming</a:t>
            </a:r>
          </a:p>
          <a:p>
            <a:pPr lvl="2"/>
            <a:r>
              <a:rPr lang="en-US" altLang="zh-CN" sz="1800" dirty="0"/>
              <a:t>Differentiable Exact Penalty Functions</a:t>
            </a:r>
          </a:p>
          <a:p>
            <a:pPr lvl="1"/>
            <a:r>
              <a:rPr lang="en-US" altLang="zh-CN" sz="2000" dirty="0" err="1"/>
              <a:t>Lagrangian</a:t>
            </a:r>
            <a:r>
              <a:rPr lang="en-US" altLang="zh-CN" sz="2000" dirty="0"/>
              <a:t> Methods</a:t>
            </a:r>
          </a:p>
          <a:p>
            <a:pPr lvl="2"/>
            <a:r>
              <a:rPr lang="en-US" altLang="zh-CN" sz="1800" dirty="0"/>
              <a:t>First-Order </a:t>
            </a:r>
            <a:r>
              <a:rPr lang="en-US" altLang="zh-CN" sz="1800" dirty="0" err="1"/>
              <a:t>Lagrangian</a:t>
            </a:r>
            <a:r>
              <a:rPr lang="en-US" altLang="zh-CN" sz="1800" dirty="0"/>
              <a:t> Methods</a:t>
            </a:r>
          </a:p>
          <a:p>
            <a:pPr lvl="2"/>
            <a:r>
              <a:rPr lang="en-US" altLang="zh-CN" sz="1800" dirty="0"/>
              <a:t>Newton-Like Methods for Equality Constraints</a:t>
            </a:r>
          </a:p>
          <a:p>
            <a:pPr lvl="2"/>
            <a:r>
              <a:rPr lang="en-US" altLang="zh-CN" sz="1800" dirty="0"/>
              <a:t>Global Convergence</a:t>
            </a:r>
          </a:p>
          <a:p>
            <a:pPr lvl="2"/>
            <a:r>
              <a:rPr lang="en-US" altLang="zh-CN" sz="1800" dirty="0"/>
              <a:t>A Comparison of Various Methods</a:t>
            </a:r>
          </a:p>
          <a:p>
            <a:pPr lvl="1"/>
            <a:r>
              <a:rPr lang="en-US" altLang="zh-CN" sz="2000" dirty="0"/>
              <a:t>Notes and Sources</a:t>
            </a:r>
            <a:endParaRPr lang="zh-CN" altLang="en-US" dirty="0"/>
          </a:p>
        </p:txBody>
      </p:sp>
    </p:spTree>
    <p:extLst>
      <p:ext uri="{BB962C8B-B14F-4D97-AF65-F5344CB8AC3E}">
        <p14:creationId xmlns:p14="http://schemas.microsoft.com/office/powerpoint/2010/main" val="827839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5A4776-C58C-4634-92DB-0CC9E94D7C65}"/>
              </a:ext>
            </a:extLst>
          </p:cNvPr>
          <p:cNvSpPr>
            <a:spLocks noGrp="1"/>
          </p:cNvSpPr>
          <p:nvPr>
            <p:ph type="title"/>
          </p:nvPr>
        </p:nvSpPr>
        <p:spPr/>
        <p:txBody>
          <a:bodyPr/>
          <a:lstStyle/>
          <a:p>
            <a:r>
              <a:rPr lang="zh-CN" altLang="en-US" dirty="0"/>
              <a:t>教师介绍</a:t>
            </a:r>
          </a:p>
        </p:txBody>
      </p:sp>
      <p:sp>
        <p:nvSpPr>
          <p:cNvPr id="6" name="内容占位符 5">
            <a:extLst>
              <a:ext uri="{FF2B5EF4-FFF2-40B4-BE49-F238E27FC236}">
                <a16:creationId xmlns:a16="http://schemas.microsoft.com/office/drawing/2014/main" id="{902AC862-3057-4F35-BBE8-39F194FBDA0A}"/>
              </a:ext>
            </a:extLst>
          </p:cNvPr>
          <p:cNvSpPr>
            <a:spLocks noGrp="1"/>
          </p:cNvSpPr>
          <p:nvPr>
            <p:ph idx="1"/>
          </p:nvPr>
        </p:nvSpPr>
        <p:spPr>
          <a:xfrm>
            <a:off x="838199" y="1828799"/>
            <a:ext cx="11012905" cy="4348163"/>
          </a:xfrm>
        </p:spPr>
        <p:txBody>
          <a:bodyPr>
            <a:normAutofit lnSpcReduction="10000"/>
          </a:bodyPr>
          <a:lstStyle/>
          <a:p>
            <a:pPr>
              <a:buNone/>
            </a:pPr>
            <a:r>
              <a:rPr lang="zh-CN" altLang="en-US" dirty="0"/>
              <a:t>姓名：刘绍辉</a:t>
            </a:r>
            <a:endParaRPr lang="en-US" altLang="zh-CN" dirty="0"/>
          </a:p>
          <a:p>
            <a:pPr>
              <a:buNone/>
            </a:pPr>
            <a:r>
              <a:rPr lang="zh-CN" altLang="en-US" dirty="0"/>
              <a:t>单位：哈工大计算机科学与技术学院</a:t>
            </a:r>
            <a:r>
              <a:rPr lang="en-US" altLang="zh-CN" dirty="0"/>
              <a:t>.</a:t>
            </a:r>
            <a:r>
              <a:rPr lang="zh-CN" altLang="en-US" dirty="0"/>
              <a:t> 智能接口与人机交互技术研究中心</a:t>
            </a:r>
            <a:endParaRPr lang="en-US" altLang="zh-CN" dirty="0"/>
          </a:p>
          <a:p>
            <a:pPr>
              <a:buNone/>
            </a:pPr>
            <a:r>
              <a:rPr lang="zh-CN" altLang="en-US" dirty="0"/>
              <a:t>研究方向：图像、视频处理，</a:t>
            </a:r>
            <a:endParaRPr lang="en-US" altLang="zh-CN" dirty="0"/>
          </a:p>
          <a:p>
            <a:pPr>
              <a:buNone/>
            </a:pPr>
            <a:r>
              <a:rPr lang="zh-CN" altLang="en-US" dirty="0"/>
              <a:t>计算机视觉，模式识别</a:t>
            </a:r>
            <a:endParaRPr lang="en-US" altLang="zh-CN" dirty="0"/>
          </a:p>
          <a:p>
            <a:pPr>
              <a:buNone/>
            </a:pPr>
            <a:r>
              <a:rPr lang="zh-CN" altLang="en-US" dirty="0"/>
              <a:t>联系方式：</a:t>
            </a:r>
            <a:endParaRPr lang="en-US" altLang="zh-CN" dirty="0"/>
          </a:p>
          <a:p>
            <a:pPr>
              <a:buNone/>
            </a:pPr>
            <a:r>
              <a:rPr lang="en-US" altLang="zh-CN" sz="2400" dirty="0"/>
              <a:t>      13503627854</a:t>
            </a:r>
            <a:r>
              <a:rPr lang="zh-CN" altLang="en-US" sz="2400" dirty="0"/>
              <a:t>，</a:t>
            </a:r>
            <a:r>
              <a:rPr lang="en-US" altLang="zh-CN" sz="2400" dirty="0">
                <a:hlinkClick r:id="rId2"/>
              </a:rPr>
              <a:t>shliu@hit.edu.cn</a:t>
            </a:r>
            <a:endParaRPr lang="en-US" altLang="zh-CN" sz="2400" dirty="0"/>
          </a:p>
          <a:p>
            <a:pPr lvl="1">
              <a:buNone/>
            </a:pPr>
            <a:r>
              <a:rPr lang="zh-CN" altLang="en-US" sz="2000" dirty="0"/>
              <a:t>微信号：</a:t>
            </a:r>
            <a:r>
              <a:rPr lang="en-US" altLang="zh-CN" sz="2000" dirty="0"/>
              <a:t>shliu13503627854 </a:t>
            </a:r>
          </a:p>
          <a:p>
            <a:pPr>
              <a:buNone/>
            </a:pPr>
            <a:r>
              <a:rPr lang="zh-CN" altLang="en-US" dirty="0"/>
              <a:t>办公室：综合楼</a:t>
            </a:r>
            <a:r>
              <a:rPr lang="en-US" altLang="zh-CN" dirty="0"/>
              <a:t>613</a:t>
            </a:r>
          </a:p>
          <a:p>
            <a:pPr>
              <a:buNone/>
            </a:pPr>
            <a:r>
              <a:rPr lang="zh-CN" altLang="en-US" dirty="0"/>
              <a:t>课程</a:t>
            </a:r>
            <a:r>
              <a:rPr lang="en-US" altLang="zh-CN" dirty="0"/>
              <a:t>QQ</a:t>
            </a:r>
            <a:r>
              <a:rPr lang="zh-CN" altLang="en-US" dirty="0"/>
              <a:t>群号</a:t>
            </a:r>
            <a:r>
              <a:rPr lang="en-US" altLang="zh-CN" dirty="0"/>
              <a:t>:312070850</a:t>
            </a:r>
            <a:endParaRPr lang="zh-CN" altLang="en-US" dirty="0"/>
          </a:p>
          <a:p>
            <a:endParaRPr lang="zh-CN" altLang="en-US" dirty="0"/>
          </a:p>
        </p:txBody>
      </p:sp>
      <p:pic>
        <p:nvPicPr>
          <p:cNvPr id="8" name="图片 7">
            <a:extLst>
              <a:ext uri="{FF2B5EF4-FFF2-40B4-BE49-F238E27FC236}">
                <a16:creationId xmlns:a16="http://schemas.microsoft.com/office/drawing/2014/main" id="{68D3E6A3-3B94-4F82-BA6E-60662D736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2711" y="2782779"/>
            <a:ext cx="3023937" cy="3880274"/>
          </a:xfrm>
          <a:prstGeom prst="rect">
            <a:avLst/>
          </a:prstGeom>
        </p:spPr>
      </p:pic>
      <p:sp>
        <p:nvSpPr>
          <p:cNvPr id="3" name="文本框 2">
            <a:extLst>
              <a:ext uri="{FF2B5EF4-FFF2-40B4-BE49-F238E27FC236}">
                <a16:creationId xmlns:a16="http://schemas.microsoft.com/office/drawing/2014/main" id="{EA938FCC-9008-458E-AEA5-C72D6996E424}"/>
              </a:ext>
            </a:extLst>
          </p:cNvPr>
          <p:cNvSpPr txBox="1"/>
          <p:nvPr/>
        </p:nvSpPr>
        <p:spPr>
          <a:xfrm>
            <a:off x="4800600" y="589547"/>
            <a:ext cx="5532284" cy="369332"/>
          </a:xfrm>
          <a:prstGeom prst="rect">
            <a:avLst/>
          </a:prstGeom>
          <a:noFill/>
        </p:spPr>
        <p:txBody>
          <a:bodyPr wrap="none" rtlCol="0">
            <a:spAutoFit/>
          </a:bodyPr>
          <a:lstStyle/>
          <a:p>
            <a:r>
              <a:rPr lang="zh-CN" altLang="en-US" dirty="0"/>
              <a:t>刘绍辉：综合楼</a:t>
            </a:r>
            <a:r>
              <a:rPr lang="en-US" altLang="zh-CN" dirty="0"/>
              <a:t>613</a:t>
            </a:r>
            <a:r>
              <a:rPr lang="zh-CN" altLang="en-US" dirty="0"/>
              <a:t>；何勇军（省杰青）：综合楼</a:t>
            </a:r>
            <a:r>
              <a:rPr lang="en-US" altLang="zh-CN" dirty="0"/>
              <a:t>601</a:t>
            </a:r>
            <a:endParaRPr lang="zh-CN" altLang="en-US" dirty="0"/>
          </a:p>
        </p:txBody>
      </p:sp>
    </p:spTree>
    <p:extLst>
      <p:ext uri="{BB962C8B-B14F-4D97-AF65-F5344CB8AC3E}">
        <p14:creationId xmlns:p14="http://schemas.microsoft.com/office/powerpoint/2010/main" val="4064284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E2A4E-26DA-4B94-BBFE-7D3F3938B53D}"/>
              </a:ext>
            </a:extLst>
          </p:cNvPr>
          <p:cNvSpPr>
            <a:spLocks noGrp="1"/>
          </p:cNvSpPr>
          <p:nvPr>
            <p:ph type="title"/>
          </p:nvPr>
        </p:nvSpPr>
        <p:spPr/>
        <p:txBody>
          <a:bodyPr/>
          <a:lstStyle/>
          <a:p>
            <a:r>
              <a:rPr lang="en-US" altLang="zh-CN" sz="3040" dirty="0"/>
              <a:t>Chapter 6 Duality and Convex Programming</a:t>
            </a:r>
            <a:endParaRPr lang="zh-CN" altLang="en-US" sz="3040" dirty="0"/>
          </a:p>
        </p:txBody>
      </p:sp>
      <p:sp>
        <p:nvSpPr>
          <p:cNvPr id="3" name="内容占位符 2">
            <a:extLst>
              <a:ext uri="{FF2B5EF4-FFF2-40B4-BE49-F238E27FC236}">
                <a16:creationId xmlns:a16="http://schemas.microsoft.com/office/drawing/2014/main" id="{F4A17EFC-CD2A-4B96-8DBA-F0638E54BE5D}"/>
              </a:ext>
            </a:extLst>
          </p:cNvPr>
          <p:cNvSpPr>
            <a:spLocks noGrp="1"/>
          </p:cNvSpPr>
          <p:nvPr>
            <p:ph idx="1"/>
          </p:nvPr>
        </p:nvSpPr>
        <p:spPr>
          <a:xfrm>
            <a:off x="838199" y="1825625"/>
            <a:ext cx="4720389" cy="4351338"/>
          </a:xfrm>
        </p:spPr>
        <p:txBody>
          <a:bodyPr>
            <a:normAutofit/>
          </a:bodyPr>
          <a:lstStyle/>
          <a:p>
            <a:r>
              <a:rPr lang="en-US" altLang="zh-CN" sz="1800" dirty="0"/>
              <a:t>6.1 Duality and Dual Problems</a:t>
            </a:r>
          </a:p>
          <a:p>
            <a:pPr lvl="1"/>
            <a:r>
              <a:rPr lang="en-US" altLang="zh-CN" sz="1600" dirty="0"/>
              <a:t>Geometric Multipliers</a:t>
            </a:r>
          </a:p>
          <a:p>
            <a:pPr lvl="1"/>
            <a:r>
              <a:rPr lang="en-US" altLang="zh-CN" sz="1600" dirty="0"/>
              <a:t>The Weak Duality Theorem</a:t>
            </a:r>
          </a:p>
          <a:p>
            <a:pPr lvl="1"/>
            <a:r>
              <a:rPr lang="en-US" altLang="zh-CN" sz="1600" dirty="0"/>
              <a:t>Primal and Dual Optimal Solutions</a:t>
            </a:r>
          </a:p>
          <a:p>
            <a:pPr lvl="1"/>
            <a:r>
              <a:rPr lang="en-US" altLang="zh-CN" sz="1600" dirty="0"/>
              <a:t>Treatment of Equality Constraints</a:t>
            </a:r>
          </a:p>
          <a:p>
            <a:pPr lvl="1"/>
            <a:r>
              <a:rPr lang="en-US" altLang="zh-CN" sz="1600" dirty="0"/>
              <a:t>Separable Problems and Their Geometry</a:t>
            </a:r>
          </a:p>
          <a:p>
            <a:pPr lvl="1"/>
            <a:r>
              <a:rPr lang="en-US" altLang="zh-CN" sz="1600" dirty="0"/>
              <a:t>Additional Issues About Duality</a:t>
            </a:r>
          </a:p>
          <a:p>
            <a:r>
              <a:rPr lang="en-US" altLang="zh-CN" sz="1800" dirty="0"/>
              <a:t>6.2 Convex Cost - Linear Constraints</a:t>
            </a:r>
          </a:p>
          <a:p>
            <a:r>
              <a:rPr lang="en-US" altLang="zh-CN" sz="1800" dirty="0"/>
              <a:t>6.3 Convex Cost - Convex Constraints</a:t>
            </a:r>
          </a:p>
          <a:p>
            <a:r>
              <a:rPr lang="en-US" altLang="zh-CN" sz="1800" dirty="0"/>
              <a:t>6.4 Conjugate Functions and </a:t>
            </a:r>
            <a:r>
              <a:rPr lang="en-US" altLang="zh-CN" sz="1800" dirty="0" err="1"/>
              <a:t>Fenchel</a:t>
            </a:r>
            <a:r>
              <a:rPr lang="en-US" altLang="zh-CN" sz="1800" dirty="0"/>
              <a:t> Duality</a:t>
            </a:r>
          </a:p>
          <a:p>
            <a:pPr lvl="1"/>
            <a:r>
              <a:rPr lang="en-US" altLang="zh-CN" sz="1600" dirty="0"/>
              <a:t>Conic Programming</a:t>
            </a:r>
          </a:p>
          <a:p>
            <a:pPr lvl="1"/>
            <a:r>
              <a:rPr lang="en-US" altLang="zh-CN" sz="1600" dirty="0"/>
              <a:t>Monotropic Programming</a:t>
            </a:r>
          </a:p>
          <a:p>
            <a:pPr lvl="1"/>
            <a:r>
              <a:rPr lang="en-US" altLang="zh-CN" sz="1600" dirty="0"/>
              <a:t>Network Optimization</a:t>
            </a:r>
          </a:p>
          <a:p>
            <a:endParaRPr lang="zh-CN" altLang="en-US" sz="1800" dirty="0"/>
          </a:p>
        </p:txBody>
      </p:sp>
      <p:sp>
        <p:nvSpPr>
          <p:cNvPr id="4" name="内容占位符 2">
            <a:extLst>
              <a:ext uri="{FF2B5EF4-FFF2-40B4-BE49-F238E27FC236}">
                <a16:creationId xmlns:a16="http://schemas.microsoft.com/office/drawing/2014/main" id="{A23D3312-EC87-4EA3-BAE4-307B8D9447F5}"/>
              </a:ext>
            </a:extLst>
          </p:cNvPr>
          <p:cNvSpPr txBox="1">
            <a:spLocks/>
          </p:cNvSpPr>
          <p:nvPr/>
        </p:nvSpPr>
        <p:spPr>
          <a:xfrm>
            <a:off x="6633412" y="1830388"/>
            <a:ext cx="472038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sz="1800" dirty="0"/>
              <a:t>Games and the Minimax Theorem</a:t>
            </a:r>
          </a:p>
          <a:p>
            <a:pPr lvl="1"/>
            <a:r>
              <a:rPr lang="en-US" altLang="zh-CN" sz="1800" dirty="0"/>
              <a:t>The Primal Function and Sensitivity Analysis</a:t>
            </a:r>
          </a:p>
          <a:p>
            <a:r>
              <a:rPr lang="en-US" altLang="zh-CN" sz="2000" dirty="0"/>
              <a:t>6.5 Discrete Optimization and Duality</a:t>
            </a:r>
          </a:p>
          <a:p>
            <a:pPr lvl="1"/>
            <a:r>
              <a:rPr lang="en-US" altLang="zh-CN" sz="1800" dirty="0"/>
              <a:t>Examples of Discrete Optimization Problems</a:t>
            </a:r>
          </a:p>
          <a:p>
            <a:pPr lvl="1"/>
            <a:r>
              <a:rPr lang="en-US" altLang="zh-CN" sz="1800" dirty="0"/>
              <a:t>Branch-and-Bound</a:t>
            </a:r>
          </a:p>
          <a:p>
            <a:pPr lvl="1"/>
            <a:r>
              <a:rPr lang="en-US" altLang="zh-CN" sz="1800" dirty="0" err="1"/>
              <a:t>Lagrangian</a:t>
            </a:r>
            <a:r>
              <a:rPr lang="en-US" altLang="zh-CN" sz="1800" dirty="0"/>
              <a:t> Relaxation</a:t>
            </a:r>
          </a:p>
          <a:p>
            <a:r>
              <a:rPr lang="en-US" altLang="zh-CN" sz="2000" dirty="0"/>
              <a:t>6.6 Notes and Sources</a:t>
            </a:r>
          </a:p>
          <a:p>
            <a:endParaRPr lang="zh-CN" altLang="en-US" sz="2000" dirty="0"/>
          </a:p>
        </p:txBody>
      </p:sp>
    </p:spTree>
    <p:extLst>
      <p:ext uri="{BB962C8B-B14F-4D97-AF65-F5344CB8AC3E}">
        <p14:creationId xmlns:p14="http://schemas.microsoft.com/office/powerpoint/2010/main" val="40586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059648-5E85-4414-BA91-13C4F526F37F}"/>
              </a:ext>
            </a:extLst>
          </p:cNvPr>
          <p:cNvSpPr>
            <a:spLocks noGrp="1"/>
          </p:cNvSpPr>
          <p:nvPr>
            <p:ph type="title"/>
          </p:nvPr>
        </p:nvSpPr>
        <p:spPr/>
        <p:txBody>
          <a:bodyPr>
            <a:normAutofit/>
          </a:bodyPr>
          <a:lstStyle/>
          <a:p>
            <a:r>
              <a:rPr lang="en-US" altLang="zh-CN" sz="3200" dirty="0"/>
              <a:t>Nonlinear Programming-chapter 7 Dual Methods</a:t>
            </a:r>
            <a:endParaRPr lang="zh-CN" altLang="en-US" sz="3200" dirty="0"/>
          </a:p>
        </p:txBody>
      </p:sp>
      <p:sp>
        <p:nvSpPr>
          <p:cNvPr id="3" name="内容占位符 2">
            <a:extLst>
              <a:ext uri="{FF2B5EF4-FFF2-40B4-BE49-F238E27FC236}">
                <a16:creationId xmlns:a16="http://schemas.microsoft.com/office/drawing/2014/main" id="{9DB65932-AB10-4D28-B83B-3475F908FF80}"/>
              </a:ext>
            </a:extLst>
          </p:cNvPr>
          <p:cNvSpPr>
            <a:spLocks noGrp="1"/>
          </p:cNvSpPr>
          <p:nvPr>
            <p:ph idx="1"/>
          </p:nvPr>
        </p:nvSpPr>
        <p:spPr>
          <a:xfrm>
            <a:off x="329781" y="1690688"/>
            <a:ext cx="6287587" cy="4561831"/>
          </a:xfrm>
        </p:spPr>
        <p:txBody>
          <a:bodyPr>
            <a:normAutofit fontScale="92500" lnSpcReduction="10000"/>
          </a:bodyPr>
          <a:lstStyle/>
          <a:p>
            <a:r>
              <a:rPr lang="en-US" altLang="zh-CN" sz="2000" dirty="0"/>
              <a:t>Dual Derivatives and </a:t>
            </a:r>
            <a:r>
              <a:rPr lang="en-US" altLang="zh-CN" sz="2000" dirty="0" err="1"/>
              <a:t>Subgradients</a:t>
            </a:r>
            <a:endParaRPr lang="en-US" altLang="zh-CN" sz="2000" dirty="0"/>
          </a:p>
          <a:p>
            <a:r>
              <a:rPr lang="en-US" altLang="zh-CN" sz="2000" dirty="0"/>
              <a:t>Dual </a:t>
            </a:r>
            <a:r>
              <a:rPr lang="en-US" altLang="zh-CN" sz="2000" dirty="0" err="1"/>
              <a:t>Dual</a:t>
            </a:r>
            <a:r>
              <a:rPr lang="en-US" altLang="zh-CN" sz="2000" dirty="0"/>
              <a:t> Ascent Methods for Differentiable Dual Problems</a:t>
            </a:r>
          </a:p>
          <a:p>
            <a:pPr lvl="1"/>
            <a:r>
              <a:rPr lang="en-US" altLang="zh-CN" sz="1800" dirty="0"/>
              <a:t>Coordinate Ascent for Quadratic Programming</a:t>
            </a:r>
          </a:p>
          <a:p>
            <a:pPr lvl="1"/>
            <a:r>
              <a:rPr lang="en-US" altLang="zh-CN" sz="1800" dirty="0"/>
              <a:t>Separable Problems and Primal Strict Convexity</a:t>
            </a:r>
          </a:p>
          <a:p>
            <a:pPr lvl="1"/>
            <a:r>
              <a:rPr lang="en-US" altLang="zh-CN" sz="1800" dirty="0"/>
              <a:t>Partitioning and Dual Strict Concavity</a:t>
            </a:r>
          </a:p>
          <a:p>
            <a:r>
              <a:rPr lang="en-US" altLang="zh-CN" sz="2000" dirty="0"/>
              <a:t>Proximal and Augmented </a:t>
            </a:r>
            <a:r>
              <a:rPr lang="en-US" altLang="zh-CN" sz="2000" dirty="0" err="1"/>
              <a:t>Lagrangian</a:t>
            </a:r>
            <a:r>
              <a:rPr lang="en-US" altLang="zh-CN" sz="2000" dirty="0"/>
              <a:t> Methods</a:t>
            </a:r>
          </a:p>
          <a:p>
            <a:pPr lvl="1"/>
            <a:r>
              <a:rPr lang="en-US" altLang="zh-CN" sz="1800" dirty="0"/>
              <a:t>The Method of Multipliers as a Dual Proximal Algorithm</a:t>
            </a:r>
          </a:p>
          <a:p>
            <a:pPr lvl="1"/>
            <a:r>
              <a:rPr lang="en-US" altLang="zh-CN" sz="1800" dirty="0"/>
              <a:t>Entropy Minimization and Exponential Method of Multipliers</a:t>
            </a:r>
          </a:p>
          <a:p>
            <a:pPr lvl="1"/>
            <a:r>
              <a:rPr lang="en-US" altLang="zh-CN" sz="1800" dirty="0"/>
              <a:t>Incremental Augmented </a:t>
            </a:r>
            <a:r>
              <a:rPr lang="en-US" altLang="zh-CN" sz="1800" dirty="0" err="1"/>
              <a:t>Lagrangian</a:t>
            </a:r>
            <a:r>
              <a:rPr lang="en-US" altLang="zh-CN" sz="1800" dirty="0"/>
              <a:t> Methods</a:t>
            </a:r>
          </a:p>
          <a:p>
            <a:r>
              <a:rPr lang="en-US" altLang="zh-CN" sz="2000" dirty="0"/>
              <a:t>Alternating Direction Methods of Multipliers</a:t>
            </a:r>
          </a:p>
          <a:p>
            <a:pPr lvl="1"/>
            <a:r>
              <a:rPr lang="en-US" altLang="zh-CN" sz="1800" dirty="0"/>
              <a:t>ADMM Applied to Separable Problems</a:t>
            </a:r>
          </a:p>
          <a:p>
            <a:pPr lvl="1"/>
            <a:r>
              <a:rPr lang="en-US" altLang="zh-CN" sz="1800" dirty="0"/>
              <a:t>Connections Between Augmented </a:t>
            </a:r>
            <a:r>
              <a:rPr lang="en-US" altLang="zh-CN" sz="1800" dirty="0" err="1"/>
              <a:t>Lagrangian</a:t>
            </a:r>
            <a:r>
              <a:rPr lang="en-US" altLang="zh-CN" sz="1800" dirty="0"/>
              <a:t>-Related Methods</a:t>
            </a:r>
          </a:p>
        </p:txBody>
      </p:sp>
      <p:sp>
        <p:nvSpPr>
          <p:cNvPr id="4" name="内容占位符 2">
            <a:extLst>
              <a:ext uri="{FF2B5EF4-FFF2-40B4-BE49-F238E27FC236}">
                <a16:creationId xmlns:a16="http://schemas.microsoft.com/office/drawing/2014/main" id="{B462A92D-69B9-4C5E-910B-A7651D0BBCA6}"/>
              </a:ext>
            </a:extLst>
          </p:cNvPr>
          <p:cNvSpPr txBox="1">
            <a:spLocks/>
          </p:cNvSpPr>
          <p:nvPr/>
        </p:nvSpPr>
        <p:spPr>
          <a:xfrm>
            <a:off x="6617368" y="1690688"/>
            <a:ext cx="6287587" cy="42034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err="1"/>
              <a:t>Subgradient</a:t>
            </a:r>
            <a:r>
              <a:rPr lang="en-US" altLang="zh-CN" sz="2400" dirty="0"/>
              <a:t>-Based Optimization Methods</a:t>
            </a:r>
          </a:p>
          <a:p>
            <a:pPr lvl="1"/>
            <a:r>
              <a:rPr lang="en-US" altLang="zh-CN" sz="2000" dirty="0" err="1"/>
              <a:t>Subgradient</a:t>
            </a:r>
            <a:r>
              <a:rPr lang="en-US" altLang="zh-CN" sz="2000" dirty="0"/>
              <a:t> Methods</a:t>
            </a:r>
          </a:p>
          <a:p>
            <a:pPr lvl="1"/>
            <a:r>
              <a:rPr lang="en-US" altLang="zh-CN" sz="2000" dirty="0"/>
              <a:t>Approximate and Incremental </a:t>
            </a:r>
            <a:r>
              <a:rPr lang="en-US" altLang="zh-CN" sz="2000" dirty="0" err="1"/>
              <a:t>Subgradient</a:t>
            </a:r>
            <a:r>
              <a:rPr lang="en-US" altLang="zh-CN" sz="2000" dirty="0"/>
              <a:t> Methods</a:t>
            </a:r>
          </a:p>
          <a:p>
            <a:pPr lvl="1"/>
            <a:r>
              <a:rPr lang="en-US" altLang="zh-CN" sz="2000" dirty="0"/>
              <a:t>Cutting Plane Methods</a:t>
            </a:r>
          </a:p>
          <a:p>
            <a:pPr lvl="1"/>
            <a:r>
              <a:rPr lang="en-US" altLang="zh-CN" sz="2000" dirty="0"/>
              <a:t>Ascent and Approximate Ascent Methods</a:t>
            </a:r>
          </a:p>
          <a:p>
            <a:r>
              <a:rPr lang="en-US" altLang="zh-CN" sz="2400" dirty="0"/>
              <a:t>Decomposition Methods</a:t>
            </a:r>
          </a:p>
          <a:p>
            <a:pPr lvl="1"/>
            <a:r>
              <a:rPr lang="en-US" altLang="zh-CN" sz="2000" dirty="0" err="1"/>
              <a:t>Lagrangian</a:t>
            </a:r>
            <a:r>
              <a:rPr lang="en-US" altLang="zh-CN" sz="2000" dirty="0"/>
              <a:t> Relaxation of the Coupling Constraints</a:t>
            </a:r>
          </a:p>
          <a:p>
            <a:pPr lvl="1"/>
            <a:r>
              <a:rPr lang="en-US" altLang="zh-CN" sz="2000" dirty="0"/>
              <a:t>Decomposition by Right-Hand Side Allocation</a:t>
            </a:r>
          </a:p>
          <a:p>
            <a:r>
              <a:rPr lang="en-US" altLang="zh-CN" sz="2400" dirty="0"/>
              <a:t>Notes and Sources</a:t>
            </a:r>
          </a:p>
          <a:p>
            <a:endParaRPr lang="zh-CN" altLang="en-US" sz="2400" dirty="0"/>
          </a:p>
        </p:txBody>
      </p:sp>
    </p:spTree>
    <p:extLst>
      <p:ext uri="{BB962C8B-B14F-4D97-AF65-F5344CB8AC3E}">
        <p14:creationId xmlns:p14="http://schemas.microsoft.com/office/powerpoint/2010/main" val="3207253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137C26-B053-460A-98B4-39BEED9CB5CD}"/>
              </a:ext>
            </a:extLst>
          </p:cNvPr>
          <p:cNvSpPr>
            <a:spLocks noGrp="1"/>
          </p:cNvSpPr>
          <p:nvPr>
            <p:ph type="title"/>
          </p:nvPr>
        </p:nvSpPr>
        <p:spPr/>
        <p:txBody>
          <a:bodyPr/>
          <a:lstStyle/>
          <a:p>
            <a:r>
              <a:rPr lang="en-US" altLang="zh-CN" sz="3040" dirty="0"/>
              <a:t>Linear and Nonlinear Programming(600pages</a:t>
            </a:r>
            <a:r>
              <a:rPr lang="zh-CN" altLang="en-US" sz="3040" dirty="0"/>
              <a:t>）</a:t>
            </a:r>
          </a:p>
        </p:txBody>
      </p:sp>
      <p:sp>
        <p:nvSpPr>
          <p:cNvPr id="3" name="内容占位符 2">
            <a:extLst>
              <a:ext uri="{FF2B5EF4-FFF2-40B4-BE49-F238E27FC236}">
                <a16:creationId xmlns:a16="http://schemas.microsoft.com/office/drawing/2014/main" id="{1C7FD7AB-5F1B-4FE1-A586-8A4FA9822416}"/>
              </a:ext>
            </a:extLst>
          </p:cNvPr>
          <p:cNvSpPr>
            <a:spLocks noGrp="1"/>
          </p:cNvSpPr>
          <p:nvPr>
            <p:ph idx="1"/>
          </p:nvPr>
        </p:nvSpPr>
        <p:spPr>
          <a:xfrm>
            <a:off x="935506" y="1521821"/>
            <a:ext cx="8756883" cy="5171651"/>
          </a:xfrm>
        </p:spPr>
        <p:txBody>
          <a:bodyPr>
            <a:normAutofit lnSpcReduction="10000"/>
          </a:bodyPr>
          <a:lstStyle/>
          <a:p>
            <a:r>
              <a:rPr lang="en-US" altLang="zh-CN" sz="1710" dirty="0"/>
              <a:t>1 Introduction</a:t>
            </a:r>
            <a:br>
              <a:rPr lang="en-US" altLang="zh-CN" sz="1710" dirty="0"/>
            </a:br>
            <a:r>
              <a:rPr lang="en-US" altLang="zh-CN" sz="1710" dirty="0"/>
              <a:t>1.1 Optimization</a:t>
            </a:r>
            <a:br>
              <a:rPr lang="en-US" altLang="zh-CN" sz="1710" dirty="0"/>
            </a:br>
            <a:r>
              <a:rPr lang="en-US" altLang="zh-CN" sz="1710" dirty="0"/>
              <a:t>1.2 Types of Problems</a:t>
            </a:r>
            <a:br>
              <a:rPr lang="en-US" altLang="zh-CN" sz="1710" dirty="0"/>
            </a:br>
            <a:r>
              <a:rPr lang="en-US" altLang="zh-CN" sz="1710" dirty="0"/>
              <a:t>1.3 Complexity of Problems</a:t>
            </a:r>
            <a:br>
              <a:rPr lang="en-US" altLang="zh-CN" sz="1710" dirty="0"/>
            </a:br>
            <a:r>
              <a:rPr lang="en-US" altLang="zh-CN" sz="1710" dirty="0"/>
              <a:t>1.4 Iterative Algorithms and Convergence</a:t>
            </a:r>
            <a:br>
              <a:rPr lang="en-US" altLang="zh-CN" sz="1710" dirty="0"/>
            </a:br>
            <a:r>
              <a:rPr lang="en-US" altLang="zh-CN" sz="1710" dirty="0"/>
              <a:t>Part I Linear Programming</a:t>
            </a:r>
            <a:br>
              <a:rPr lang="en-US" altLang="zh-CN" sz="1710" dirty="0"/>
            </a:br>
            <a:r>
              <a:rPr lang="en-US" altLang="zh-CN" sz="1710" dirty="0"/>
              <a:t>2 Basic Properties of Linear Programs</a:t>
            </a:r>
            <a:br>
              <a:rPr lang="en-US" altLang="zh-CN" sz="1710" dirty="0"/>
            </a:br>
            <a:r>
              <a:rPr lang="en-US" altLang="zh-CN" sz="1710" dirty="0"/>
              <a:t>2.1 Introduction</a:t>
            </a:r>
            <a:br>
              <a:rPr lang="en-US" altLang="zh-CN" sz="1710" dirty="0"/>
            </a:br>
            <a:r>
              <a:rPr lang="en-US" altLang="zh-CN" sz="1710" dirty="0"/>
              <a:t>2.2 Examples of Linear Programming Problems</a:t>
            </a:r>
            <a:br>
              <a:rPr lang="en-US" altLang="zh-CN" sz="1710" dirty="0"/>
            </a:br>
            <a:r>
              <a:rPr lang="en-US" altLang="zh-CN" sz="1710" dirty="0"/>
              <a:t>2.3 Basic Feasible Solutions</a:t>
            </a:r>
            <a:br>
              <a:rPr lang="en-US" altLang="zh-CN" sz="1710" dirty="0"/>
            </a:br>
            <a:r>
              <a:rPr lang="en-US" altLang="zh-CN" sz="1710" dirty="0"/>
              <a:t>2.4 The Fundamental Theorem of Linear Programming .</a:t>
            </a:r>
            <a:br>
              <a:rPr lang="en-US" altLang="zh-CN" sz="1710" dirty="0"/>
            </a:br>
            <a:r>
              <a:rPr lang="en-US" altLang="zh-CN" sz="1710" dirty="0"/>
              <a:t>2.5 Relations to Convex Geometry</a:t>
            </a:r>
            <a:br>
              <a:rPr lang="en-US" altLang="zh-CN" sz="1710" dirty="0"/>
            </a:br>
            <a:r>
              <a:rPr lang="en-US" altLang="zh-CN" sz="1710" dirty="0"/>
              <a:t>2.6 Farkas’ Lemma and Alternative Systems</a:t>
            </a:r>
            <a:br>
              <a:rPr lang="en-US" altLang="zh-CN" sz="1710" dirty="0"/>
            </a:br>
            <a:r>
              <a:rPr lang="en-US" altLang="zh-CN" sz="1710" dirty="0"/>
              <a:t>2.7 Summary</a:t>
            </a:r>
            <a:br>
              <a:rPr lang="en-US" altLang="zh-CN" sz="1710" dirty="0"/>
            </a:br>
            <a:r>
              <a:rPr lang="en-US" altLang="zh-CN" sz="1710" dirty="0"/>
              <a:t>3 Duality and Complementarity</a:t>
            </a:r>
            <a:br>
              <a:rPr lang="en-US" altLang="zh-CN" sz="1710" dirty="0"/>
            </a:br>
            <a:r>
              <a:rPr lang="en-US" altLang="zh-CN" sz="1710" dirty="0"/>
              <a:t>3.1 Dual Linear Programs and Interpretations</a:t>
            </a:r>
            <a:br>
              <a:rPr lang="en-US" altLang="zh-CN" sz="1710" dirty="0"/>
            </a:br>
            <a:r>
              <a:rPr lang="en-US" altLang="zh-CN" sz="1710" dirty="0"/>
              <a:t>3.2 The Duality Theorem</a:t>
            </a:r>
            <a:br>
              <a:rPr lang="en-US" altLang="zh-CN" sz="1710" dirty="0"/>
            </a:br>
            <a:r>
              <a:rPr lang="en-US" altLang="zh-CN" sz="1710" dirty="0"/>
              <a:t>3.3 Geometric and Economic Interpretations</a:t>
            </a:r>
            <a:br>
              <a:rPr lang="en-US" altLang="zh-CN" sz="1710" dirty="0"/>
            </a:br>
            <a:r>
              <a:rPr lang="en-US" altLang="zh-CN" sz="1710" dirty="0"/>
              <a:t>3.4 Sensitivity and Complementary Slackness</a:t>
            </a:r>
            <a:br>
              <a:rPr lang="en-US" altLang="zh-CN" sz="1710" dirty="0"/>
            </a:br>
            <a:r>
              <a:rPr lang="en-US" altLang="zh-CN" sz="1710" dirty="0"/>
              <a:t>3.5 Selected Applications of the Duality</a:t>
            </a:r>
            <a:br>
              <a:rPr lang="en-US" altLang="zh-CN" sz="1710" dirty="0"/>
            </a:br>
            <a:r>
              <a:rPr lang="en-US" altLang="zh-CN" sz="1710" dirty="0"/>
              <a:t>3.6 Max Flow–Min Cut Theorem</a:t>
            </a:r>
            <a:br>
              <a:rPr lang="en-US" altLang="zh-CN" sz="1710" dirty="0"/>
            </a:br>
            <a:r>
              <a:rPr lang="en-US" altLang="zh-CN" sz="1710" dirty="0"/>
              <a:t>3.7 Summary</a:t>
            </a:r>
            <a:endParaRPr lang="zh-CN" altLang="en-US" sz="1710" dirty="0"/>
          </a:p>
        </p:txBody>
      </p:sp>
      <p:pic>
        <p:nvPicPr>
          <p:cNvPr id="4" name="图片 3">
            <a:extLst>
              <a:ext uri="{FF2B5EF4-FFF2-40B4-BE49-F238E27FC236}">
                <a16:creationId xmlns:a16="http://schemas.microsoft.com/office/drawing/2014/main" id="{051B531E-5492-463E-8901-A72A4C9CF449}"/>
              </a:ext>
            </a:extLst>
          </p:cNvPr>
          <p:cNvPicPr>
            <a:picLocks noChangeAspect="1"/>
          </p:cNvPicPr>
          <p:nvPr/>
        </p:nvPicPr>
        <p:blipFill>
          <a:blip r:embed="rId2"/>
          <a:stretch>
            <a:fillRect/>
          </a:stretch>
        </p:blipFill>
        <p:spPr>
          <a:xfrm>
            <a:off x="7565765" y="1321223"/>
            <a:ext cx="3291060" cy="5189749"/>
          </a:xfrm>
          <a:prstGeom prst="rect">
            <a:avLst/>
          </a:prstGeom>
        </p:spPr>
      </p:pic>
    </p:spTree>
    <p:extLst>
      <p:ext uri="{BB962C8B-B14F-4D97-AF65-F5344CB8AC3E}">
        <p14:creationId xmlns:p14="http://schemas.microsoft.com/office/powerpoint/2010/main" val="1650412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596EA1-462D-4BED-83B7-75C5A8AEE1BE}"/>
              </a:ext>
            </a:extLst>
          </p:cNvPr>
          <p:cNvSpPr>
            <a:spLocks noGrp="1"/>
          </p:cNvSpPr>
          <p:nvPr>
            <p:ph type="title"/>
          </p:nvPr>
        </p:nvSpPr>
        <p:spPr/>
        <p:txBody>
          <a:bodyPr/>
          <a:lstStyle/>
          <a:p>
            <a:r>
              <a:rPr lang="en-US" altLang="zh-CN" dirty="0"/>
              <a:t>Linear and Nonlinear Programming</a:t>
            </a:r>
            <a:endParaRPr lang="zh-CN" altLang="en-US" dirty="0"/>
          </a:p>
        </p:txBody>
      </p:sp>
      <p:sp>
        <p:nvSpPr>
          <p:cNvPr id="3" name="内容占位符 2">
            <a:extLst>
              <a:ext uri="{FF2B5EF4-FFF2-40B4-BE49-F238E27FC236}">
                <a16:creationId xmlns:a16="http://schemas.microsoft.com/office/drawing/2014/main" id="{6F7C2F29-EB54-41B1-9C9E-7345CB79CB06}"/>
              </a:ext>
            </a:extLst>
          </p:cNvPr>
          <p:cNvSpPr>
            <a:spLocks noGrp="1"/>
          </p:cNvSpPr>
          <p:nvPr>
            <p:ph idx="1"/>
          </p:nvPr>
        </p:nvSpPr>
        <p:spPr>
          <a:xfrm>
            <a:off x="838200" y="1825624"/>
            <a:ext cx="10515600" cy="4851901"/>
          </a:xfrm>
        </p:spPr>
        <p:txBody>
          <a:bodyPr>
            <a:normAutofit lnSpcReduction="10000"/>
          </a:bodyPr>
          <a:lstStyle/>
          <a:p>
            <a:r>
              <a:rPr lang="en-US" altLang="zh-CN" sz="1900" dirty="0"/>
              <a:t>4 The Simplex Method</a:t>
            </a:r>
          </a:p>
          <a:p>
            <a:pPr marL="0" indent="0">
              <a:buNone/>
            </a:pPr>
            <a:r>
              <a:rPr lang="en-US" altLang="zh-CN" sz="1900" dirty="0"/>
              <a:t>4.1 Adjacent Basic Feasible Solutions (Extreme Points).</a:t>
            </a:r>
            <a:br>
              <a:rPr lang="en-US" altLang="zh-CN" sz="1900" dirty="0"/>
            </a:br>
            <a:r>
              <a:rPr lang="en-US" altLang="zh-CN" sz="1900" dirty="0"/>
              <a:t>4.2 The Primal Simplex Method</a:t>
            </a:r>
            <a:br>
              <a:rPr lang="en-US" altLang="zh-CN" sz="1900" dirty="0"/>
            </a:br>
            <a:r>
              <a:rPr lang="en-US" altLang="zh-CN" sz="1900" dirty="0"/>
              <a:t>4.3 The Dual Simplex Method</a:t>
            </a:r>
          </a:p>
          <a:p>
            <a:pPr marL="0" indent="0">
              <a:buNone/>
            </a:pPr>
            <a:r>
              <a:rPr lang="en-US" altLang="zh-CN" sz="1900" dirty="0"/>
              <a:t>4.4 The Simplex Tableau Method</a:t>
            </a:r>
            <a:br>
              <a:rPr lang="en-US" altLang="zh-CN" sz="1900" dirty="0"/>
            </a:br>
            <a:r>
              <a:rPr lang="en-US" altLang="zh-CN" sz="1900" dirty="0"/>
              <a:t>4.5 The Simplex Method for Transportation Problems</a:t>
            </a:r>
            <a:br>
              <a:rPr lang="en-US" altLang="zh-CN" sz="1900" dirty="0"/>
            </a:br>
            <a:r>
              <a:rPr lang="en-US" altLang="zh-CN" sz="1900" dirty="0"/>
              <a:t>4.6 Efficiency Analysis of the Simplex Method</a:t>
            </a:r>
            <a:br>
              <a:rPr lang="en-US" altLang="zh-CN" sz="1900" dirty="0"/>
            </a:br>
            <a:r>
              <a:rPr lang="en-US" altLang="zh-CN" sz="1900" dirty="0"/>
              <a:t>4.7 Summary</a:t>
            </a:r>
            <a:br>
              <a:rPr lang="en-US" altLang="zh-CN" sz="1900" dirty="0"/>
            </a:br>
            <a:r>
              <a:rPr lang="en-US" altLang="zh-CN" sz="1900" dirty="0"/>
              <a:t>5. Interior-Point Methods</a:t>
            </a:r>
            <a:br>
              <a:rPr lang="en-US" altLang="zh-CN" sz="1900" dirty="0"/>
            </a:br>
            <a:r>
              <a:rPr lang="en-US" altLang="zh-CN" sz="1900" dirty="0"/>
              <a:t>5.1 Elements of Complexity Theory</a:t>
            </a:r>
            <a:br>
              <a:rPr lang="en-US" altLang="zh-CN" sz="1900" dirty="0"/>
            </a:br>
            <a:r>
              <a:rPr lang="en-US" altLang="zh-CN" sz="1900" dirty="0"/>
              <a:t>5.2 ∗The Simplex Method Is Not Polynomial-Time</a:t>
            </a:r>
            <a:br>
              <a:rPr lang="en-US" altLang="zh-CN" sz="1900" dirty="0"/>
            </a:br>
            <a:r>
              <a:rPr lang="en-US" altLang="zh-CN" sz="1900" dirty="0"/>
              <a:t>5.3 ∗The Ellipsoid Method</a:t>
            </a:r>
            <a:br>
              <a:rPr lang="en-US" altLang="zh-CN" sz="1900" dirty="0"/>
            </a:br>
            <a:r>
              <a:rPr lang="en-US" altLang="zh-CN" sz="1900" dirty="0"/>
              <a:t>5.4 The Analytic Center</a:t>
            </a:r>
            <a:br>
              <a:rPr lang="en-US" altLang="zh-CN" sz="1900" dirty="0"/>
            </a:br>
            <a:r>
              <a:rPr lang="en-US" altLang="zh-CN" sz="1900" dirty="0"/>
              <a:t>5.5 The Central Path</a:t>
            </a:r>
            <a:br>
              <a:rPr lang="en-US" altLang="zh-CN" sz="1900" dirty="0"/>
            </a:br>
            <a:r>
              <a:rPr lang="en-US" altLang="zh-CN" sz="1900" dirty="0"/>
              <a:t>5.6 Solution Strategies</a:t>
            </a:r>
            <a:br>
              <a:rPr lang="en-US" altLang="zh-CN" sz="1900" dirty="0"/>
            </a:br>
            <a:r>
              <a:rPr lang="en-US" altLang="zh-CN" sz="1900" dirty="0"/>
              <a:t>5.7 Termination and Initialization</a:t>
            </a:r>
            <a:br>
              <a:rPr lang="en-US" altLang="zh-CN" sz="1900" dirty="0"/>
            </a:br>
            <a:r>
              <a:rPr lang="en-US" altLang="zh-CN" sz="1900" dirty="0"/>
              <a:t>5.8 Summary</a:t>
            </a:r>
            <a:br>
              <a:rPr lang="en-US" altLang="zh-CN" sz="1900" dirty="0"/>
            </a:br>
            <a:r>
              <a:rPr lang="en-US" altLang="zh-CN" sz="1900" dirty="0"/>
              <a:t>5.9 Exercises</a:t>
            </a:r>
            <a:endParaRPr lang="zh-CN" altLang="en-US" sz="1900" dirty="0"/>
          </a:p>
        </p:txBody>
      </p:sp>
    </p:spTree>
    <p:extLst>
      <p:ext uri="{BB962C8B-B14F-4D97-AF65-F5344CB8AC3E}">
        <p14:creationId xmlns:p14="http://schemas.microsoft.com/office/powerpoint/2010/main" val="1357991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6CF193-D3BA-4230-B913-54001CF6BA0D}"/>
              </a:ext>
            </a:extLst>
          </p:cNvPr>
          <p:cNvSpPr>
            <a:spLocks noGrp="1"/>
          </p:cNvSpPr>
          <p:nvPr>
            <p:ph type="title"/>
          </p:nvPr>
        </p:nvSpPr>
        <p:spPr/>
        <p:txBody>
          <a:bodyPr/>
          <a:lstStyle/>
          <a:p>
            <a:r>
              <a:rPr lang="en-US" altLang="zh-CN" dirty="0"/>
              <a:t>Linear and Nonlinear Programming</a:t>
            </a:r>
            <a:endParaRPr lang="zh-CN" altLang="en-US" dirty="0"/>
          </a:p>
        </p:txBody>
      </p:sp>
      <p:sp>
        <p:nvSpPr>
          <p:cNvPr id="3" name="内容占位符 2">
            <a:extLst>
              <a:ext uri="{FF2B5EF4-FFF2-40B4-BE49-F238E27FC236}">
                <a16:creationId xmlns:a16="http://schemas.microsoft.com/office/drawing/2014/main" id="{C5D5D83A-B926-4683-BC37-0631AE60F756}"/>
              </a:ext>
            </a:extLst>
          </p:cNvPr>
          <p:cNvSpPr>
            <a:spLocks noGrp="1"/>
          </p:cNvSpPr>
          <p:nvPr>
            <p:ph idx="1"/>
          </p:nvPr>
        </p:nvSpPr>
        <p:spPr>
          <a:xfrm>
            <a:off x="838200" y="1825624"/>
            <a:ext cx="10515600" cy="4912059"/>
          </a:xfrm>
        </p:spPr>
        <p:txBody>
          <a:bodyPr>
            <a:normAutofit/>
          </a:bodyPr>
          <a:lstStyle/>
          <a:p>
            <a:pPr marL="0" indent="0">
              <a:buNone/>
            </a:pPr>
            <a:r>
              <a:rPr lang="en-US" altLang="zh-CN" sz="1800" dirty="0"/>
              <a:t>6 Conic Linear Programming</a:t>
            </a:r>
            <a:br>
              <a:rPr lang="en-US" altLang="zh-CN" sz="1800" dirty="0"/>
            </a:br>
            <a:r>
              <a:rPr lang="en-US" altLang="zh-CN" sz="1800" dirty="0"/>
              <a:t>6.1 Convex Cones</a:t>
            </a:r>
            <a:br>
              <a:rPr lang="en-US" altLang="zh-CN" sz="1800" dirty="0"/>
            </a:br>
            <a:r>
              <a:rPr lang="en-US" altLang="zh-CN" sz="1800" dirty="0"/>
              <a:t>6.2 Conic Linear Programming Problem</a:t>
            </a:r>
            <a:br>
              <a:rPr lang="en-US" altLang="zh-CN" sz="1800" dirty="0"/>
            </a:br>
            <a:r>
              <a:rPr lang="en-US" altLang="zh-CN" sz="1800" dirty="0"/>
              <a:t>6.3 Farkas’ Lemma for Conic Linear Programming</a:t>
            </a:r>
            <a:br>
              <a:rPr lang="en-US" altLang="zh-CN" sz="1800" dirty="0"/>
            </a:br>
            <a:r>
              <a:rPr lang="en-US" altLang="zh-CN" sz="1800" dirty="0"/>
              <a:t>6.4 Conic Linear Programming Duality</a:t>
            </a:r>
            <a:br>
              <a:rPr lang="en-US" altLang="zh-CN" sz="1800" dirty="0"/>
            </a:br>
            <a:r>
              <a:rPr lang="en-US" altLang="zh-CN" sz="1800" dirty="0"/>
              <a:t>6.5 Complementarity and Solution Rank of SDP</a:t>
            </a:r>
            <a:br>
              <a:rPr lang="en-US" altLang="zh-CN" sz="1800" dirty="0"/>
            </a:br>
            <a:r>
              <a:rPr lang="en-US" altLang="zh-CN" sz="1800" dirty="0"/>
              <a:t>6.6 Interior-Point Algorithms for Conic Linear Programming.</a:t>
            </a:r>
            <a:br>
              <a:rPr lang="en-US" altLang="zh-CN" sz="1800" dirty="0"/>
            </a:br>
            <a:r>
              <a:rPr lang="en-US" altLang="zh-CN" sz="1800" dirty="0"/>
              <a:t>6.7 Summary</a:t>
            </a:r>
          </a:p>
          <a:p>
            <a:r>
              <a:rPr lang="en-US" altLang="zh-CN" sz="1800" dirty="0"/>
              <a:t>Part II Unconstrained Problems</a:t>
            </a:r>
          </a:p>
          <a:p>
            <a:pPr marL="0" indent="0">
              <a:buNone/>
            </a:pPr>
            <a:r>
              <a:rPr lang="en-US" altLang="zh-CN" sz="1800" dirty="0"/>
              <a:t>7 Basic Properties of Solutions and Algorithms</a:t>
            </a:r>
            <a:br>
              <a:rPr lang="en-US" altLang="zh-CN" sz="1800" dirty="0"/>
            </a:br>
            <a:r>
              <a:rPr lang="en-US" altLang="zh-CN" sz="1800" dirty="0"/>
              <a:t>7.1 First-Order Necessary Conditions</a:t>
            </a:r>
            <a:br>
              <a:rPr lang="en-US" altLang="zh-CN" sz="1800" dirty="0"/>
            </a:br>
            <a:r>
              <a:rPr lang="en-US" altLang="zh-CN" sz="1800" dirty="0"/>
              <a:t>7.2 Examples of Unconstrained Problems</a:t>
            </a:r>
            <a:br>
              <a:rPr lang="en-US" altLang="zh-CN" sz="1800" dirty="0"/>
            </a:br>
            <a:r>
              <a:rPr lang="en-US" altLang="zh-CN" sz="1800" dirty="0"/>
              <a:t>7.3 Second-Order Conditions</a:t>
            </a:r>
            <a:br>
              <a:rPr lang="en-US" altLang="zh-CN" sz="1800" dirty="0"/>
            </a:br>
            <a:r>
              <a:rPr lang="en-US" altLang="zh-CN" sz="1800" dirty="0"/>
              <a:t>7.4 Convex and Concave Functions</a:t>
            </a:r>
            <a:br>
              <a:rPr lang="en-US" altLang="zh-CN" sz="1800" dirty="0"/>
            </a:br>
            <a:r>
              <a:rPr lang="en-US" altLang="zh-CN" sz="1800" dirty="0"/>
              <a:t>7.5 Minimization and Maximization of Convex Functions</a:t>
            </a:r>
            <a:br>
              <a:rPr lang="en-US" altLang="zh-CN" sz="1800" dirty="0"/>
            </a:br>
            <a:r>
              <a:rPr lang="en-US" altLang="zh-CN" sz="1800" dirty="0"/>
              <a:t>7.6 Global Convergence of Descent Algorithms</a:t>
            </a:r>
            <a:br>
              <a:rPr lang="en-US" altLang="zh-CN" sz="1800" dirty="0"/>
            </a:br>
            <a:r>
              <a:rPr lang="en-US" altLang="zh-CN" sz="1800" dirty="0"/>
              <a:t>7.7 Speed of Convergence</a:t>
            </a:r>
            <a:br>
              <a:rPr lang="en-US" altLang="zh-CN" sz="1800" dirty="0"/>
            </a:br>
            <a:r>
              <a:rPr lang="en-US" altLang="zh-CN" sz="1800" dirty="0"/>
              <a:t>7.8 Summary</a:t>
            </a:r>
            <a:endParaRPr lang="zh-CN" altLang="en-US" sz="1800" dirty="0"/>
          </a:p>
        </p:txBody>
      </p:sp>
    </p:spTree>
    <p:extLst>
      <p:ext uri="{BB962C8B-B14F-4D97-AF65-F5344CB8AC3E}">
        <p14:creationId xmlns:p14="http://schemas.microsoft.com/office/powerpoint/2010/main" val="2416460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46199-EDFA-4D12-BA23-1A8116980C0F}"/>
              </a:ext>
            </a:extLst>
          </p:cNvPr>
          <p:cNvSpPr>
            <a:spLocks noGrp="1"/>
          </p:cNvSpPr>
          <p:nvPr>
            <p:ph type="title"/>
          </p:nvPr>
        </p:nvSpPr>
        <p:spPr/>
        <p:txBody>
          <a:bodyPr/>
          <a:lstStyle/>
          <a:p>
            <a:r>
              <a:rPr lang="en-US" altLang="zh-CN" dirty="0"/>
              <a:t>Linear and Nonlinear Programming</a:t>
            </a:r>
            <a:endParaRPr lang="zh-CN" altLang="en-US" dirty="0"/>
          </a:p>
        </p:txBody>
      </p:sp>
      <p:sp>
        <p:nvSpPr>
          <p:cNvPr id="3" name="内容占位符 2">
            <a:extLst>
              <a:ext uri="{FF2B5EF4-FFF2-40B4-BE49-F238E27FC236}">
                <a16:creationId xmlns:a16="http://schemas.microsoft.com/office/drawing/2014/main" id="{D4D87EC5-FF59-4891-B695-9E721125F280}"/>
              </a:ext>
            </a:extLst>
          </p:cNvPr>
          <p:cNvSpPr>
            <a:spLocks noGrp="1"/>
          </p:cNvSpPr>
          <p:nvPr>
            <p:ph idx="1"/>
          </p:nvPr>
        </p:nvSpPr>
        <p:spPr>
          <a:xfrm>
            <a:off x="838200" y="1825624"/>
            <a:ext cx="10515600" cy="4912059"/>
          </a:xfrm>
        </p:spPr>
        <p:txBody>
          <a:bodyPr>
            <a:normAutofit/>
          </a:bodyPr>
          <a:lstStyle/>
          <a:p>
            <a:r>
              <a:rPr lang="en-US" altLang="zh-CN" sz="1800" dirty="0"/>
              <a:t>8 Basic Descent Methods</a:t>
            </a:r>
            <a:br>
              <a:rPr lang="en-US" altLang="zh-CN" sz="1800" dirty="0"/>
            </a:br>
            <a:r>
              <a:rPr lang="en-US" altLang="zh-CN" sz="1800" dirty="0"/>
              <a:t>8.1 Line Search Algorithms</a:t>
            </a:r>
            <a:br>
              <a:rPr lang="en-US" altLang="zh-CN" sz="1800" dirty="0"/>
            </a:br>
            <a:r>
              <a:rPr lang="en-US" altLang="zh-CN" sz="1800" dirty="0"/>
              <a:t>8.2 The Method of Steepest Descent: First-Order</a:t>
            </a:r>
            <a:br>
              <a:rPr lang="en-US" altLang="zh-CN" sz="1800" dirty="0"/>
            </a:br>
            <a:r>
              <a:rPr lang="en-US" altLang="zh-CN" sz="1800" dirty="0"/>
              <a:t>8.3 Applications of the Convergence Theory and Preconditioning ..</a:t>
            </a:r>
            <a:br>
              <a:rPr lang="en-US" altLang="zh-CN" sz="1800" dirty="0"/>
            </a:br>
            <a:r>
              <a:rPr lang="en-US" altLang="zh-CN" sz="1800" dirty="0"/>
              <a:t>8.4 Accelerated Steepest Descent</a:t>
            </a:r>
            <a:br>
              <a:rPr lang="en-US" altLang="zh-CN" sz="1800" dirty="0"/>
            </a:br>
            <a:r>
              <a:rPr lang="en-US" altLang="zh-CN" sz="1800" dirty="0"/>
              <a:t>8.5 Multiplicative Steepest Descent</a:t>
            </a:r>
            <a:br>
              <a:rPr lang="en-US" altLang="zh-CN" sz="1800" dirty="0"/>
            </a:br>
            <a:r>
              <a:rPr lang="en-US" altLang="zh-CN" sz="1800" dirty="0"/>
              <a:t>8.6 Newton’s Method: Second-Order</a:t>
            </a:r>
          </a:p>
          <a:p>
            <a:r>
              <a:rPr lang="en-US" altLang="zh-CN" sz="1800" dirty="0"/>
              <a:t>8.7 Sequential Quadratic Optimization Methods</a:t>
            </a:r>
            <a:br>
              <a:rPr lang="en-US" altLang="zh-CN" sz="1800" dirty="0"/>
            </a:br>
            <a:r>
              <a:rPr lang="en-US" altLang="zh-CN" sz="1800" dirty="0"/>
              <a:t>8.8 Coordinate and Stochastic Gradient Descent Methods</a:t>
            </a:r>
            <a:br>
              <a:rPr lang="en-US" altLang="zh-CN" sz="1800" dirty="0"/>
            </a:br>
            <a:r>
              <a:rPr lang="en-US" altLang="zh-CN" sz="1800" dirty="0"/>
              <a:t>8.9 Summary</a:t>
            </a:r>
            <a:br>
              <a:rPr lang="en-US" altLang="zh-CN" sz="1800" dirty="0"/>
            </a:br>
            <a:r>
              <a:rPr lang="en-US" altLang="zh-CN" sz="1800" dirty="0"/>
              <a:t>9 Conjugate Direction Methods</a:t>
            </a:r>
            <a:br>
              <a:rPr lang="en-US" altLang="zh-CN" sz="1800" dirty="0"/>
            </a:br>
            <a:r>
              <a:rPr lang="en-US" altLang="zh-CN" sz="1800" dirty="0"/>
              <a:t>9.1 Conjugate Directions</a:t>
            </a:r>
            <a:br>
              <a:rPr lang="en-US" altLang="zh-CN" sz="1800" dirty="0"/>
            </a:br>
            <a:r>
              <a:rPr lang="en-US" altLang="zh-CN" sz="1800" dirty="0"/>
              <a:t>9.2 Descent Properties of the Conjugate Direction Method</a:t>
            </a:r>
            <a:br>
              <a:rPr lang="en-US" altLang="zh-CN" sz="1800" dirty="0"/>
            </a:br>
            <a:r>
              <a:rPr lang="en-US" altLang="zh-CN" sz="1800" dirty="0"/>
              <a:t>9.3 The Conjugate Gradient Method</a:t>
            </a:r>
            <a:br>
              <a:rPr lang="en-US" altLang="zh-CN" sz="1800" dirty="0"/>
            </a:br>
            <a:r>
              <a:rPr lang="en-US" altLang="zh-CN" sz="1800" dirty="0"/>
              <a:t>9.4 The C–G Method as an Optimal Process</a:t>
            </a:r>
            <a:br>
              <a:rPr lang="en-US" altLang="zh-CN" sz="1800" dirty="0"/>
            </a:br>
            <a:r>
              <a:rPr lang="en-US" altLang="zh-CN" sz="1800" dirty="0"/>
              <a:t>9.5 The Partial Conjugate Gradient Method</a:t>
            </a:r>
            <a:br>
              <a:rPr lang="en-US" altLang="zh-CN" sz="1800" dirty="0"/>
            </a:br>
            <a:r>
              <a:rPr lang="en-US" altLang="zh-CN" sz="1800" dirty="0"/>
              <a:t>9.6 Extension to Nonquadratic Problems</a:t>
            </a:r>
            <a:br>
              <a:rPr lang="en-US" altLang="zh-CN" sz="1800" dirty="0"/>
            </a:br>
            <a:r>
              <a:rPr lang="en-US" altLang="zh-CN" sz="1800" dirty="0"/>
              <a:t>9.7 ∗Parallel Tangents</a:t>
            </a:r>
            <a:br>
              <a:rPr lang="en-US" altLang="zh-CN" sz="1800" dirty="0"/>
            </a:br>
            <a:r>
              <a:rPr lang="en-US" altLang="zh-CN" sz="1800" dirty="0"/>
              <a:t>9.8 Exercises</a:t>
            </a:r>
            <a:endParaRPr lang="zh-CN" altLang="en-US" sz="1800" dirty="0"/>
          </a:p>
        </p:txBody>
      </p:sp>
    </p:spTree>
    <p:extLst>
      <p:ext uri="{BB962C8B-B14F-4D97-AF65-F5344CB8AC3E}">
        <p14:creationId xmlns:p14="http://schemas.microsoft.com/office/powerpoint/2010/main" val="3268649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7F04B-1CB2-4ADF-A120-37EE9C438D0F}"/>
              </a:ext>
            </a:extLst>
          </p:cNvPr>
          <p:cNvSpPr>
            <a:spLocks noGrp="1"/>
          </p:cNvSpPr>
          <p:nvPr>
            <p:ph type="title"/>
          </p:nvPr>
        </p:nvSpPr>
        <p:spPr/>
        <p:txBody>
          <a:bodyPr/>
          <a:lstStyle/>
          <a:p>
            <a:r>
              <a:rPr lang="en-US" altLang="zh-CN" dirty="0"/>
              <a:t>Linear and Nonlinear Programming</a:t>
            </a:r>
            <a:endParaRPr lang="zh-CN" altLang="en-US" dirty="0"/>
          </a:p>
        </p:txBody>
      </p:sp>
      <p:sp>
        <p:nvSpPr>
          <p:cNvPr id="3" name="内容占位符 2">
            <a:extLst>
              <a:ext uri="{FF2B5EF4-FFF2-40B4-BE49-F238E27FC236}">
                <a16:creationId xmlns:a16="http://schemas.microsoft.com/office/drawing/2014/main" id="{370FB1DD-1CD8-443F-A557-23F33E95673E}"/>
              </a:ext>
            </a:extLst>
          </p:cNvPr>
          <p:cNvSpPr>
            <a:spLocks noGrp="1"/>
          </p:cNvSpPr>
          <p:nvPr>
            <p:ph idx="1"/>
          </p:nvPr>
        </p:nvSpPr>
        <p:spPr/>
        <p:txBody>
          <a:bodyPr>
            <a:normAutofit fontScale="92500"/>
          </a:bodyPr>
          <a:lstStyle/>
          <a:p>
            <a:r>
              <a:rPr lang="en-US" altLang="zh-CN" sz="3040" dirty="0"/>
              <a:t>10 Quasi-Newton Methods</a:t>
            </a:r>
            <a:br>
              <a:rPr lang="en-US" altLang="zh-CN" sz="3040" dirty="0"/>
            </a:br>
            <a:r>
              <a:rPr lang="en-US" altLang="zh-CN" sz="3040" dirty="0"/>
              <a:t>10.1 Modified Newton Method</a:t>
            </a:r>
            <a:br>
              <a:rPr lang="en-US" altLang="zh-CN" sz="3040" dirty="0"/>
            </a:br>
            <a:r>
              <a:rPr lang="en-US" altLang="zh-CN" sz="3040" dirty="0"/>
              <a:t>10.2 Construction of the Inverse</a:t>
            </a:r>
            <a:br>
              <a:rPr lang="en-US" altLang="zh-CN" sz="3040" dirty="0"/>
            </a:br>
            <a:r>
              <a:rPr lang="en-US" altLang="zh-CN" sz="3040" dirty="0"/>
              <a:t>10.3 </a:t>
            </a:r>
            <a:r>
              <a:rPr lang="en-US" altLang="zh-CN" sz="3040" dirty="0" err="1"/>
              <a:t>Davidon</a:t>
            </a:r>
            <a:r>
              <a:rPr lang="en-US" altLang="zh-CN" sz="3040" dirty="0"/>
              <a:t>–Fletcher–Powell Method</a:t>
            </a:r>
            <a:br>
              <a:rPr lang="en-US" altLang="zh-CN" sz="3040" dirty="0"/>
            </a:br>
            <a:r>
              <a:rPr lang="en-US" altLang="zh-CN" sz="3040" dirty="0"/>
              <a:t>10.4 The </a:t>
            </a:r>
            <a:r>
              <a:rPr lang="en-US" altLang="zh-CN" sz="3040" dirty="0" err="1"/>
              <a:t>Broyden</a:t>
            </a:r>
            <a:r>
              <a:rPr lang="en-US" altLang="zh-CN" sz="3040" dirty="0"/>
              <a:t> Family</a:t>
            </a:r>
            <a:br>
              <a:rPr lang="en-US" altLang="zh-CN" sz="3040" dirty="0"/>
            </a:br>
            <a:r>
              <a:rPr lang="en-US" altLang="zh-CN" sz="3040" dirty="0"/>
              <a:t>10.5 Convergence Properties</a:t>
            </a:r>
            <a:br>
              <a:rPr lang="en-US" altLang="zh-CN" sz="3040" dirty="0"/>
            </a:br>
            <a:r>
              <a:rPr lang="en-US" altLang="zh-CN" sz="3040" dirty="0"/>
              <a:t>10.6 Scaling</a:t>
            </a:r>
            <a:br>
              <a:rPr lang="en-US" altLang="zh-CN" sz="3040" dirty="0"/>
            </a:br>
            <a:r>
              <a:rPr lang="en-US" altLang="zh-CN" sz="3040" dirty="0"/>
              <a:t>10.7 Memoryless Quasi-Newton Methods</a:t>
            </a:r>
            <a:br>
              <a:rPr lang="en-US" altLang="zh-CN" sz="3040" dirty="0"/>
            </a:br>
            <a:r>
              <a:rPr lang="en-US" altLang="zh-CN" sz="3040" dirty="0"/>
              <a:t>10.8 ∗Combination of Steepest Descent and Newton’s Method</a:t>
            </a:r>
            <a:br>
              <a:rPr lang="en-US" altLang="zh-CN" sz="3040" dirty="0"/>
            </a:br>
            <a:r>
              <a:rPr lang="en-US" altLang="zh-CN" sz="3040" dirty="0"/>
              <a:t>10.9 Summary</a:t>
            </a:r>
            <a:br>
              <a:rPr lang="en-US" altLang="zh-CN" sz="3040" dirty="0"/>
            </a:br>
            <a:r>
              <a:rPr lang="en-US" altLang="zh-CN" sz="3040" dirty="0"/>
              <a:t>10.10 Exercises</a:t>
            </a:r>
            <a:endParaRPr lang="zh-CN" altLang="en-US" dirty="0"/>
          </a:p>
        </p:txBody>
      </p:sp>
    </p:spTree>
    <p:extLst>
      <p:ext uri="{BB962C8B-B14F-4D97-AF65-F5344CB8AC3E}">
        <p14:creationId xmlns:p14="http://schemas.microsoft.com/office/powerpoint/2010/main" val="1699478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AC721-1506-4CCC-BD19-43F9B63655DC}"/>
              </a:ext>
            </a:extLst>
          </p:cNvPr>
          <p:cNvSpPr>
            <a:spLocks noGrp="1"/>
          </p:cNvSpPr>
          <p:nvPr>
            <p:ph type="title"/>
          </p:nvPr>
        </p:nvSpPr>
        <p:spPr/>
        <p:txBody>
          <a:bodyPr/>
          <a:lstStyle/>
          <a:p>
            <a:r>
              <a:rPr lang="en-US" altLang="zh-CN" dirty="0"/>
              <a:t>Linear and Nonlinear Programming</a:t>
            </a:r>
            <a:endParaRPr lang="zh-CN" altLang="en-US" dirty="0"/>
          </a:p>
        </p:txBody>
      </p:sp>
      <p:sp>
        <p:nvSpPr>
          <p:cNvPr id="3" name="内容占位符 2">
            <a:extLst>
              <a:ext uri="{FF2B5EF4-FFF2-40B4-BE49-F238E27FC236}">
                <a16:creationId xmlns:a16="http://schemas.microsoft.com/office/drawing/2014/main" id="{68387043-3E99-4AD5-90F3-237ABAC470A6}"/>
              </a:ext>
            </a:extLst>
          </p:cNvPr>
          <p:cNvSpPr>
            <a:spLocks noGrp="1"/>
          </p:cNvSpPr>
          <p:nvPr>
            <p:ph idx="1"/>
          </p:nvPr>
        </p:nvSpPr>
        <p:spPr>
          <a:xfrm>
            <a:off x="838200" y="1825624"/>
            <a:ext cx="10515600" cy="4924091"/>
          </a:xfrm>
        </p:spPr>
        <p:txBody>
          <a:bodyPr>
            <a:normAutofit/>
          </a:bodyPr>
          <a:lstStyle/>
          <a:p>
            <a:r>
              <a:rPr lang="en-US" altLang="zh-CN" sz="1800" dirty="0"/>
              <a:t>Part III Constrained Optimization</a:t>
            </a:r>
          </a:p>
          <a:p>
            <a:r>
              <a:rPr lang="en-US" altLang="zh-CN" sz="1800" dirty="0"/>
              <a:t>11 Constrained Optimization Conditions</a:t>
            </a:r>
            <a:br>
              <a:rPr lang="en-US" altLang="zh-CN" sz="1800" dirty="0"/>
            </a:br>
            <a:r>
              <a:rPr lang="en-US" altLang="zh-CN" sz="1800" dirty="0"/>
              <a:t>11.1 Constraints and Tangent Plane</a:t>
            </a:r>
            <a:br>
              <a:rPr lang="en-US" altLang="zh-CN" sz="1800" dirty="0"/>
            </a:br>
            <a:r>
              <a:rPr lang="en-US" altLang="zh-CN" sz="1800" dirty="0"/>
              <a:t>11.2 First-Order Necessary Conditions (Equality Constraints)</a:t>
            </a:r>
            <a:br>
              <a:rPr lang="en-US" altLang="zh-CN" sz="1800" dirty="0"/>
            </a:br>
            <a:r>
              <a:rPr lang="en-US" altLang="zh-CN" sz="1800" dirty="0"/>
              <a:t>11.3 Equality Constrained Optimization Examples</a:t>
            </a:r>
            <a:br>
              <a:rPr lang="en-US" altLang="zh-CN" sz="1800" dirty="0"/>
            </a:br>
            <a:r>
              <a:rPr lang="en-US" altLang="zh-CN" sz="1800" dirty="0"/>
              <a:t>11.4 Second-Order Conditions (Equality Constraints)</a:t>
            </a:r>
            <a:br>
              <a:rPr lang="en-US" altLang="zh-CN" sz="1800" dirty="0"/>
            </a:br>
            <a:r>
              <a:rPr lang="en-US" altLang="zh-CN" sz="1800" dirty="0"/>
              <a:t>11.5 Inequality Constraints</a:t>
            </a:r>
            <a:br>
              <a:rPr lang="en-US" altLang="zh-CN" sz="1800" dirty="0"/>
            </a:br>
            <a:r>
              <a:rPr lang="en-US" altLang="zh-CN" sz="1800" dirty="0"/>
              <a:t>11.6 Mix-Constrained Optimization Examples</a:t>
            </a:r>
            <a:br>
              <a:rPr lang="en-US" altLang="zh-CN" sz="1800" dirty="0"/>
            </a:br>
            <a:r>
              <a:rPr lang="en-US" altLang="zh-CN" sz="1800" dirty="0"/>
              <a:t>11.7 </a:t>
            </a:r>
            <a:r>
              <a:rPr lang="en-US" altLang="zh-CN" sz="1800" dirty="0" err="1"/>
              <a:t>Lagrangian</a:t>
            </a:r>
            <a:r>
              <a:rPr lang="en-US" altLang="zh-CN" sz="1800" dirty="0"/>
              <a:t> Duality and Zero-Order Conditions</a:t>
            </a:r>
            <a:br>
              <a:rPr lang="en-US" altLang="zh-CN" sz="1800" dirty="0"/>
            </a:br>
            <a:r>
              <a:rPr lang="en-US" altLang="zh-CN" sz="1800" dirty="0"/>
              <a:t>11.8 Rules for Constructing the </a:t>
            </a:r>
            <a:r>
              <a:rPr lang="en-US" altLang="zh-CN" sz="1800" dirty="0" err="1"/>
              <a:t>Lagrangian</a:t>
            </a:r>
            <a:r>
              <a:rPr lang="en-US" altLang="zh-CN" sz="1800" dirty="0"/>
              <a:t> Dual Explicitly</a:t>
            </a:r>
            <a:br>
              <a:rPr lang="en-US" altLang="zh-CN" sz="1800" dirty="0"/>
            </a:br>
            <a:r>
              <a:rPr lang="en-US" altLang="zh-CN" sz="1800" dirty="0"/>
              <a:t>11.9 Summary</a:t>
            </a:r>
            <a:br>
              <a:rPr lang="en-US" altLang="zh-CN" sz="1800" dirty="0"/>
            </a:br>
            <a:r>
              <a:rPr lang="en-US" altLang="zh-CN" sz="1800" dirty="0"/>
              <a:t>11.10 Exercises</a:t>
            </a:r>
          </a:p>
          <a:p>
            <a:r>
              <a:rPr lang="en-US" altLang="zh-CN" sz="1800" dirty="0"/>
              <a:t>12 Primal Methods</a:t>
            </a:r>
            <a:br>
              <a:rPr lang="en-US" altLang="zh-CN" sz="1800" dirty="0"/>
            </a:br>
            <a:r>
              <a:rPr lang="en-US" altLang="zh-CN" sz="1800" dirty="0"/>
              <a:t>12.1 Infeasible Direction and the Steepest Descent Projection</a:t>
            </a:r>
            <a:br>
              <a:rPr lang="en-US" altLang="zh-CN" sz="1800" dirty="0"/>
            </a:br>
            <a:r>
              <a:rPr lang="en-US" altLang="zh-CN" sz="1800" dirty="0"/>
              <a:t>Method</a:t>
            </a:r>
            <a:br>
              <a:rPr lang="en-US" altLang="zh-CN" sz="1800" dirty="0"/>
            </a:br>
            <a:r>
              <a:rPr lang="en-US" altLang="zh-CN" sz="1800" dirty="0"/>
              <a:t>12.2 Feasible Direction Methods: Sequential Linear Programming</a:t>
            </a:r>
            <a:br>
              <a:rPr lang="en-US" altLang="zh-CN" sz="1800" dirty="0"/>
            </a:br>
            <a:r>
              <a:rPr lang="en-US" altLang="zh-CN" sz="1800" dirty="0"/>
              <a:t>12.3 The Gradient Projection Method</a:t>
            </a:r>
            <a:br>
              <a:rPr lang="en-US" altLang="zh-CN" sz="1800" dirty="0"/>
            </a:br>
            <a:r>
              <a:rPr lang="en-US" altLang="zh-CN" sz="1800" dirty="0"/>
              <a:t>12.4 Convergence Rate of the Gradient Projection Method</a:t>
            </a:r>
            <a:endParaRPr lang="zh-CN" altLang="en-US" sz="1800" dirty="0"/>
          </a:p>
        </p:txBody>
      </p:sp>
    </p:spTree>
    <p:extLst>
      <p:ext uri="{BB962C8B-B14F-4D97-AF65-F5344CB8AC3E}">
        <p14:creationId xmlns:p14="http://schemas.microsoft.com/office/powerpoint/2010/main" val="4198219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CBF05-5AB7-4FE6-80A6-2E71883CC5EE}"/>
              </a:ext>
            </a:extLst>
          </p:cNvPr>
          <p:cNvSpPr>
            <a:spLocks noGrp="1"/>
          </p:cNvSpPr>
          <p:nvPr>
            <p:ph type="title"/>
          </p:nvPr>
        </p:nvSpPr>
        <p:spPr/>
        <p:txBody>
          <a:bodyPr/>
          <a:lstStyle/>
          <a:p>
            <a:r>
              <a:rPr lang="en-US" altLang="zh-CN" dirty="0"/>
              <a:t>Linear and Nonlinear Programming</a:t>
            </a:r>
            <a:endParaRPr lang="zh-CN" altLang="en-US" dirty="0"/>
          </a:p>
        </p:txBody>
      </p:sp>
      <p:sp>
        <p:nvSpPr>
          <p:cNvPr id="3" name="内容占位符 2">
            <a:extLst>
              <a:ext uri="{FF2B5EF4-FFF2-40B4-BE49-F238E27FC236}">
                <a16:creationId xmlns:a16="http://schemas.microsoft.com/office/drawing/2014/main" id="{6631721B-3E4E-4C42-85E6-F1519DB086EB}"/>
              </a:ext>
            </a:extLst>
          </p:cNvPr>
          <p:cNvSpPr>
            <a:spLocks noGrp="1"/>
          </p:cNvSpPr>
          <p:nvPr>
            <p:ph idx="1"/>
          </p:nvPr>
        </p:nvSpPr>
        <p:spPr>
          <a:xfrm>
            <a:off x="666665" y="1366640"/>
            <a:ext cx="8756883" cy="5336179"/>
          </a:xfrm>
        </p:spPr>
        <p:txBody>
          <a:bodyPr>
            <a:normAutofit lnSpcReduction="10000"/>
          </a:bodyPr>
          <a:lstStyle/>
          <a:p>
            <a:r>
              <a:rPr lang="en-US" altLang="zh-CN" sz="1800" dirty="0"/>
              <a:t>12.5 The Reduced Gradient Method</a:t>
            </a:r>
            <a:br>
              <a:rPr lang="en-US" altLang="zh-CN" sz="1800" dirty="0"/>
            </a:br>
            <a:r>
              <a:rPr lang="en-US" altLang="zh-CN" sz="1800" dirty="0"/>
              <a:t>12.6 Convergence Rate of the Reduced Gradient Method</a:t>
            </a:r>
            <a:br>
              <a:rPr lang="en-US" altLang="zh-CN" sz="1800" dirty="0"/>
            </a:br>
            <a:r>
              <a:rPr lang="en-US" altLang="zh-CN" sz="1800" dirty="0"/>
              <a:t>12.7 Sequential Quadratic Optimization Methods</a:t>
            </a:r>
            <a:br>
              <a:rPr lang="en-US" altLang="zh-CN" sz="1800" dirty="0"/>
            </a:br>
            <a:r>
              <a:rPr lang="en-US" altLang="zh-CN" sz="1800" dirty="0"/>
              <a:t>12.8 Active Set Methods</a:t>
            </a:r>
            <a:br>
              <a:rPr lang="en-US" altLang="zh-CN" sz="1800" dirty="0"/>
            </a:br>
            <a:r>
              <a:rPr lang="en-US" altLang="zh-CN" sz="1800" dirty="0"/>
              <a:t>12.9 Summary</a:t>
            </a:r>
            <a:br>
              <a:rPr lang="en-US" altLang="zh-CN" sz="1800" dirty="0"/>
            </a:br>
            <a:r>
              <a:rPr lang="en-US" altLang="zh-CN" sz="1800" dirty="0"/>
              <a:t>13 Penalty and Barrier Methods</a:t>
            </a:r>
            <a:br>
              <a:rPr lang="en-US" altLang="zh-CN" sz="1800" dirty="0"/>
            </a:br>
            <a:r>
              <a:rPr lang="en-US" altLang="zh-CN" sz="1800" dirty="0"/>
              <a:t>13.1 Penalty Methods</a:t>
            </a:r>
            <a:br>
              <a:rPr lang="en-US" altLang="zh-CN" sz="1800" dirty="0"/>
            </a:br>
            <a:r>
              <a:rPr lang="en-US" altLang="zh-CN" sz="1800" dirty="0"/>
              <a:t>13.2 Barrier Methods</a:t>
            </a:r>
            <a:br>
              <a:rPr lang="en-US" altLang="zh-CN" sz="1800" dirty="0"/>
            </a:br>
            <a:r>
              <a:rPr lang="en-US" altLang="zh-CN" sz="1800" dirty="0"/>
              <a:t>13.3 Lagrange Multipliers in Penalty and Barrier Methods</a:t>
            </a:r>
            <a:br>
              <a:rPr lang="en-US" altLang="zh-CN" sz="1800" dirty="0"/>
            </a:br>
            <a:r>
              <a:rPr lang="en-US" altLang="zh-CN" sz="1800" dirty="0"/>
              <a:t>13.4 Newton’s Method for the Logarithmic Barrier Optimization</a:t>
            </a:r>
            <a:br>
              <a:rPr lang="en-US" altLang="zh-CN" sz="1800" dirty="0"/>
            </a:br>
            <a:r>
              <a:rPr lang="en-US" altLang="zh-CN" sz="1800" dirty="0"/>
              <a:t>13.5 Newton’s Method for Equality Constrained Optimization</a:t>
            </a:r>
            <a:br>
              <a:rPr lang="en-US" altLang="zh-CN" sz="1800" dirty="0"/>
            </a:br>
            <a:r>
              <a:rPr lang="en-US" altLang="zh-CN" sz="1800" dirty="0"/>
              <a:t>13.6 Conjugate Gradients and Penalty Methods</a:t>
            </a:r>
            <a:br>
              <a:rPr lang="en-US" altLang="zh-CN" sz="1800" dirty="0"/>
            </a:br>
            <a:r>
              <a:rPr lang="en-US" altLang="zh-CN" sz="1800" dirty="0"/>
              <a:t>13.7 Penalty Functions and Gradient Projection</a:t>
            </a:r>
            <a:br>
              <a:rPr lang="en-US" altLang="zh-CN" sz="1800" dirty="0"/>
            </a:br>
            <a:r>
              <a:rPr lang="en-US" altLang="zh-CN" sz="1800" dirty="0"/>
              <a:t>13.8 Summary</a:t>
            </a:r>
            <a:br>
              <a:rPr lang="en-US" altLang="zh-CN" sz="1800" dirty="0"/>
            </a:br>
            <a:r>
              <a:rPr lang="en-US" altLang="zh-CN" sz="1800" dirty="0"/>
              <a:t>14 Local Duality and Dual Methods</a:t>
            </a:r>
            <a:br>
              <a:rPr lang="en-US" altLang="zh-CN" sz="1800" dirty="0"/>
            </a:br>
            <a:r>
              <a:rPr lang="en-US" altLang="zh-CN" sz="1800" dirty="0"/>
              <a:t>14.1 Local Duality and the </a:t>
            </a:r>
            <a:r>
              <a:rPr lang="en-US" altLang="zh-CN" sz="1800" dirty="0" err="1"/>
              <a:t>Lagrangian</a:t>
            </a:r>
            <a:r>
              <a:rPr lang="en-US" altLang="zh-CN" sz="1800" dirty="0"/>
              <a:t> Method</a:t>
            </a:r>
            <a:br>
              <a:rPr lang="en-US" altLang="zh-CN" sz="1800" dirty="0"/>
            </a:br>
            <a:r>
              <a:rPr lang="en-US" altLang="zh-CN" sz="1800" dirty="0"/>
              <a:t>14.2 Separable Problems and Their Duals</a:t>
            </a:r>
            <a:br>
              <a:rPr lang="en-US" altLang="zh-CN" sz="1800" dirty="0"/>
            </a:br>
            <a:r>
              <a:rPr lang="en-US" altLang="zh-CN" sz="1800" dirty="0"/>
              <a:t>14.3 The Augmented </a:t>
            </a:r>
            <a:r>
              <a:rPr lang="en-US" altLang="zh-CN" sz="1800" dirty="0" err="1"/>
              <a:t>Lagrangian</a:t>
            </a:r>
            <a:r>
              <a:rPr lang="en-US" altLang="zh-CN" sz="1800" dirty="0"/>
              <a:t> and Interpretation</a:t>
            </a:r>
            <a:br>
              <a:rPr lang="en-US" altLang="zh-CN" sz="1800" dirty="0"/>
            </a:br>
            <a:r>
              <a:rPr lang="en-US" altLang="zh-CN" sz="1800" dirty="0"/>
              <a:t>14.4 The Augmented </a:t>
            </a:r>
            <a:r>
              <a:rPr lang="en-US" altLang="zh-CN" sz="1800" dirty="0" err="1"/>
              <a:t>Lagrangian</a:t>
            </a:r>
            <a:r>
              <a:rPr lang="en-US" altLang="zh-CN" sz="1800" dirty="0"/>
              <a:t> Method of Multipliers</a:t>
            </a:r>
            <a:br>
              <a:rPr lang="en-US" altLang="zh-CN" sz="1800" dirty="0"/>
            </a:br>
            <a:r>
              <a:rPr lang="en-US" altLang="zh-CN" sz="1800" dirty="0"/>
              <a:t>14.5 The Alternating Direction Method of Multipliers</a:t>
            </a:r>
            <a:br>
              <a:rPr lang="en-US" altLang="zh-CN" sz="1800" dirty="0"/>
            </a:br>
            <a:r>
              <a:rPr lang="en-US" altLang="zh-CN" sz="1800" dirty="0"/>
              <a:t>14.6 The Multi-Block Extension of the Alternating Direction</a:t>
            </a:r>
            <a:br>
              <a:rPr lang="en-US" altLang="zh-CN" sz="1800" dirty="0"/>
            </a:br>
            <a:r>
              <a:rPr lang="en-US" altLang="zh-CN" sz="1800" dirty="0"/>
              <a:t>Method of Multipliers</a:t>
            </a:r>
            <a:br>
              <a:rPr lang="en-US" altLang="zh-CN" sz="1800" dirty="0"/>
            </a:br>
            <a:r>
              <a:rPr lang="en-US" altLang="zh-CN" sz="1800" dirty="0"/>
              <a:t>14.7 ∗Cutting Plane Methods</a:t>
            </a:r>
            <a:endParaRPr lang="zh-CN" altLang="en-US" sz="1800" dirty="0"/>
          </a:p>
        </p:txBody>
      </p:sp>
    </p:spTree>
    <p:extLst>
      <p:ext uri="{BB962C8B-B14F-4D97-AF65-F5344CB8AC3E}">
        <p14:creationId xmlns:p14="http://schemas.microsoft.com/office/powerpoint/2010/main" val="2030009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7EBFE-71FD-42DE-865F-87E9CAAA9DFE}"/>
              </a:ext>
            </a:extLst>
          </p:cNvPr>
          <p:cNvSpPr>
            <a:spLocks noGrp="1"/>
          </p:cNvSpPr>
          <p:nvPr>
            <p:ph type="title"/>
          </p:nvPr>
        </p:nvSpPr>
        <p:spPr/>
        <p:txBody>
          <a:bodyPr/>
          <a:lstStyle/>
          <a:p>
            <a:r>
              <a:rPr lang="en-US" altLang="zh-CN" dirty="0"/>
              <a:t>Linear and Nonlinear Programming</a:t>
            </a:r>
            <a:endParaRPr lang="zh-CN" altLang="en-US" dirty="0"/>
          </a:p>
        </p:txBody>
      </p:sp>
      <p:sp>
        <p:nvSpPr>
          <p:cNvPr id="3" name="内容占位符 2">
            <a:extLst>
              <a:ext uri="{FF2B5EF4-FFF2-40B4-BE49-F238E27FC236}">
                <a16:creationId xmlns:a16="http://schemas.microsoft.com/office/drawing/2014/main" id="{9A2160DC-E986-4BDB-AFED-B7D5378BC8F9}"/>
              </a:ext>
            </a:extLst>
          </p:cNvPr>
          <p:cNvSpPr>
            <a:spLocks noGrp="1"/>
          </p:cNvSpPr>
          <p:nvPr>
            <p:ph idx="1"/>
          </p:nvPr>
        </p:nvSpPr>
        <p:spPr/>
        <p:txBody>
          <a:bodyPr>
            <a:normAutofit lnSpcReduction="10000"/>
          </a:bodyPr>
          <a:lstStyle/>
          <a:p>
            <a:r>
              <a:rPr lang="en-US" altLang="zh-CN" dirty="0"/>
              <a:t>15 Primal–Dual Methods</a:t>
            </a:r>
            <a:br>
              <a:rPr lang="en-US" altLang="zh-CN" b="0" dirty="0"/>
            </a:br>
            <a:r>
              <a:rPr lang="en-US" altLang="zh-CN" b="0" dirty="0"/>
              <a:t>15.1 The Standard Problem and Monotone Function</a:t>
            </a:r>
            <a:br>
              <a:rPr lang="en-US" altLang="zh-CN" b="0" dirty="0"/>
            </a:br>
            <a:r>
              <a:rPr lang="en-US" altLang="zh-CN" b="0" dirty="0"/>
              <a:t>15.2 A Simple Merit Function</a:t>
            </a:r>
            <a:br>
              <a:rPr lang="en-US" altLang="zh-CN" b="0" dirty="0"/>
            </a:br>
            <a:r>
              <a:rPr lang="en-US" altLang="zh-CN" b="0" dirty="0"/>
              <a:t>15.3 Basic Primal–Dual Methods</a:t>
            </a:r>
            <a:br>
              <a:rPr lang="en-US" altLang="zh-CN" b="0" dirty="0"/>
            </a:br>
            <a:r>
              <a:rPr lang="en-US" altLang="zh-CN" b="0" dirty="0"/>
              <a:t>15.4 Relation to Sequential Quadratic Optimization</a:t>
            </a:r>
            <a:br>
              <a:rPr lang="en-US" altLang="zh-CN" b="0" dirty="0"/>
            </a:br>
            <a:r>
              <a:rPr lang="en-US" altLang="zh-CN" b="0" dirty="0"/>
              <a:t>15.5 Primal–Dual Interior-Point (Barrier) Methods</a:t>
            </a:r>
            <a:br>
              <a:rPr lang="en-US" altLang="zh-CN" b="0" dirty="0"/>
            </a:br>
            <a:r>
              <a:rPr lang="en-US" altLang="zh-CN" b="0" dirty="0"/>
              <a:t>15.6 The Monotone Complementarity Problem</a:t>
            </a:r>
            <a:br>
              <a:rPr lang="en-US" altLang="zh-CN" b="0" dirty="0"/>
            </a:br>
            <a:r>
              <a:rPr lang="en-US" altLang="zh-CN" b="0" dirty="0"/>
              <a:t>15.7 Detect Infeasibility in Nonlinear Optimization</a:t>
            </a:r>
            <a:br>
              <a:rPr lang="en-US" altLang="zh-CN" b="0" dirty="0"/>
            </a:br>
            <a:r>
              <a:rPr lang="en-US" altLang="zh-CN" b="0" dirty="0"/>
              <a:t>15.8 Summary</a:t>
            </a:r>
            <a:br>
              <a:rPr lang="en-US" altLang="zh-CN" b="0" dirty="0"/>
            </a:br>
            <a:r>
              <a:rPr lang="en-US" altLang="zh-CN" b="0" dirty="0"/>
              <a:t>15.9 Exercises</a:t>
            </a:r>
            <a:br>
              <a:rPr lang="en-US" altLang="zh-CN" b="0" dirty="0"/>
            </a:br>
            <a:br>
              <a:rPr lang="en-US" altLang="zh-CN" dirty="0"/>
            </a:br>
            <a:endParaRPr lang="zh-CN" altLang="en-US" dirty="0"/>
          </a:p>
        </p:txBody>
      </p:sp>
    </p:spTree>
    <p:extLst>
      <p:ext uri="{BB962C8B-B14F-4D97-AF65-F5344CB8AC3E}">
        <p14:creationId xmlns:p14="http://schemas.microsoft.com/office/powerpoint/2010/main" val="3391623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1B5896-5558-4AD5-BF2E-A36380B69BC8}"/>
              </a:ext>
            </a:extLst>
          </p:cNvPr>
          <p:cNvSpPr>
            <a:spLocks noGrp="1"/>
          </p:cNvSpPr>
          <p:nvPr>
            <p:ph type="title"/>
          </p:nvPr>
        </p:nvSpPr>
        <p:spPr/>
        <p:txBody>
          <a:bodyPr/>
          <a:lstStyle/>
          <a:p>
            <a:r>
              <a:rPr lang="zh-CN" altLang="en-US" dirty="0"/>
              <a:t>人工智能数学基础</a:t>
            </a:r>
          </a:p>
        </p:txBody>
      </p:sp>
      <p:sp>
        <p:nvSpPr>
          <p:cNvPr id="3" name="内容占位符 2">
            <a:extLst>
              <a:ext uri="{FF2B5EF4-FFF2-40B4-BE49-F238E27FC236}">
                <a16:creationId xmlns:a16="http://schemas.microsoft.com/office/drawing/2014/main" id="{BEB2D461-9453-44E5-A5AA-2483A8A9F0E8}"/>
              </a:ext>
            </a:extLst>
          </p:cNvPr>
          <p:cNvSpPr>
            <a:spLocks noGrp="1"/>
          </p:cNvSpPr>
          <p:nvPr>
            <p:ph idx="1"/>
          </p:nvPr>
        </p:nvSpPr>
        <p:spPr/>
        <p:txBody>
          <a:bodyPr/>
          <a:lstStyle/>
          <a:p>
            <a:pPr>
              <a:buFont typeface="Wingdings" panose="05000000000000000000" pitchFamily="2" charset="2"/>
              <a:buChar char="u"/>
            </a:pPr>
            <a:r>
              <a:rPr lang="zh-CN" altLang="zh-CN" dirty="0"/>
              <a:t>英文名称：</a:t>
            </a:r>
            <a:r>
              <a:rPr lang="en-US" altLang="zh-CN" dirty="0"/>
              <a:t>Essential mathematics for AI</a:t>
            </a:r>
            <a:endParaRPr lang="zh-CN" altLang="zh-CN" dirty="0"/>
          </a:p>
          <a:p>
            <a:pPr>
              <a:buFont typeface="Wingdings" panose="05000000000000000000" pitchFamily="2" charset="2"/>
              <a:buChar char="u"/>
            </a:pPr>
            <a:r>
              <a:rPr lang="zh-CN" altLang="zh-CN" dirty="0"/>
              <a:t>课程类别：专业核心课</a:t>
            </a:r>
          </a:p>
          <a:p>
            <a:pPr>
              <a:buFont typeface="Wingdings" panose="05000000000000000000" pitchFamily="2" charset="2"/>
              <a:buChar char="u"/>
            </a:pPr>
            <a:r>
              <a:rPr lang="zh-CN" altLang="zh-CN" dirty="0"/>
              <a:t>总学时：</a:t>
            </a:r>
            <a:r>
              <a:rPr lang="en-US" altLang="zh-CN" dirty="0"/>
              <a:t>48</a:t>
            </a:r>
            <a:r>
              <a:rPr lang="zh-CN" altLang="zh-CN" dirty="0"/>
              <a:t>；大班讲授：</a:t>
            </a:r>
            <a:r>
              <a:rPr lang="en-US" altLang="zh-CN" dirty="0"/>
              <a:t>32</a:t>
            </a:r>
            <a:r>
              <a:rPr lang="zh-CN" altLang="zh-CN" dirty="0"/>
              <a:t>；小班研讨：</a:t>
            </a:r>
            <a:r>
              <a:rPr lang="en-US" altLang="zh-CN" dirty="0"/>
              <a:t>0  </a:t>
            </a:r>
            <a:r>
              <a:rPr lang="zh-CN" altLang="zh-CN" dirty="0"/>
              <a:t>实验：</a:t>
            </a:r>
            <a:r>
              <a:rPr lang="en-US" altLang="zh-CN" dirty="0"/>
              <a:t>12 </a:t>
            </a:r>
            <a:r>
              <a:rPr lang="zh-CN" altLang="zh-CN" dirty="0"/>
              <a:t>； 总学分：</a:t>
            </a:r>
            <a:r>
              <a:rPr lang="en-US" altLang="zh-CN" dirty="0"/>
              <a:t>3.0</a:t>
            </a:r>
            <a:endParaRPr lang="zh-CN" altLang="zh-CN" dirty="0"/>
          </a:p>
          <a:p>
            <a:pPr>
              <a:buFont typeface="Wingdings" panose="05000000000000000000" pitchFamily="2" charset="2"/>
              <a:buChar char="u"/>
            </a:pPr>
            <a:r>
              <a:rPr lang="zh-CN" altLang="zh-CN" dirty="0"/>
              <a:t>先修课程：微积分，线性代数，数据结构与算法</a:t>
            </a:r>
          </a:p>
          <a:p>
            <a:pPr>
              <a:buFont typeface="Wingdings" panose="05000000000000000000" pitchFamily="2" charset="2"/>
              <a:buChar char="u"/>
            </a:pPr>
            <a:r>
              <a:rPr lang="zh-CN" altLang="zh-CN" dirty="0"/>
              <a:t>适用专业：</a:t>
            </a:r>
            <a:r>
              <a:rPr lang="zh-CN" altLang="en-US" dirty="0"/>
              <a:t>人工智能</a:t>
            </a:r>
            <a:r>
              <a:rPr lang="zh-CN" altLang="zh-CN" dirty="0"/>
              <a:t>专业（</a:t>
            </a:r>
            <a:r>
              <a:rPr lang="zh-CN" altLang="en-US" dirty="0"/>
              <a:t>以及</a:t>
            </a:r>
            <a:r>
              <a:rPr lang="zh-CN" altLang="zh-CN" dirty="0"/>
              <a:t>计算机科学与技术、物联网工程、生物信息学、信息安全），和软件工程大类专业。</a:t>
            </a:r>
          </a:p>
          <a:p>
            <a:pPr>
              <a:buFont typeface="Wingdings" panose="05000000000000000000" pitchFamily="2" charset="2"/>
              <a:buChar char="u"/>
            </a:pPr>
            <a:r>
              <a:rPr lang="zh-CN" altLang="zh-CN" dirty="0"/>
              <a:t>开课学期：大二下（春）</a:t>
            </a:r>
          </a:p>
          <a:p>
            <a:pPr>
              <a:buFont typeface="Wingdings" panose="05000000000000000000" pitchFamily="2" charset="2"/>
              <a:buChar char="u"/>
            </a:pPr>
            <a:r>
              <a:rPr lang="zh-CN" altLang="zh-CN" dirty="0"/>
              <a:t>开课单位：计算机科学与技术学院</a:t>
            </a:r>
          </a:p>
          <a:p>
            <a:pPr>
              <a:buFont typeface="Wingdings" panose="05000000000000000000" pitchFamily="2" charset="2"/>
              <a:buChar char="u"/>
            </a:pPr>
            <a:endParaRPr lang="zh-CN" altLang="en-US" dirty="0"/>
          </a:p>
        </p:txBody>
      </p:sp>
    </p:spTree>
    <p:extLst>
      <p:ext uri="{BB962C8B-B14F-4D97-AF65-F5344CB8AC3E}">
        <p14:creationId xmlns:p14="http://schemas.microsoft.com/office/powerpoint/2010/main" val="681418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1854809" y="1102530"/>
            <a:ext cx="8756883" cy="533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3745" tIns="41873" rIns="83745" bIns="41873" numCol="1" anchor="t" anchorCtr="0" compatLnSpc="1"/>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pPr>
              <a:defRPr/>
            </a:pPr>
            <a:r>
              <a:rPr lang="zh-CN" altLang="en-US" sz="1900" kern="0" dirty="0">
                <a:solidFill>
                  <a:srgbClr val="FF0000"/>
                </a:solidFill>
              </a:rPr>
              <a:t>教材：</a:t>
            </a:r>
            <a:endParaRPr lang="en-US" altLang="zh-CN" sz="1900" kern="0" dirty="0">
              <a:solidFill>
                <a:srgbClr val="FF0000"/>
              </a:solidFill>
            </a:endParaRPr>
          </a:p>
          <a:p>
            <a:pPr lvl="1">
              <a:defRPr/>
            </a:pPr>
            <a:r>
              <a:rPr lang="zh-CN" altLang="en-US" sz="1710" kern="0" dirty="0">
                <a:solidFill>
                  <a:srgbClr val="FF0000"/>
                </a:solidFill>
              </a:rPr>
              <a:t>刘浩洋、户将、李勇锋、文再文编著，最优化：建模、算法与理论，高等教育出版社</a:t>
            </a:r>
            <a:endParaRPr lang="en-US" altLang="zh-CN" sz="1710" kern="0" dirty="0">
              <a:solidFill>
                <a:srgbClr val="FF0000"/>
              </a:solidFill>
            </a:endParaRPr>
          </a:p>
          <a:p>
            <a:pPr lvl="1">
              <a:defRPr/>
            </a:pPr>
            <a:r>
              <a:rPr lang="zh-CN" altLang="en-US" sz="1710" kern="0" dirty="0">
                <a:solidFill>
                  <a:srgbClr val="FF0000"/>
                </a:solidFill>
              </a:rPr>
              <a:t>吴祈宗，侯福均.运筹学与最优化方法，机械工业出版社, 2013</a:t>
            </a:r>
          </a:p>
          <a:p>
            <a:pPr lvl="1">
              <a:defRPr/>
            </a:pPr>
            <a:r>
              <a:rPr lang="zh-CN" altLang="en-US" sz="1710" kern="0" dirty="0">
                <a:solidFill>
                  <a:srgbClr val="FF0000"/>
                </a:solidFill>
              </a:rPr>
              <a:t>Dimitri P. Bertsekas. Convex Optimization Theory, Athena Scientific Press, 2009</a:t>
            </a:r>
          </a:p>
          <a:p>
            <a:pPr lvl="1">
              <a:defRPr/>
            </a:pPr>
            <a:r>
              <a:rPr lang="zh-CN" altLang="en-US" sz="1710" kern="0" dirty="0">
                <a:solidFill>
                  <a:srgbClr val="FF0000"/>
                </a:solidFill>
              </a:rPr>
              <a:t>Dimitri P. Bertsekas. Convex Optimization Algorithms. Athena Scientific Press, 2015</a:t>
            </a:r>
          </a:p>
          <a:p>
            <a:pPr lvl="1">
              <a:defRPr/>
            </a:pPr>
            <a:r>
              <a:rPr lang="zh-CN" altLang="en-US" sz="1710" kern="0" dirty="0">
                <a:solidFill>
                  <a:srgbClr val="FF0000"/>
                </a:solidFill>
              </a:rPr>
              <a:t>Dimitri P. Bertsekas. </a:t>
            </a:r>
            <a:r>
              <a:rPr lang="en-US" altLang="zh-CN" sz="1710" kern="0" dirty="0">
                <a:solidFill>
                  <a:srgbClr val="FF0000"/>
                </a:solidFill>
              </a:rPr>
              <a:t>Nonlinear Programming, ,3</a:t>
            </a:r>
            <a:r>
              <a:rPr lang="en-US" altLang="zh-CN" sz="1710" kern="0" baseline="30000" dirty="0">
                <a:solidFill>
                  <a:srgbClr val="FF0000"/>
                </a:solidFill>
              </a:rPr>
              <a:t>rd</a:t>
            </a:r>
            <a:r>
              <a:rPr lang="en-US" altLang="zh-CN" sz="1710" kern="0" dirty="0">
                <a:solidFill>
                  <a:srgbClr val="FF0000"/>
                </a:solidFill>
              </a:rPr>
              <a:t> Edition</a:t>
            </a:r>
            <a:r>
              <a:rPr lang="zh-CN" altLang="en-US" sz="1710" kern="0" dirty="0">
                <a:solidFill>
                  <a:srgbClr val="FF0000"/>
                </a:solidFill>
              </a:rPr>
              <a:t>. Athena Scientific Press, 201</a:t>
            </a:r>
            <a:r>
              <a:rPr lang="en-US" altLang="zh-CN" sz="1710" kern="0" dirty="0">
                <a:solidFill>
                  <a:srgbClr val="FF0000"/>
                </a:solidFill>
              </a:rPr>
              <a:t>6</a:t>
            </a:r>
          </a:p>
          <a:p>
            <a:pPr>
              <a:defRPr/>
            </a:pPr>
            <a:r>
              <a:rPr lang="zh-CN" altLang="en-US" sz="1710" kern="0" dirty="0">
                <a:sym typeface="+mn-ea"/>
              </a:rPr>
              <a:t>参考书：</a:t>
            </a:r>
            <a:endParaRPr lang="en-US" altLang="zh-CN" sz="1710" kern="0" dirty="0"/>
          </a:p>
          <a:p>
            <a:pPr lvl="1">
              <a:defRPr/>
            </a:pPr>
            <a:r>
              <a:rPr lang="zh-CN" altLang="en-US" sz="1710" kern="0" dirty="0">
                <a:solidFill>
                  <a:srgbClr val="0000FF"/>
                </a:solidFill>
                <a:sym typeface="+mn-ea"/>
              </a:rPr>
              <a:t>林宙辰，李欢，方聪，机器学习中的加速一阶优化算法，机械工业出版社，</a:t>
            </a:r>
            <a:r>
              <a:rPr lang="en-US" altLang="zh-CN" sz="1710" kern="0" dirty="0">
                <a:solidFill>
                  <a:srgbClr val="0000FF"/>
                </a:solidFill>
                <a:sym typeface="+mn-ea"/>
              </a:rPr>
              <a:t>2021</a:t>
            </a:r>
            <a:r>
              <a:rPr lang="zh-CN" altLang="en-US" sz="1710" kern="0" dirty="0">
                <a:solidFill>
                  <a:srgbClr val="0000FF"/>
                </a:solidFill>
                <a:sym typeface="+mn-ea"/>
              </a:rPr>
              <a:t>年</a:t>
            </a:r>
            <a:r>
              <a:rPr lang="en-US" altLang="zh-CN" sz="1710" kern="0" dirty="0">
                <a:solidFill>
                  <a:srgbClr val="0000FF"/>
                </a:solidFill>
                <a:sym typeface="+mn-ea"/>
              </a:rPr>
              <a:t>10</a:t>
            </a:r>
            <a:r>
              <a:rPr lang="zh-CN" altLang="en-US" sz="1710" kern="0" dirty="0">
                <a:solidFill>
                  <a:srgbClr val="0000FF"/>
                </a:solidFill>
                <a:sym typeface="+mn-ea"/>
              </a:rPr>
              <a:t>月</a:t>
            </a:r>
            <a:endParaRPr lang="en-US" altLang="zh-CN" sz="1710" kern="0" dirty="0">
              <a:solidFill>
                <a:srgbClr val="0000FF"/>
              </a:solidFill>
              <a:sym typeface="+mn-ea"/>
            </a:endParaRPr>
          </a:p>
          <a:p>
            <a:pPr lvl="1">
              <a:defRPr/>
            </a:pPr>
            <a:r>
              <a:rPr lang="en-US" altLang="zh-CN" sz="1710" kern="0" dirty="0">
                <a:solidFill>
                  <a:srgbClr val="0000FF"/>
                </a:solidFill>
                <a:sym typeface="+mn-ea"/>
              </a:rPr>
              <a:t>Jorge </a:t>
            </a:r>
            <a:r>
              <a:rPr lang="en-US" altLang="zh-CN" sz="1710" kern="0" dirty="0" err="1">
                <a:solidFill>
                  <a:srgbClr val="0000FF"/>
                </a:solidFill>
                <a:sym typeface="+mn-ea"/>
              </a:rPr>
              <a:t>Nocedal</a:t>
            </a:r>
            <a:r>
              <a:rPr lang="en-US" altLang="zh-CN" sz="1710" kern="0" dirty="0">
                <a:solidFill>
                  <a:srgbClr val="0000FF"/>
                </a:solidFill>
                <a:sym typeface="+mn-ea"/>
              </a:rPr>
              <a:t>, Stephen </a:t>
            </a:r>
            <a:r>
              <a:rPr lang="en-US" altLang="zh-CN" sz="1710" kern="0" dirty="0" err="1">
                <a:solidFill>
                  <a:srgbClr val="0000FF"/>
                </a:solidFill>
                <a:sym typeface="+mn-ea"/>
              </a:rPr>
              <a:t>J.Wright</a:t>
            </a:r>
            <a:r>
              <a:rPr lang="en-US" altLang="zh-CN" sz="1710" kern="0" dirty="0">
                <a:solidFill>
                  <a:srgbClr val="0000FF"/>
                </a:solidFill>
                <a:sym typeface="+mn-ea"/>
              </a:rPr>
              <a:t>, Numerical Optimization, Second, Springer: </a:t>
            </a:r>
            <a:r>
              <a:rPr lang="en-US" altLang="zh-CN" sz="1710" kern="0" dirty="0">
                <a:solidFill>
                  <a:srgbClr val="0000FF"/>
                </a:solidFill>
                <a:sym typeface="+mn-ea"/>
                <a:hlinkClick r:id="rId2">
                  <a:extLst>
                    <a:ext uri="{A12FA001-AC4F-418D-AE19-62706E023703}">
                      <ahyp:hlinkClr xmlns:ahyp="http://schemas.microsoft.com/office/drawing/2018/hyperlinkcolor" val="tx"/>
                    </a:ext>
                  </a:extLst>
                </a:hlinkClick>
              </a:rPr>
              <a:t>http://pages.cs.wisc.edu/~swright/</a:t>
            </a:r>
            <a:r>
              <a:rPr lang="en-US" altLang="zh-CN" sz="1710" kern="0" dirty="0">
                <a:solidFill>
                  <a:srgbClr val="0000FF"/>
                </a:solidFill>
                <a:sym typeface="+mn-ea"/>
              </a:rPr>
              <a:t> ,2006</a:t>
            </a:r>
            <a:endParaRPr lang="en-US" altLang="zh-CN" sz="1710" kern="0" dirty="0">
              <a:solidFill>
                <a:srgbClr val="0000FF"/>
              </a:solidFill>
            </a:endParaRPr>
          </a:p>
          <a:p>
            <a:pPr lvl="1">
              <a:defRPr/>
            </a:pPr>
            <a:r>
              <a:rPr lang="zh-CN" altLang="en-US" sz="1710" kern="0" dirty="0">
                <a:solidFill>
                  <a:srgbClr val="0000FF"/>
                </a:solidFill>
                <a:sym typeface="+mn-ea"/>
              </a:rPr>
              <a:t>袁亚湘，孙文瑜，最优化理论与方法，科学出版社，2007（偏理论</a:t>
            </a:r>
            <a:r>
              <a:rPr lang="en-US" altLang="zh-CN" sz="1710" kern="0" dirty="0">
                <a:solidFill>
                  <a:srgbClr val="0000FF"/>
                </a:solidFill>
                <a:sym typeface="+mn-ea"/>
              </a:rPr>
              <a:t>,</a:t>
            </a:r>
            <a:r>
              <a:rPr lang="zh-CN" altLang="en-US" sz="1710" kern="0" dirty="0">
                <a:solidFill>
                  <a:srgbClr val="0000FF"/>
                </a:solidFill>
                <a:sym typeface="+mn-ea"/>
              </a:rPr>
              <a:t>有英文版，可以对照看)</a:t>
            </a:r>
            <a:endParaRPr lang="zh-CN" altLang="en-US" sz="1710" kern="0" dirty="0">
              <a:solidFill>
                <a:srgbClr val="0000FF"/>
              </a:solidFill>
            </a:endParaRPr>
          </a:p>
          <a:p>
            <a:pPr lvl="1">
              <a:defRPr/>
            </a:pPr>
            <a:r>
              <a:rPr lang="zh-CN" altLang="en-US" sz="1710" kern="0" dirty="0">
                <a:solidFill>
                  <a:srgbClr val="0000FF"/>
                </a:solidFill>
                <a:sym typeface="+mn-ea"/>
              </a:rPr>
              <a:t>薛嘉庆，最优化原理与方法，冶金工业出版社，1992</a:t>
            </a:r>
            <a:endParaRPr lang="zh-CN" altLang="en-US" sz="1710" kern="0" dirty="0">
              <a:solidFill>
                <a:srgbClr val="0000FF"/>
              </a:solidFill>
            </a:endParaRPr>
          </a:p>
        </p:txBody>
      </p:sp>
      <p:sp>
        <p:nvSpPr>
          <p:cNvPr id="13314" name="Rectangle 2"/>
          <p:cNvSpPr>
            <a:spLocks noGrp="1" noChangeArrowheads="1"/>
          </p:cNvSpPr>
          <p:nvPr>
            <p:ph type="title" idx="4294967295"/>
          </p:nvPr>
        </p:nvSpPr>
        <p:spPr>
          <a:noFill/>
        </p:spPr>
        <p:txBody>
          <a:bodyPr/>
          <a:lstStyle/>
          <a:p>
            <a:r>
              <a:rPr lang="zh-CN" altLang="en-US" dirty="0"/>
              <a:t>参考书</a:t>
            </a:r>
          </a:p>
        </p:txBody>
      </p:sp>
      <p:pic>
        <p:nvPicPr>
          <p:cNvPr id="4" name="图片 3"/>
          <p:cNvPicPr>
            <a:picLocks noChangeAspect="1"/>
          </p:cNvPicPr>
          <p:nvPr/>
        </p:nvPicPr>
        <p:blipFill>
          <a:blip r:embed="rId3"/>
          <a:stretch>
            <a:fillRect/>
          </a:stretch>
        </p:blipFill>
        <p:spPr>
          <a:xfrm>
            <a:off x="2752979" y="4689310"/>
            <a:ext cx="1471643" cy="1641915"/>
          </a:xfrm>
          <a:prstGeom prst="rect">
            <a:avLst/>
          </a:prstGeom>
        </p:spPr>
      </p:pic>
      <p:sp>
        <p:nvSpPr>
          <p:cNvPr id="7" name="TextBox 7"/>
          <p:cNvSpPr txBox="1">
            <a:spLocks noChangeArrowheads="1"/>
          </p:cNvSpPr>
          <p:nvPr/>
        </p:nvSpPr>
        <p:spPr bwMode="auto">
          <a:xfrm>
            <a:off x="4728162" y="4586939"/>
            <a:ext cx="5883530" cy="1846659"/>
          </a:xfrm>
          <a:prstGeom prst="rect">
            <a:avLst/>
          </a:prstGeom>
          <a:solidFill>
            <a:srgbClr val="CCECFF"/>
          </a:solidFill>
          <a:ln w="38100">
            <a:solidFill>
              <a:srgbClr val="0033CC"/>
            </a:solidFill>
            <a:miter lim="800000"/>
          </a:ln>
        </p:spPr>
        <p:txBody>
          <a:bodyPr wrap="square">
            <a:spAutoFit/>
          </a:bodyPr>
          <a:lstStyle>
            <a:lvl1pPr marL="342900" indent="-342900">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Font typeface="Arial" panose="020B0604020202020204" pitchFamily="34" charset="0"/>
              <a:buChar char="•"/>
            </a:pPr>
            <a:r>
              <a:rPr lang="zh-CN" altLang="en-US" sz="2280" dirty="0">
                <a:solidFill>
                  <a:srgbClr val="FF0000"/>
                </a:solidFill>
                <a:latin typeface="Arial Narrow" panose="020B0606020202030204" pitchFamily="34" charset="0"/>
              </a:rPr>
              <a:t>袁亚湘，中国数学会理事长，中科院院士，中科院数学与系统科学研究院研究员，师从冯康教授，和剑桥大学的</a:t>
            </a:r>
            <a:r>
              <a:rPr lang="en-US" altLang="zh-CN" sz="2280" dirty="0" err="1">
                <a:solidFill>
                  <a:srgbClr val="FF0000"/>
                </a:solidFill>
                <a:latin typeface="Arial Narrow" panose="020B0606020202030204" pitchFamily="34" charset="0"/>
              </a:rPr>
              <a:t>M.J.D.Powell</a:t>
            </a:r>
            <a:r>
              <a:rPr lang="zh-CN" altLang="en-US" sz="2280" dirty="0">
                <a:solidFill>
                  <a:srgbClr val="FF0000"/>
                </a:solidFill>
                <a:latin typeface="Arial Narrow" panose="020B0606020202030204" pitchFamily="34" charset="0"/>
              </a:rPr>
              <a:t>教授</a:t>
            </a:r>
            <a:r>
              <a:rPr lang="en-US" altLang="zh-CN" sz="2280" dirty="0">
                <a:solidFill>
                  <a:srgbClr val="FF0000"/>
                </a:solidFill>
                <a:latin typeface="Arial Narrow" panose="020B0606020202030204" pitchFamily="34" charset="0"/>
                <a:hlinkClick r:id="rId4"/>
              </a:rPr>
              <a:t>(29 July 1936-19 April 2015)</a:t>
            </a:r>
            <a:endParaRPr lang="en-US" altLang="zh-CN" sz="2280" dirty="0">
              <a:solidFill>
                <a:srgbClr val="FF0000"/>
              </a:solidFill>
              <a:latin typeface="Arial Narrow" panose="020B0606020202030204" pitchFamily="34" charset="0"/>
            </a:endParaRPr>
          </a:p>
          <a:p>
            <a:pPr algn="l" eaLnBrk="1" hangingPunct="1">
              <a:spcBef>
                <a:spcPct val="0"/>
              </a:spcBef>
              <a:buClrTx/>
              <a:buFont typeface="Arial" panose="020B0604020202020204" pitchFamily="34" charset="0"/>
              <a:buChar char="•"/>
            </a:pPr>
            <a:r>
              <a:rPr lang="en-US" altLang="zh-CN" sz="2280" dirty="0">
                <a:solidFill>
                  <a:srgbClr val="FF0000"/>
                </a:solidFill>
                <a:latin typeface="Arial Narrow" panose="020B0606020202030204" pitchFamily="34" charset="0"/>
              </a:rPr>
              <a:t>http://www.cc.ac.cn/~yyx/chinese/indexc.htm</a:t>
            </a:r>
            <a:endParaRPr lang="zh-CN" altLang="en-US" sz="2280" dirty="0">
              <a:solidFill>
                <a:srgbClr val="FF0000"/>
              </a:solidFill>
              <a:latin typeface="Arial Narrow" panose="020B0606020202030204" pitchFamily="34" charset="0"/>
            </a:endParaRPr>
          </a:p>
        </p:txBody>
      </p:sp>
      <p:grpSp>
        <p:nvGrpSpPr>
          <p:cNvPr id="9" name="组合 8">
            <a:extLst>
              <a:ext uri="{FF2B5EF4-FFF2-40B4-BE49-F238E27FC236}">
                <a16:creationId xmlns:a16="http://schemas.microsoft.com/office/drawing/2014/main" id="{219B4559-AD40-4410-843A-726DDB1AD069}"/>
              </a:ext>
            </a:extLst>
          </p:cNvPr>
          <p:cNvGrpSpPr/>
          <p:nvPr/>
        </p:nvGrpSpPr>
        <p:grpSpPr>
          <a:xfrm>
            <a:off x="2002958" y="1027906"/>
            <a:ext cx="8460583" cy="3164826"/>
            <a:chOff x="1945445" y="879972"/>
            <a:chExt cx="8460583" cy="3164826"/>
          </a:xfrm>
        </p:grpSpPr>
        <p:pic>
          <p:nvPicPr>
            <p:cNvPr id="2" name="图片 1"/>
            <p:cNvPicPr>
              <a:picLocks noChangeAspect="1"/>
            </p:cNvPicPr>
            <p:nvPr/>
          </p:nvPicPr>
          <p:blipFill>
            <a:blip r:embed="rId5"/>
            <a:stretch>
              <a:fillRect/>
            </a:stretch>
          </p:blipFill>
          <p:spPr>
            <a:xfrm>
              <a:off x="1945445" y="897408"/>
              <a:ext cx="2144460" cy="3139778"/>
            </a:xfrm>
            <a:prstGeom prst="rect">
              <a:avLst/>
            </a:prstGeom>
          </p:spPr>
        </p:pic>
        <p:pic>
          <p:nvPicPr>
            <p:cNvPr id="3" name="图片 2"/>
            <p:cNvPicPr>
              <a:picLocks noChangeAspect="1"/>
            </p:cNvPicPr>
            <p:nvPr/>
          </p:nvPicPr>
          <p:blipFill>
            <a:blip r:embed="rId6"/>
            <a:stretch>
              <a:fillRect/>
            </a:stretch>
          </p:blipFill>
          <p:spPr>
            <a:xfrm>
              <a:off x="4089904" y="879972"/>
              <a:ext cx="1971748" cy="3157215"/>
            </a:xfrm>
            <a:prstGeom prst="rect">
              <a:avLst/>
            </a:prstGeom>
          </p:spPr>
        </p:pic>
        <p:pic>
          <p:nvPicPr>
            <p:cNvPr id="5" name="图片 4">
              <a:extLst>
                <a:ext uri="{FF2B5EF4-FFF2-40B4-BE49-F238E27FC236}">
                  <a16:creationId xmlns:a16="http://schemas.microsoft.com/office/drawing/2014/main" id="{7252388A-6BD7-407D-B541-11CBA7C48C0C}"/>
                </a:ext>
              </a:extLst>
            </p:cNvPr>
            <p:cNvPicPr>
              <a:picLocks noChangeAspect="1"/>
            </p:cNvPicPr>
            <p:nvPr/>
          </p:nvPicPr>
          <p:blipFill>
            <a:blip r:embed="rId7"/>
            <a:stretch>
              <a:fillRect/>
            </a:stretch>
          </p:blipFill>
          <p:spPr>
            <a:xfrm>
              <a:off x="8033400" y="885083"/>
              <a:ext cx="2372628" cy="3139778"/>
            </a:xfrm>
            <a:prstGeom prst="rect">
              <a:avLst/>
            </a:prstGeom>
          </p:spPr>
        </p:pic>
        <p:pic>
          <p:nvPicPr>
            <p:cNvPr id="6" name="图片 5">
              <a:extLst>
                <a:ext uri="{FF2B5EF4-FFF2-40B4-BE49-F238E27FC236}">
                  <a16:creationId xmlns:a16="http://schemas.microsoft.com/office/drawing/2014/main" id="{A1AD3A72-9EFE-4360-B871-716182D8DF4D}"/>
                </a:ext>
              </a:extLst>
            </p:cNvPr>
            <p:cNvPicPr>
              <a:picLocks noChangeAspect="1"/>
            </p:cNvPicPr>
            <p:nvPr/>
          </p:nvPicPr>
          <p:blipFill>
            <a:blip r:embed="rId8"/>
            <a:stretch>
              <a:fillRect/>
            </a:stretch>
          </p:blipFill>
          <p:spPr>
            <a:xfrm>
              <a:off x="6061652" y="897407"/>
              <a:ext cx="1971748" cy="314739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930D6-A7CE-427C-8F2C-31DA9BE76C23}"/>
              </a:ext>
            </a:extLst>
          </p:cNvPr>
          <p:cNvSpPr>
            <a:spLocks noGrp="1"/>
          </p:cNvSpPr>
          <p:nvPr>
            <p:ph type="title"/>
          </p:nvPr>
        </p:nvSpPr>
        <p:spPr/>
        <p:txBody>
          <a:bodyPr/>
          <a:lstStyle/>
          <a:p>
            <a:r>
              <a:rPr lang="zh-CN" altLang="en-US" dirty="0"/>
              <a:t>最优化理论与方法</a:t>
            </a:r>
          </a:p>
        </p:txBody>
      </p:sp>
      <p:sp>
        <p:nvSpPr>
          <p:cNvPr id="3" name="内容占位符 2">
            <a:extLst>
              <a:ext uri="{FF2B5EF4-FFF2-40B4-BE49-F238E27FC236}">
                <a16:creationId xmlns:a16="http://schemas.microsoft.com/office/drawing/2014/main" id="{B834155B-F879-4F4B-B6EE-9BCFE918283B}"/>
              </a:ext>
            </a:extLst>
          </p:cNvPr>
          <p:cNvSpPr>
            <a:spLocks noGrp="1"/>
          </p:cNvSpPr>
          <p:nvPr>
            <p:ph idx="1"/>
          </p:nvPr>
        </p:nvSpPr>
        <p:spPr>
          <a:xfrm>
            <a:off x="968428" y="1521821"/>
            <a:ext cx="3420233" cy="5336179"/>
          </a:xfrm>
        </p:spPr>
        <p:txBody>
          <a:bodyPr/>
          <a:lstStyle/>
          <a:p>
            <a:r>
              <a:rPr lang="zh-CN" altLang="en-US" sz="1520" dirty="0"/>
              <a:t>第一章　引论</a:t>
            </a:r>
            <a:br>
              <a:rPr lang="zh-CN" altLang="en-US" sz="1520" dirty="0"/>
            </a:br>
            <a:r>
              <a:rPr lang="en-US" altLang="zh-CN" sz="1520" dirty="0"/>
              <a:t>1.1</a:t>
            </a:r>
            <a:r>
              <a:rPr lang="zh-CN" altLang="en-US" sz="1520" dirty="0"/>
              <a:t>　引言</a:t>
            </a:r>
            <a:br>
              <a:rPr lang="zh-CN" altLang="en-US" sz="1520" dirty="0"/>
            </a:br>
            <a:r>
              <a:rPr lang="en-US" altLang="zh-CN" sz="1520" dirty="0"/>
              <a:t>1.2</a:t>
            </a:r>
            <a:r>
              <a:rPr lang="zh-CN" altLang="en-US" sz="1520" dirty="0"/>
              <a:t>　数学基础</a:t>
            </a:r>
            <a:br>
              <a:rPr lang="zh-CN" altLang="en-US" sz="1520" dirty="0"/>
            </a:br>
            <a:r>
              <a:rPr lang="en-US" altLang="zh-CN" sz="1520" dirty="0"/>
              <a:t>1.3</a:t>
            </a:r>
            <a:r>
              <a:rPr lang="zh-CN" altLang="en-US" sz="1520" dirty="0"/>
              <a:t>　凸集和凸函数</a:t>
            </a:r>
            <a:br>
              <a:rPr lang="zh-CN" altLang="en-US" sz="1520" dirty="0"/>
            </a:br>
            <a:r>
              <a:rPr lang="en-US" altLang="zh-CN" sz="1520" dirty="0"/>
              <a:t>1.4</a:t>
            </a:r>
            <a:r>
              <a:rPr lang="zh-CN" altLang="en-US" sz="1520" dirty="0"/>
              <a:t>　无约束问题的性条件</a:t>
            </a:r>
            <a:br>
              <a:rPr lang="zh-CN" altLang="en-US" sz="1520" dirty="0"/>
            </a:br>
            <a:r>
              <a:rPr lang="en-US" altLang="zh-CN" sz="1520" dirty="0"/>
              <a:t>1.5</a:t>
            </a:r>
            <a:r>
              <a:rPr lang="zh-CN" altLang="en-US" sz="1520" dirty="0"/>
              <a:t>　化方法的结构</a:t>
            </a:r>
            <a:endParaRPr lang="en-US" altLang="zh-CN" sz="1520" dirty="0"/>
          </a:p>
          <a:p>
            <a:r>
              <a:rPr lang="zh-CN" altLang="en-US" sz="1520" dirty="0"/>
              <a:t>第二章　一维搜索</a:t>
            </a:r>
            <a:br>
              <a:rPr lang="zh-CN" altLang="en-US" sz="1520" dirty="0"/>
            </a:br>
            <a:r>
              <a:rPr lang="en-US" altLang="zh-CN" sz="1520" dirty="0"/>
              <a:t>2.1</a:t>
            </a:r>
            <a:r>
              <a:rPr lang="zh-CN" altLang="en-US" sz="1520" dirty="0"/>
              <a:t>　引言</a:t>
            </a:r>
            <a:br>
              <a:rPr lang="zh-CN" altLang="en-US" sz="1520" dirty="0"/>
            </a:br>
            <a:r>
              <a:rPr lang="en-US" altLang="zh-CN" sz="1520" dirty="0"/>
              <a:t>2.2</a:t>
            </a:r>
            <a:r>
              <a:rPr lang="zh-CN" altLang="en-US" sz="1520" dirty="0"/>
              <a:t>　一维搜索的收敛理论</a:t>
            </a:r>
            <a:br>
              <a:rPr lang="zh-CN" altLang="en-US" sz="1520" dirty="0"/>
            </a:br>
            <a:r>
              <a:rPr lang="en-US" altLang="zh-CN" sz="1520" dirty="0"/>
              <a:t>2.3</a:t>
            </a:r>
            <a:r>
              <a:rPr lang="zh-CN" altLang="en-US" sz="1520" dirty="0"/>
              <a:t>　</a:t>
            </a:r>
            <a:r>
              <a:rPr lang="en-US" altLang="zh-CN" sz="1520" dirty="0"/>
              <a:t>0.68</a:t>
            </a:r>
            <a:r>
              <a:rPr lang="zh-CN" altLang="en-US" sz="1520" dirty="0"/>
              <a:t>法和</a:t>
            </a:r>
            <a:r>
              <a:rPr lang="en-US" altLang="zh-CN" sz="1520" dirty="0"/>
              <a:t>Fibonacci</a:t>
            </a:r>
            <a:r>
              <a:rPr lang="zh-CN" altLang="en-US" sz="1520" dirty="0"/>
              <a:t>法</a:t>
            </a:r>
            <a:br>
              <a:rPr lang="zh-CN" altLang="en-US" sz="1520" dirty="0"/>
            </a:br>
            <a:r>
              <a:rPr lang="en-US" altLang="zh-CN" sz="1520" dirty="0"/>
              <a:t>2.4</a:t>
            </a:r>
            <a:r>
              <a:rPr lang="zh-CN" altLang="en-US" sz="1520" dirty="0"/>
              <a:t>　岔值法</a:t>
            </a:r>
            <a:br>
              <a:rPr lang="zh-CN" altLang="en-US" sz="1520" dirty="0"/>
            </a:br>
            <a:r>
              <a:rPr lang="en-US" altLang="zh-CN" sz="1520" dirty="0"/>
              <a:t>2.5</a:t>
            </a:r>
            <a:r>
              <a:rPr lang="zh-CN" altLang="en-US" sz="1520" dirty="0"/>
              <a:t>　不一维搜索方法</a:t>
            </a:r>
            <a:endParaRPr lang="en-US" altLang="zh-CN" sz="1520" dirty="0"/>
          </a:p>
          <a:p>
            <a:r>
              <a:rPr lang="zh-CN" altLang="en-US" sz="1520" dirty="0"/>
              <a:t>第三章　牛顿法</a:t>
            </a:r>
            <a:br>
              <a:rPr lang="zh-CN" altLang="en-US" sz="1520" dirty="0"/>
            </a:br>
            <a:r>
              <a:rPr lang="en-US" altLang="zh-CN" sz="1520" dirty="0"/>
              <a:t>3.1</a:t>
            </a:r>
            <a:r>
              <a:rPr lang="zh-CN" altLang="en-US" sz="1520" dirty="0"/>
              <a:t>　最速下降法</a:t>
            </a:r>
            <a:br>
              <a:rPr lang="zh-CN" altLang="en-US" sz="1520" dirty="0"/>
            </a:br>
            <a:r>
              <a:rPr lang="en-US" altLang="zh-CN" sz="1520" dirty="0"/>
              <a:t>3.2</a:t>
            </a:r>
            <a:r>
              <a:rPr lang="zh-CN" altLang="en-US" sz="1520" dirty="0"/>
              <a:t>　牛顿法</a:t>
            </a:r>
            <a:br>
              <a:rPr lang="zh-CN" altLang="en-US" sz="1520" dirty="0"/>
            </a:br>
            <a:r>
              <a:rPr lang="en-US" altLang="zh-CN" sz="1520" dirty="0"/>
              <a:t>3.3</a:t>
            </a:r>
            <a:r>
              <a:rPr lang="zh-CN" altLang="en-US" sz="1520" dirty="0"/>
              <a:t>　修正牛顿法</a:t>
            </a:r>
            <a:br>
              <a:rPr lang="zh-CN" altLang="en-US" sz="1520" dirty="0"/>
            </a:br>
            <a:r>
              <a:rPr lang="en-US" altLang="zh-CN" sz="1520" dirty="0"/>
              <a:t>3.4</a:t>
            </a:r>
            <a:r>
              <a:rPr lang="zh-CN" altLang="en-US" sz="1520" dirty="0"/>
              <a:t>　有限差分牛顿法</a:t>
            </a:r>
            <a:br>
              <a:rPr lang="zh-CN" altLang="en-US" sz="1520" dirty="0"/>
            </a:br>
            <a:r>
              <a:rPr lang="en-US" altLang="zh-CN" sz="1520" dirty="0"/>
              <a:t>3.5</a:t>
            </a:r>
            <a:r>
              <a:rPr lang="zh-CN" altLang="en-US" sz="1520" dirty="0"/>
              <a:t>　负曲率方向法</a:t>
            </a:r>
            <a:br>
              <a:rPr lang="zh-CN" altLang="en-US" sz="1520" dirty="0"/>
            </a:br>
            <a:r>
              <a:rPr lang="en-US" altLang="zh-CN" sz="1520" dirty="0"/>
              <a:t>3.6</a:t>
            </a:r>
            <a:r>
              <a:rPr lang="zh-CN" altLang="en-US" sz="1520" dirty="0"/>
              <a:t>　信赖域方法</a:t>
            </a:r>
            <a:br>
              <a:rPr lang="zh-CN" altLang="en-US" sz="1520" dirty="0"/>
            </a:br>
            <a:r>
              <a:rPr lang="en-US" altLang="zh-CN" sz="1520" dirty="0"/>
              <a:t>3.7</a:t>
            </a:r>
            <a:r>
              <a:rPr lang="zh-CN" altLang="en-US" sz="1520" dirty="0"/>
              <a:t>　不牛顿法</a:t>
            </a:r>
            <a:br>
              <a:rPr lang="zh-CN" altLang="en-US" sz="1520" dirty="0"/>
            </a:br>
            <a:r>
              <a:rPr lang="en-US" altLang="zh-CN" sz="1520" dirty="0"/>
              <a:t>3.8</a:t>
            </a:r>
            <a:r>
              <a:rPr lang="zh-CN" altLang="en-US" sz="1520" dirty="0"/>
              <a:t>　附录 关于牛顿法收敛性的</a:t>
            </a:r>
            <a:r>
              <a:rPr lang="en-US" altLang="zh-CN" sz="1520" dirty="0"/>
              <a:t>Kantorovich</a:t>
            </a:r>
            <a:r>
              <a:rPr lang="zh-CN" altLang="en-US" sz="1520" dirty="0"/>
              <a:t>定理</a:t>
            </a:r>
          </a:p>
        </p:txBody>
      </p:sp>
      <p:sp>
        <p:nvSpPr>
          <p:cNvPr id="4" name="矩形 3">
            <a:extLst>
              <a:ext uri="{FF2B5EF4-FFF2-40B4-BE49-F238E27FC236}">
                <a16:creationId xmlns:a16="http://schemas.microsoft.com/office/drawing/2014/main" id="{C9C4FFC6-9378-4D70-A536-BDE23616EF86}"/>
              </a:ext>
            </a:extLst>
          </p:cNvPr>
          <p:cNvSpPr/>
          <p:nvPr/>
        </p:nvSpPr>
        <p:spPr>
          <a:xfrm>
            <a:off x="4078705" y="1350360"/>
            <a:ext cx="3630252" cy="5706177"/>
          </a:xfrm>
          <a:prstGeom prst="rect">
            <a:avLst/>
          </a:prstGeom>
        </p:spPr>
        <p:txBody>
          <a:bodyPr wrap="square">
            <a:spAutoFit/>
          </a:bodyPr>
          <a:lstStyle/>
          <a:p>
            <a:pPr marL="271491" indent="-271491">
              <a:buFont typeface="Wingdings" panose="05000000000000000000" pitchFamily="2" charset="2"/>
              <a:buChar char="u"/>
            </a:pPr>
            <a:r>
              <a:rPr lang="zh-CN" altLang="en-US" sz="1520" dirty="0">
                <a:solidFill>
                  <a:srgbClr val="0000FF"/>
                </a:solidFill>
              </a:rPr>
              <a:t>第四章　共轭梯度法</a:t>
            </a:r>
            <a:br>
              <a:rPr lang="zh-CN" altLang="en-US" sz="1520" dirty="0">
                <a:solidFill>
                  <a:srgbClr val="0000FF"/>
                </a:solidFill>
              </a:rPr>
            </a:br>
            <a:r>
              <a:rPr lang="en-US" altLang="zh-CN" sz="1520" dirty="0">
                <a:solidFill>
                  <a:srgbClr val="0000FF"/>
                </a:solidFill>
              </a:rPr>
              <a:t>4.</a:t>
            </a:r>
            <a:r>
              <a:rPr lang="zh-CN" altLang="en-US" sz="1520" dirty="0">
                <a:solidFill>
                  <a:srgbClr val="0000FF"/>
                </a:solidFill>
              </a:rPr>
              <a:t>　共轭方向法</a:t>
            </a:r>
            <a:br>
              <a:rPr lang="zh-CN" altLang="en-US" sz="1520" dirty="0">
                <a:solidFill>
                  <a:srgbClr val="0000FF"/>
                </a:solidFill>
              </a:rPr>
            </a:br>
            <a:r>
              <a:rPr lang="en-US" altLang="zh-CN" sz="1520" dirty="0">
                <a:solidFill>
                  <a:srgbClr val="0000FF"/>
                </a:solidFill>
              </a:rPr>
              <a:t>4.2</a:t>
            </a:r>
            <a:r>
              <a:rPr lang="zh-CN" altLang="en-US" sz="1520" dirty="0">
                <a:solidFill>
                  <a:srgbClr val="0000FF"/>
                </a:solidFill>
              </a:rPr>
              <a:t>　共轭梯度法</a:t>
            </a:r>
            <a:br>
              <a:rPr lang="zh-CN" altLang="en-US" sz="1520" dirty="0">
                <a:solidFill>
                  <a:srgbClr val="0000FF"/>
                </a:solidFill>
              </a:rPr>
            </a:br>
            <a:r>
              <a:rPr lang="en-US" altLang="zh-CN" sz="1520" dirty="0">
                <a:solidFill>
                  <a:srgbClr val="0000FF"/>
                </a:solidFill>
              </a:rPr>
              <a:t>4.3</a:t>
            </a:r>
            <a:r>
              <a:rPr lang="zh-CN" altLang="en-US" sz="1520" dirty="0">
                <a:solidFill>
                  <a:srgbClr val="0000FF"/>
                </a:solidFill>
              </a:rPr>
              <a:t>　共轭梯度法的收敛性</a:t>
            </a:r>
            <a:endParaRPr lang="en-US" altLang="zh-CN" sz="1520" dirty="0">
              <a:solidFill>
                <a:srgbClr val="0000FF"/>
              </a:solidFill>
            </a:endParaRPr>
          </a:p>
          <a:p>
            <a:pPr marL="271491" indent="-271491">
              <a:buFont typeface="Wingdings" panose="05000000000000000000" pitchFamily="2" charset="2"/>
              <a:buChar char="u"/>
            </a:pPr>
            <a:r>
              <a:rPr lang="zh-CN" altLang="en-US" sz="1520" dirty="0">
                <a:solidFill>
                  <a:srgbClr val="0000FF"/>
                </a:solidFill>
              </a:rPr>
              <a:t>第五章　拟牛顿法</a:t>
            </a:r>
            <a:br>
              <a:rPr lang="zh-CN" altLang="en-US" sz="1520" dirty="0">
                <a:solidFill>
                  <a:srgbClr val="0000FF"/>
                </a:solidFill>
              </a:rPr>
            </a:br>
            <a:r>
              <a:rPr lang="en-US" altLang="zh-CN" sz="1520" dirty="0">
                <a:solidFill>
                  <a:srgbClr val="0000FF"/>
                </a:solidFill>
              </a:rPr>
              <a:t>5.</a:t>
            </a:r>
            <a:r>
              <a:rPr lang="zh-CN" altLang="en-US" sz="1520" dirty="0">
                <a:solidFill>
                  <a:srgbClr val="0000FF"/>
                </a:solidFill>
              </a:rPr>
              <a:t>　拟牛顿法</a:t>
            </a:r>
            <a:br>
              <a:rPr lang="zh-CN" altLang="en-US" sz="1520" dirty="0">
                <a:solidFill>
                  <a:srgbClr val="0000FF"/>
                </a:solidFill>
              </a:rPr>
            </a:br>
            <a:r>
              <a:rPr lang="en-US" altLang="zh-CN" sz="1520" dirty="0">
                <a:solidFill>
                  <a:srgbClr val="0000FF"/>
                </a:solidFill>
              </a:rPr>
              <a:t>5.2</a:t>
            </a:r>
            <a:r>
              <a:rPr lang="zh-CN" altLang="en-US" sz="1520" dirty="0">
                <a:solidFill>
                  <a:srgbClr val="0000FF"/>
                </a:solidFill>
              </a:rPr>
              <a:t>　</a:t>
            </a:r>
            <a:r>
              <a:rPr lang="en-US" altLang="zh-CN" sz="1520" dirty="0" err="1">
                <a:solidFill>
                  <a:srgbClr val="0000FF"/>
                </a:solidFill>
              </a:rPr>
              <a:t>Broyden</a:t>
            </a:r>
            <a:r>
              <a:rPr lang="zh-CN" altLang="en-US" sz="1520" dirty="0">
                <a:solidFill>
                  <a:srgbClr val="0000FF"/>
                </a:solidFill>
              </a:rPr>
              <a:t>族</a:t>
            </a:r>
            <a:br>
              <a:rPr lang="zh-CN" altLang="en-US" sz="1520" dirty="0">
                <a:solidFill>
                  <a:srgbClr val="0000FF"/>
                </a:solidFill>
              </a:rPr>
            </a:br>
            <a:r>
              <a:rPr lang="en-US" altLang="zh-CN" sz="1520" dirty="0">
                <a:solidFill>
                  <a:srgbClr val="0000FF"/>
                </a:solidFill>
              </a:rPr>
              <a:t>5.3</a:t>
            </a:r>
            <a:r>
              <a:rPr lang="zh-CN" altLang="en-US" sz="1520" dirty="0">
                <a:solidFill>
                  <a:srgbClr val="0000FF"/>
                </a:solidFill>
              </a:rPr>
              <a:t>　</a:t>
            </a:r>
            <a:r>
              <a:rPr lang="en-US" altLang="zh-CN" sz="1520" dirty="0">
                <a:solidFill>
                  <a:srgbClr val="0000FF"/>
                </a:solidFill>
              </a:rPr>
              <a:t>Huang</a:t>
            </a:r>
            <a:r>
              <a:rPr lang="zh-CN" altLang="en-US" sz="1520" dirty="0">
                <a:solidFill>
                  <a:srgbClr val="0000FF"/>
                </a:solidFill>
              </a:rPr>
              <a:t>族</a:t>
            </a:r>
            <a:br>
              <a:rPr lang="zh-CN" altLang="en-US" sz="1520" dirty="0">
                <a:solidFill>
                  <a:srgbClr val="0000FF"/>
                </a:solidFill>
              </a:rPr>
            </a:br>
            <a:r>
              <a:rPr lang="en-US" altLang="zh-CN" sz="1520" dirty="0">
                <a:solidFill>
                  <a:srgbClr val="0000FF"/>
                </a:solidFill>
              </a:rPr>
              <a:t>5.4</a:t>
            </a:r>
            <a:r>
              <a:rPr lang="zh-CN" altLang="en-US" sz="1520" dirty="0">
                <a:solidFill>
                  <a:srgbClr val="0000FF"/>
                </a:solidFill>
              </a:rPr>
              <a:t>　算法的不变性</a:t>
            </a:r>
            <a:br>
              <a:rPr lang="zh-CN" altLang="en-US" sz="1520" dirty="0">
                <a:solidFill>
                  <a:srgbClr val="0000FF"/>
                </a:solidFill>
              </a:rPr>
            </a:br>
            <a:r>
              <a:rPr lang="en-US" altLang="zh-CN" sz="1520" dirty="0">
                <a:solidFill>
                  <a:srgbClr val="0000FF"/>
                </a:solidFill>
              </a:rPr>
              <a:t>5.5</a:t>
            </a:r>
            <a:r>
              <a:rPr lang="zh-CN" altLang="en-US" sz="1520" dirty="0">
                <a:solidFill>
                  <a:srgbClr val="0000FF"/>
                </a:solidFill>
              </a:rPr>
              <a:t>　拟牛顿法的局部收敛性</a:t>
            </a:r>
            <a:br>
              <a:rPr lang="zh-CN" altLang="en-US" sz="1520" dirty="0">
                <a:solidFill>
                  <a:srgbClr val="0000FF"/>
                </a:solidFill>
              </a:rPr>
            </a:br>
            <a:r>
              <a:rPr lang="en-US" altLang="zh-CN" sz="1520" dirty="0">
                <a:solidFill>
                  <a:srgbClr val="0000FF"/>
                </a:solidFill>
              </a:rPr>
              <a:t>5.6</a:t>
            </a:r>
            <a:r>
              <a:rPr lang="zh-CN" altLang="en-US" sz="1520" dirty="0">
                <a:solidFill>
                  <a:srgbClr val="0000FF"/>
                </a:solidFill>
              </a:rPr>
              <a:t>　拟牛顿法的总体收敛性</a:t>
            </a:r>
            <a:br>
              <a:rPr lang="zh-CN" altLang="en-US" sz="1520" dirty="0">
                <a:solidFill>
                  <a:srgbClr val="0000FF"/>
                </a:solidFill>
              </a:rPr>
            </a:br>
            <a:r>
              <a:rPr lang="en-US" altLang="zh-CN" sz="1520" dirty="0">
                <a:solidFill>
                  <a:srgbClr val="0000FF"/>
                </a:solidFill>
              </a:rPr>
              <a:t>5.7</a:t>
            </a:r>
            <a:r>
              <a:rPr lang="zh-CN" altLang="en-US" sz="1520" dirty="0">
                <a:solidFill>
                  <a:srgbClr val="0000FF"/>
                </a:solidFill>
              </a:rPr>
              <a:t>　自调比变尺度方法</a:t>
            </a:r>
            <a:br>
              <a:rPr lang="zh-CN" altLang="en-US" sz="1520" dirty="0">
                <a:solidFill>
                  <a:srgbClr val="0000FF"/>
                </a:solidFill>
              </a:rPr>
            </a:br>
            <a:r>
              <a:rPr lang="en-US" altLang="zh-CN" sz="1520" dirty="0">
                <a:solidFill>
                  <a:srgbClr val="0000FF"/>
                </a:solidFill>
              </a:rPr>
              <a:t>5.8</a:t>
            </a:r>
            <a:r>
              <a:rPr lang="zh-CN" altLang="en-US" sz="1520" dirty="0">
                <a:solidFill>
                  <a:srgbClr val="0000FF"/>
                </a:solidFill>
              </a:rPr>
              <a:t>　稀疏拟牛顿法</a:t>
            </a:r>
            <a:endParaRPr lang="en-US" altLang="zh-CN" sz="1520" dirty="0">
              <a:solidFill>
                <a:srgbClr val="0000FF"/>
              </a:solidFill>
            </a:endParaRPr>
          </a:p>
          <a:p>
            <a:pPr marL="271491" indent="-271491">
              <a:buFont typeface="Wingdings" panose="05000000000000000000" pitchFamily="2" charset="2"/>
              <a:buChar char="u"/>
            </a:pPr>
            <a:r>
              <a:rPr lang="zh-CN" altLang="en-US" sz="1520" dirty="0">
                <a:solidFill>
                  <a:srgbClr val="0000FF"/>
                </a:solidFill>
              </a:rPr>
              <a:t>第六章　非二次模型化方法</a:t>
            </a:r>
            <a:br>
              <a:rPr lang="zh-CN" altLang="en-US" sz="1520" dirty="0">
                <a:solidFill>
                  <a:srgbClr val="0000FF"/>
                </a:solidFill>
              </a:rPr>
            </a:br>
            <a:r>
              <a:rPr lang="en-US" altLang="zh-CN" sz="1520" dirty="0">
                <a:solidFill>
                  <a:srgbClr val="0000FF"/>
                </a:solidFill>
              </a:rPr>
              <a:t>6.</a:t>
            </a:r>
            <a:r>
              <a:rPr lang="zh-CN" altLang="en-US" sz="1520" dirty="0">
                <a:solidFill>
                  <a:srgbClr val="0000FF"/>
                </a:solidFill>
              </a:rPr>
              <a:t>　齐次函数模型的化方法</a:t>
            </a:r>
            <a:br>
              <a:rPr lang="zh-CN" altLang="en-US" sz="1520" dirty="0">
                <a:solidFill>
                  <a:srgbClr val="0000FF"/>
                </a:solidFill>
              </a:rPr>
            </a:br>
            <a:r>
              <a:rPr lang="en-US" altLang="zh-CN" sz="1520" dirty="0">
                <a:solidFill>
                  <a:srgbClr val="0000FF"/>
                </a:solidFill>
              </a:rPr>
              <a:t>6.2</a:t>
            </a:r>
            <a:r>
              <a:rPr lang="zh-CN" altLang="en-US" sz="1520" dirty="0">
                <a:solidFill>
                  <a:srgbClr val="0000FF"/>
                </a:solidFill>
              </a:rPr>
              <a:t>　张量方法</a:t>
            </a:r>
            <a:br>
              <a:rPr lang="zh-CN" altLang="en-US" sz="1520" dirty="0">
                <a:solidFill>
                  <a:srgbClr val="0000FF"/>
                </a:solidFill>
              </a:rPr>
            </a:br>
            <a:r>
              <a:rPr lang="en-US" altLang="zh-CN" sz="1520" dirty="0">
                <a:solidFill>
                  <a:srgbClr val="0000FF"/>
                </a:solidFill>
              </a:rPr>
              <a:t>6.3</a:t>
            </a:r>
            <a:r>
              <a:rPr lang="zh-CN" altLang="en-US" sz="1520" dirty="0">
                <a:solidFill>
                  <a:srgbClr val="0000FF"/>
                </a:solidFill>
              </a:rPr>
              <a:t>　锥模型与共线调比</a:t>
            </a:r>
            <a:endParaRPr lang="en-US" altLang="zh-CN" sz="1520" dirty="0">
              <a:solidFill>
                <a:srgbClr val="0000FF"/>
              </a:solidFill>
            </a:endParaRPr>
          </a:p>
          <a:p>
            <a:pPr marL="271491" indent="-271491">
              <a:buFont typeface="Wingdings" panose="05000000000000000000" pitchFamily="2" charset="2"/>
              <a:buChar char="u"/>
            </a:pPr>
            <a:r>
              <a:rPr lang="zh-CN" altLang="en-US" sz="1520" dirty="0">
                <a:solidFill>
                  <a:srgbClr val="0000FF"/>
                </a:solidFill>
              </a:rPr>
              <a:t>第七章　非线性最小二乘问题</a:t>
            </a:r>
            <a:br>
              <a:rPr lang="zh-CN" altLang="en-US" sz="1520" dirty="0">
                <a:solidFill>
                  <a:srgbClr val="0000FF"/>
                </a:solidFill>
              </a:rPr>
            </a:br>
            <a:r>
              <a:rPr lang="en-US" altLang="zh-CN" sz="1520" dirty="0">
                <a:solidFill>
                  <a:srgbClr val="0000FF"/>
                </a:solidFill>
              </a:rPr>
              <a:t>7.</a:t>
            </a:r>
            <a:r>
              <a:rPr lang="zh-CN" altLang="en-US" sz="1520" dirty="0">
                <a:solidFill>
                  <a:srgbClr val="0000FF"/>
                </a:solidFill>
              </a:rPr>
              <a:t>　非线性最小二乘问题</a:t>
            </a:r>
            <a:br>
              <a:rPr lang="zh-CN" altLang="en-US" sz="1520" dirty="0">
                <a:solidFill>
                  <a:srgbClr val="0000FF"/>
                </a:solidFill>
              </a:rPr>
            </a:br>
            <a:r>
              <a:rPr lang="en-US" altLang="zh-CN" sz="1520" dirty="0">
                <a:solidFill>
                  <a:srgbClr val="0000FF"/>
                </a:solidFill>
              </a:rPr>
              <a:t>7.2</a:t>
            </a:r>
            <a:r>
              <a:rPr lang="zh-CN" altLang="en-US" sz="1520" dirty="0">
                <a:solidFill>
                  <a:srgbClr val="0000FF"/>
                </a:solidFill>
              </a:rPr>
              <a:t>　</a:t>
            </a:r>
            <a:r>
              <a:rPr lang="en-US" altLang="zh-CN" sz="1520" dirty="0">
                <a:solidFill>
                  <a:srgbClr val="0000FF"/>
                </a:solidFill>
              </a:rPr>
              <a:t>Gauss-Newton</a:t>
            </a:r>
            <a:r>
              <a:rPr lang="zh-CN" altLang="en-US" sz="1520" dirty="0">
                <a:solidFill>
                  <a:srgbClr val="0000FF"/>
                </a:solidFill>
              </a:rPr>
              <a:t>法</a:t>
            </a:r>
            <a:br>
              <a:rPr lang="zh-CN" altLang="en-US" sz="1520" dirty="0">
                <a:solidFill>
                  <a:srgbClr val="0000FF"/>
                </a:solidFill>
              </a:rPr>
            </a:br>
            <a:r>
              <a:rPr lang="en-US" altLang="zh-CN" sz="1520" dirty="0">
                <a:solidFill>
                  <a:srgbClr val="0000FF"/>
                </a:solidFill>
              </a:rPr>
              <a:t>7.3</a:t>
            </a:r>
            <a:r>
              <a:rPr lang="zh-CN" altLang="en-US" sz="1520" dirty="0">
                <a:solidFill>
                  <a:srgbClr val="0000FF"/>
                </a:solidFill>
              </a:rPr>
              <a:t>　</a:t>
            </a:r>
            <a:r>
              <a:rPr lang="en-US" altLang="zh-CN" sz="1520" dirty="0">
                <a:solidFill>
                  <a:srgbClr val="0000FF"/>
                </a:solidFill>
              </a:rPr>
              <a:t>Levenberg-Marquardt</a:t>
            </a:r>
            <a:r>
              <a:rPr lang="zh-CN" altLang="en-US" sz="1520" dirty="0">
                <a:solidFill>
                  <a:srgbClr val="0000FF"/>
                </a:solidFill>
              </a:rPr>
              <a:t>方法</a:t>
            </a:r>
            <a:br>
              <a:rPr lang="zh-CN" altLang="en-US" sz="1520" dirty="0">
                <a:solidFill>
                  <a:srgbClr val="0000FF"/>
                </a:solidFill>
              </a:rPr>
            </a:br>
            <a:r>
              <a:rPr lang="en-US" altLang="zh-CN" sz="1520" dirty="0">
                <a:solidFill>
                  <a:srgbClr val="0000FF"/>
                </a:solidFill>
              </a:rPr>
              <a:t>7.4</a:t>
            </a:r>
            <a:r>
              <a:rPr lang="zh-CN" altLang="en-US" sz="1520" dirty="0">
                <a:solidFill>
                  <a:srgbClr val="0000FF"/>
                </a:solidFill>
              </a:rPr>
              <a:t>　</a:t>
            </a:r>
            <a:r>
              <a:rPr lang="en-US" altLang="zh-CN" sz="1520" dirty="0">
                <a:solidFill>
                  <a:srgbClr val="0000FF"/>
                </a:solidFill>
              </a:rPr>
              <a:t>Levenberg-Marquardt</a:t>
            </a:r>
            <a:r>
              <a:rPr lang="zh-CN" altLang="en-US" sz="1520" dirty="0">
                <a:solidFill>
                  <a:srgbClr val="0000FF"/>
                </a:solidFill>
              </a:rPr>
              <a:t>方法的</a:t>
            </a:r>
            <a:r>
              <a:rPr lang="en-US" altLang="zh-CN" sz="1520" dirty="0">
                <a:solidFill>
                  <a:srgbClr val="0000FF"/>
                </a:solidFill>
              </a:rPr>
              <a:t>More</a:t>
            </a:r>
            <a:r>
              <a:rPr lang="zh-CN" altLang="en-US" sz="1520" dirty="0">
                <a:solidFill>
                  <a:srgbClr val="0000FF"/>
                </a:solidFill>
              </a:rPr>
              <a:t>形式</a:t>
            </a:r>
            <a:br>
              <a:rPr lang="zh-CN" altLang="en-US" sz="1520" dirty="0">
                <a:solidFill>
                  <a:srgbClr val="0000FF"/>
                </a:solidFill>
              </a:rPr>
            </a:br>
            <a:r>
              <a:rPr lang="en-US" altLang="zh-CN" sz="1520" dirty="0">
                <a:solidFill>
                  <a:srgbClr val="0000FF"/>
                </a:solidFill>
              </a:rPr>
              <a:t>7.5</a:t>
            </a:r>
            <a:r>
              <a:rPr lang="zh-CN" altLang="en-US" sz="1520" dirty="0">
                <a:solidFill>
                  <a:srgbClr val="0000FF"/>
                </a:solidFill>
              </a:rPr>
              <a:t>　拟牛顿法</a:t>
            </a:r>
          </a:p>
        </p:txBody>
      </p:sp>
      <p:sp>
        <p:nvSpPr>
          <p:cNvPr id="5" name="矩形 4">
            <a:extLst>
              <a:ext uri="{FF2B5EF4-FFF2-40B4-BE49-F238E27FC236}">
                <a16:creationId xmlns:a16="http://schemas.microsoft.com/office/drawing/2014/main" id="{0202E422-F5EC-48D3-A503-5AE268B646A1}"/>
              </a:ext>
            </a:extLst>
          </p:cNvPr>
          <p:cNvSpPr/>
          <p:nvPr/>
        </p:nvSpPr>
        <p:spPr>
          <a:xfrm>
            <a:off x="7708957" y="1282597"/>
            <a:ext cx="2873352" cy="5706177"/>
          </a:xfrm>
          <a:prstGeom prst="rect">
            <a:avLst/>
          </a:prstGeom>
        </p:spPr>
        <p:txBody>
          <a:bodyPr wrap="square">
            <a:spAutoFit/>
          </a:bodyPr>
          <a:lstStyle/>
          <a:p>
            <a:pPr algn="l"/>
            <a:r>
              <a:rPr lang="zh-CN" altLang="en-US" sz="1520" dirty="0">
                <a:solidFill>
                  <a:srgbClr val="0000FF"/>
                </a:solidFill>
              </a:rPr>
              <a:t>第八章　约束优化性条件</a:t>
            </a:r>
            <a:br>
              <a:rPr lang="zh-CN" altLang="en-US" sz="1520" dirty="0">
                <a:solidFill>
                  <a:srgbClr val="0000FF"/>
                </a:solidFill>
              </a:rPr>
            </a:br>
            <a:r>
              <a:rPr lang="en-US" altLang="zh-CN" sz="1520" dirty="0">
                <a:solidFill>
                  <a:srgbClr val="0000FF"/>
                </a:solidFill>
              </a:rPr>
              <a:t>8.1</a:t>
            </a:r>
            <a:r>
              <a:rPr lang="zh-CN" altLang="en-US" sz="1520" dirty="0">
                <a:solidFill>
                  <a:srgbClr val="0000FF"/>
                </a:solidFill>
              </a:rPr>
              <a:t>　约束优化问题</a:t>
            </a:r>
            <a:br>
              <a:rPr lang="zh-CN" altLang="en-US" sz="1520" dirty="0">
                <a:solidFill>
                  <a:srgbClr val="0000FF"/>
                </a:solidFill>
              </a:rPr>
            </a:br>
            <a:r>
              <a:rPr lang="en-US" altLang="zh-CN" sz="1520" dirty="0">
                <a:solidFill>
                  <a:srgbClr val="0000FF"/>
                </a:solidFill>
              </a:rPr>
              <a:t>8.2</a:t>
            </a:r>
            <a:r>
              <a:rPr lang="zh-CN" altLang="en-US" sz="1520" dirty="0">
                <a:solidFill>
                  <a:srgbClr val="0000FF"/>
                </a:solidFill>
              </a:rPr>
              <a:t>　一阶性条件</a:t>
            </a:r>
            <a:br>
              <a:rPr lang="zh-CN" altLang="en-US" sz="1520" dirty="0">
                <a:solidFill>
                  <a:srgbClr val="0000FF"/>
                </a:solidFill>
              </a:rPr>
            </a:br>
            <a:r>
              <a:rPr lang="en-US" altLang="zh-CN" sz="1520" dirty="0">
                <a:solidFill>
                  <a:srgbClr val="0000FF"/>
                </a:solidFill>
              </a:rPr>
              <a:t>8.3</a:t>
            </a:r>
            <a:r>
              <a:rPr lang="zh-CN" altLang="en-US" sz="1520" dirty="0">
                <a:solidFill>
                  <a:srgbClr val="0000FF"/>
                </a:solidFill>
              </a:rPr>
              <a:t>　二阶性条件</a:t>
            </a:r>
            <a:br>
              <a:rPr lang="zh-CN" altLang="en-US" sz="1520" dirty="0">
                <a:solidFill>
                  <a:srgbClr val="0000FF"/>
                </a:solidFill>
              </a:rPr>
            </a:br>
            <a:r>
              <a:rPr lang="zh-CN" altLang="en-US" sz="1520" dirty="0">
                <a:solidFill>
                  <a:srgbClr val="0000FF"/>
                </a:solidFill>
              </a:rPr>
              <a:t>第九章　二次规划</a:t>
            </a:r>
            <a:br>
              <a:rPr lang="zh-CN" altLang="en-US" sz="1520" dirty="0">
                <a:solidFill>
                  <a:srgbClr val="0000FF"/>
                </a:solidFill>
              </a:rPr>
            </a:br>
            <a:r>
              <a:rPr lang="en-US" altLang="zh-CN" sz="1520" dirty="0">
                <a:solidFill>
                  <a:srgbClr val="0000FF"/>
                </a:solidFill>
              </a:rPr>
              <a:t>9.1</a:t>
            </a:r>
            <a:r>
              <a:rPr lang="zh-CN" altLang="en-US" sz="1520" dirty="0">
                <a:solidFill>
                  <a:srgbClr val="0000FF"/>
                </a:solidFill>
              </a:rPr>
              <a:t>　二次规划问题</a:t>
            </a:r>
            <a:br>
              <a:rPr lang="zh-CN" altLang="en-US" sz="1520" dirty="0">
                <a:solidFill>
                  <a:srgbClr val="0000FF"/>
                </a:solidFill>
              </a:rPr>
            </a:br>
            <a:r>
              <a:rPr lang="en-US" altLang="zh-CN" sz="1520" dirty="0">
                <a:solidFill>
                  <a:srgbClr val="0000FF"/>
                </a:solidFill>
              </a:rPr>
              <a:t>9.2</a:t>
            </a:r>
            <a:r>
              <a:rPr lang="zh-CN" altLang="en-US" sz="1520" dirty="0">
                <a:solidFill>
                  <a:srgbClr val="0000FF"/>
                </a:solidFill>
              </a:rPr>
              <a:t>　对偶性质</a:t>
            </a:r>
            <a:br>
              <a:rPr lang="zh-CN" altLang="en-US" sz="1520" dirty="0">
                <a:solidFill>
                  <a:srgbClr val="0000FF"/>
                </a:solidFill>
              </a:rPr>
            </a:br>
            <a:r>
              <a:rPr lang="en-US" altLang="zh-CN" sz="1520" dirty="0">
                <a:solidFill>
                  <a:srgbClr val="0000FF"/>
                </a:solidFill>
              </a:rPr>
              <a:t>9.3</a:t>
            </a:r>
            <a:r>
              <a:rPr lang="zh-CN" altLang="en-US" sz="1520" dirty="0">
                <a:solidFill>
                  <a:srgbClr val="0000FF"/>
                </a:solidFill>
              </a:rPr>
              <a:t>　等式约束问题</a:t>
            </a:r>
            <a:br>
              <a:rPr lang="zh-CN" altLang="en-US" sz="1520" dirty="0">
                <a:solidFill>
                  <a:srgbClr val="0000FF"/>
                </a:solidFill>
              </a:rPr>
            </a:br>
            <a:r>
              <a:rPr lang="en-US" altLang="zh-CN" sz="1520" dirty="0">
                <a:solidFill>
                  <a:srgbClr val="0000FF"/>
                </a:solidFill>
              </a:rPr>
              <a:t>9.4</a:t>
            </a:r>
            <a:r>
              <a:rPr lang="zh-CN" altLang="en-US" sz="1520" dirty="0">
                <a:solidFill>
                  <a:srgbClr val="0000FF"/>
                </a:solidFill>
              </a:rPr>
              <a:t>　积极集法</a:t>
            </a:r>
            <a:br>
              <a:rPr lang="zh-CN" altLang="en-US" sz="1520" dirty="0">
                <a:solidFill>
                  <a:srgbClr val="0000FF"/>
                </a:solidFill>
              </a:rPr>
            </a:br>
            <a:r>
              <a:rPr lang="en-US" altLang="zh-CN" sz="1520" dirty="0">
                <a:solidFill>
                  <a:srgbClr val="0000FF"/>
                </a:solidFill>
              </a:rPr>
              <a:t>9.5</a:t>
            </a:r>
            <a:r>
              <a:rPr lang="zh-CN" altLang="en-US" sz="1520" dirty="0">
                <a:solidFill>
                  <a:srgbClr val="0000FF"/>
                </a:solidFill>
              </a:rPr>
              <a:t>　对偶方法</a:t>
            </a:r>
            <a:br>
              <a:rPr lang="zh-CN" altLang="en-US" sz="1520" dirty="0">
                <a:solidFill>
                  <a:srgbClr val="0000FF"/>
                </a:solidFill>
              </a:rPr>
            </a:br>
            <a:r>
              <a:rPr lang="en-US" altLang="zh-CN" sz="1520" dirty="0">
                <a:solidFill>
                  <a:srgbClr val="0000FF"/>
                </a:solidFill>
              </a:rPr>
              <a:t>9.6</a:t>
            </a:r>
            <a:r>
              <a:rPr lang="zh-CN" altLang="en-US" sz="1520" dirty="0">
                <a:solidFill>
                  <a:srgbClr val="0000FF"/>
                </a:solidFill>
              </a:rPr>
              <a:t>　内点算法</a:t>
            </a:r>
            <a:br>
              <a:rPr lang="zh-CN" altLang="en-US" sz="1520" dirty="0">
                <a:solidFill>
                  <a:srgbClr val="0000FF"/>
                </a:solidFill>
              </a:rPr>
            </a:br>
            <a:r>
              <a:rPr lang="zh-CN" altLang="en-US" sz="1520" dirty="0">
                <a:solidFill>
                  <a:srgbClr val="0000FF"/>
                </a:solidFill>
              </a:rPr>
              <a:t>第十章　罚函数法</a:t>
            </a:r>
            <a:br>
              <a:rPr lang="zh-CN" altLang="en-US" sz="1520" dirty="0">
                <a:solidFill>
                  <a:srgbClr val="0000FF"/>
                </a:solidFill>
              </a:rPr>
            </a:br>
            <a:r>
              <a:rPr lang="en-US" altLang="zh-CN" sz="1520" dirty="0">
                <a:solidFill>
                  <a:srgbClr val="0000FF"/>
                </a:solidFill>
              </a:rPr>
              <a:t>10.1</a:t>
            </a:r>
            <a:r>
              <a:rPr lang="zh-CN" altLang="en-US" sz="1520" dirty="0">
                <a:solidFill>
                  <a:srgbClr val="0000FF"/>
                </a:solidFill>
              </a:rPr>
              <a:t>　罚函数</a:t>
            </a:r>
            <a:br>
              <a:rPr lang="zh-CN" altLang="en-US" sz="1520" dirty="0">
                <a:solidFill>
                  <a:srgbClr val="0000FF"/>
                </a:solidFill>
              </a:rPr>
            </a:br>
            <a:r>
              <a:rPr lang="en-US" altLang="zh-CN" sz="1520" dirty="0">
                <a:solidFill>
                  <a:srgbClr val="0000FF"/>
                </a:solidFill>
              </a:rPr>
              <a:t>10.2</a:t>
            </a:r>
            <a:r>
              <a:rPr lang="zh-CN" altLang="en-US" sz="1520" dirty="0">
                <a:solidFill>
                  <a:srgbClr val="0000FF"/>
                </a:solidFill>
              </a:rPr>
              <a:t>　简单罚函数法</a:t>
            </a:r>
            <a:br>
              <a:rPr lang="zh-CN" altLang="en-US" sz="1520" dirty="0">
                <a:solidFill>
                  <a:srgbClr val="0000FF"/>
                </a:solidFill>
              </a:rPr>
            </a:br>
            <a:r>
              <a:rPr lang="en-US" altLang="zh-CN" sz="1520" dirty="0">
                <a:solidFill>
                  <a:srgbClr val="0000FF"/>
                </a:solidFill>
              </a:rPr>
              <a:t>10.3</a:t>
            </a:r>
            <a:r>
              <a:rPr lang="zh-CN" altLang="en-US" sz="1520" dirty="0">
                <a:solidFill>
                  <a:srgbClr val="0000FF"/>
                </a:solidFill>
              </a:rPr>
              <a:t>　内点罚函数</a:t>
            </a:r>
            <a:br>
              <a:rPr lang="zh-CN" altLang="en-US" sz="1520" dirty="0">
                <a:solidFill>
                  <a:srgbClr val="0000FF"/>
                </a:solidFill>
              </a:rPr>
            </a:br>
            <a:r>
              <a:rPr lang="en-US" altLang="zh-CN" sz="1520" dirty="0">
                <a:solidFill>
                  <a:srgbClr val="0000FF"/>
                </a:solidFill>
              </a:rPr>
              <a:t>10.4</a:t>
            </a:r>
            <a:r>
              <a:rPr lang="zh-CN" altLang="en-US" sz="1520" dirty="0">
                <a:solidFill>
                  <a:srgbClr val="0000FF"/>
                </a:solidFill>
              </a:rPr>
              <a:t>　乘子罚函数</a:t>
            </a:r>
            <a:br>
              <a:rPr lang="zh-CN" altLang="en-US" sz="1520" dirty="0">
                <a:solidFill>
                  <a:srgbClr val="0000FF"/>
                </a:solidFill>
              </a:rPr>
            </a:br>
            <a:r>
              <a:rPr lang="en-US" altLang="zh-CN" sz="1520" dirty="0">
                <a:solidFill>
                  <a:srgbClr val="0000FF"/>
                </a:solidFill>
              </a:rPr>
              <a:t>10.5</a:t>
            </a:r>
            <a:r>
              <a:rPr lang="zh-CN" altLang="en-US" sz="1520" dirty="0">
                <a:solidFill>
                  <a:srgbClr val="0000FF"/>
                </a:solidFill>
              </a:rPr>
              <a:t>　光滑罚函数</a:t>
            </a:r>
            <a:br>
              <a:rPr lang="zh-CN" altLang="en-US" sz="1520" dirty="0">
                <a:solidFill>
                  <a:srgbClr val="0000FF"/>
                </a:solidFill>
              </a:rPr>
            </a:br>
            <a:r>
              <a:rPr lang="en-US" altLang="zh-CN" sz="1520" dirty="0">
                <a:solidFill>
                  <a:srgbClr val="0000FF"/>
                </a:solidFill>
              </a:rPr>
              <a:t>10.6</a:t>
            </a:r>
            <a:r>
              <a:rPr lang="zh-CN" altLang="en-US" sz="1520" dirty="0">
                <a:solidFill>
                  <a:srgbClr val="0000FF"/>
                </a:solidFill>
              </a:rPr>
              <a:t>　非光滑罚函数</a:t>
            </a:r>
            <a:br>
              <a:rPr lang="zh-CN" altLang="en-US" sz="1520" dirty="0">
                <a:solidFill>
                  <a:srgbClr val="0000FF"/>
                </a:solidFill>
              </a:rPr>
            </a:br>
            <a:r>
              <a:rPr lang="zh-CN" altLang="en-US" sz="1520" dirty="0">
                <a:solidFill>
                  <a:srgbClr val="0000FF"/>
                </a:solidFill>
              </a:rPr>
              <a:t>第十一章　可行方向法</a:t>
            </a:r>
            <a:br>
              <a:rPr lang="zh-CN" altLang="en-US" sz="1520" dirty="0">
                <a:solidFill>
                  <a:srgbClr val="0000FF"/>
                </a:solidFill>
              </a:rPr>
            </a:br>
            <a:r>
              <a:rPr lang="en-US" altLang="zh-CN" sz="1520" dirty="0">
                <a:solidFill>
                  <a:srgbClr val="0000FF"/>
                </a:solidFill>
              </a:rPr>
              <a:t>11.1</a:t>
            </a:r>
            <a:r>
              <a:rPr lang="zh-CN" altLang="en-US" sz="1520" dirty="0">
                <a:solidFill>
                  <a:srgbClr val="0000FF"/>
                </a:solidFill>
              </a:rPr>
              <a:t>　可行点法</a:t>
            </a:r>
            <a:br>
              <a:rPr lang="zh-CN" altLang="en-US" sz="1520" dirty="0">
                <a:solidFill>
                  <a:srgbClr val="0000FF"/>
                </a:solidFill>
              </a:rPr>
            </a:br>
            <a:r>
              <a:rPr lang="en-US" altLang="zh-CN" sz="1520" dirty="0">
                <a:solidFill>
                  <a:srgbClr val="0000FF"/>
                </a:solidFill>
              </a:rPr>
              <a:t>11.2</a:t>
            </a:r>
            <a:r>
              <a:rPr lang="zh-CN" altLang="en-US" sz="1520" dirty="0">
                <a:solidFill>
                  <a:srgbClr val="0000FF"/>
                </a:solidFill>
              </a:rPr>
              <a:t>　广义消去法</a:t>
            </a:r>
            <a:br>
              <a:rPr lang="zh-CN" altLang="en-US" sz="1520" dirty="0">
                <a:solidFill>
                  <a:srgbClr val="0000FF"/>
                </a:solidFill>
              </a:rPr>
            </a:br>
            <a:r>
              <a:rPr lang="en-US" altLang="zh-CN" sz="1520" dirty="0">
                <a:solidFill>
                  <a:srgbClr val="0000FF"/>
                </a:solidFill>
              </a:rPr>
              <a:t>11.3</a:t>
            </a:r>
            <a:r>
              <a:rPr lang="zh-CN" altLang="en-US" sz="1520" dirty="0">
                <a:solidFill>
                  <a:srgbClr val="0000FF"/>
                </a:solidFill>
              </a:rPr>
              <a:t>　广义既约梯度法</a:t>
            </a:r>
            <a:endParaRPr lang="en-US" altLang="zh-CN" sz="1520" dirty="0">
              <a:solidFill>
                <a:srgbClr val="0000FF"/>
              </a:solidFill>
            </a:endParaRPr>
          </a:p>
          <a:p>
            <a:pPr algn="l"/>
            <a:r>
              <a:rPr lang="en-US" altLang="zh-CN" sz="1520" dirty="0">
                <a:solidFill>
                  <a:srgbClr val="0000FF"/>
                </a:solidFill>
              </a:rPr>
              <a:t>11.4    </a:t>
            </a:r>
            <a:r>
              <a:rPr lang="zh-CN" altLang="en-US" sz="1520" dirty="0">
                <a:solidFill>
                  <a:srgbClr val="0000FF"/>
                </a:solidFill>
              </a:rPr>
              <a:t>投影梯度法</a:t>
            </a:r>
            <a:endParaRPr lang="en-US" altLang="zh-CN" sz="1520" dirty="0">
              <a:solidFill>
                <a:srgbClr val="0000FF"/>
              </a:solidFill>
            </a:endParaRPr>
          </a:p>
          <a:p>
            <a:pPr algn="l"/>
            <a:r>
              <a:rPr lang="en-US" altLang="zh-CN" sz="1520" dirty="0">
                <a:solidFill>
                  <a:srgbClr val="0000FF"/>
                </a:solidFill>
              </a:rPr>
              <a:t>11.5    </a:t>
            </a:r>
            <a:r>
              <a:rPr lang="zh-CN" altLang="en-US" sz="1520" dirty="0">
                <a:solidFill>
                  <a:srgbClr val="0000FF"/>
                </a:solidFill>
              </a:rPr>
              <a:t>线性约束问题</a:t>
            </a:r>
          </a:p>
        </p:txBody>
      </p:sp>
    </p:spTree>
    <p:extLst>
      <p:ext uri="{BB962C8B-B14F-4D97-AF65-F5344CB8AC3E}">
        <p14:creationId xmlns:p14="http://schemas.microsoft.com/office/powerpoint/2010/main" val="269765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2D33A7-E20E-40DC-A1DA-AC25142DD9AC}"/>
              </a:ext>
            </a:extLst>
          </p:cNvPr>
          <p:cNvSpPr>
            <a:spLocks noGrp="1"/>
          </p:cNvSpPr>
          <p:nvPr>
            <p:ph type="title"/>
          </p:nvPr>
        </p:nvSpPr>
        <p:spPr>
          <a:xfrm>
            <a:off x="741947" y="0"/>
            <a:ext cx="10515600" cy="1325563"/>
          </a:xfrm>
        </p:spPr>
        <p:txBody>
          <a:bodyPr/>
          <a:lstStyle/>
          <a:p>
            <a:r>
              <a:rPr lang="zh-CN" altLang="en-US" dirty="0"/>
              <a:t>最优化理论与方法</a:t>
            </a:r>
          </a:p>
        </p:txBody>
      </p:sp>
      <p:sp>
        <p:nvSpPr>
          <p:cNvPr id="3" name="内容占位符 2">
            <a:extLst>
              <a:ext uri="{FF2B5EF4-FFF2-40B4-BE49-F238E27FC236}">
                <a16:creationId xmlns:a16="http://schemas.microsoft.com/office/drawing/2014/main" id="{82894128-D061-46FA-9137-98D1BE3B023E}"/>
              </a:ext>
            </a:extLst>
          </p:cNvPr>
          <p:cNvSpPr>
            <a:spLocks noGrp="1"/>
          </p:cNvSpPr>
          <p:nvPr>
            <p:ph idx="1"/>
          </p:nvPr>
        </p:nvSpPr>
        <p:spPr>
          <a:xfrm>
            <a:off x="1120883" y="1325563"/>
            <a:ext cx="5472628" cy="5336179"/>
          </a:xfrm>
        </p:spPr>
        <p:txBody>
          <a:bodyPr/>
          <a:lstStyle/>
          <a:p>
            <a:r>
              <a:rPr lang="zh-CN" altLang="en-US" sz="2280" dirty="0"/>
              <a:t>第十二章 逐步二次规划法</a:t>
            </a:r>
            <a:endParaRPr lang="en-US" altLang="zh-CN" sz="2280" dirty="0"/>
          </a:p>
          <a:p>
            <a:pPr lvl="1"/>
            <a:r>
              <a:rPr lang="en-US" altLang="zh-CN" sz="1900" dirty="0"/>
              <a:t>12. 1 Lagrange-Newton</a:t>
            </a:r>
            <a:r>
              <a:rPr lang="zh-CN" altLang="en-US" sz="1900" dirty="0"/>
              <a:t>法</a:t>
            </a:r>
            <a:endParaRPr lang="en-US" altLang="zh-CN" sz="1900" dirty="0"/>
          </a:p>
          <a:p>
            <a:pPr lvl="1"/>
            <a:r>
              <a:rPr lang="en-US" altLang="zh-CN" sz="1900" dirty="0"/>
              <a:t>12.2 Wilson-Han-Powell</a:t>
            </a:r>
            <a:r>
              <a:rPr lang="zh-CN" altLang="en-US" sz="1900" dirty="0"/>
              <a:t>方法</a:t>
            </a:r>
            <a:endParaRPr lang="en-US" altLang="zh-CN" sz="1900" dirty="0"/>
          </a:p>
          <a:p>
            <a:pPr lvl="1"/>
            <a:r>
              <a:rPr lang="en-US" altLang="zh-CN" sz="1900" dirty="0"/>
              <a:t>12.3 SQP</a:t>
            </a:r>
            <a:r>
              <a:rPr lang="zh-CN" altLang="en-US" sz="1900" dirty="0"/>
              <a:t>步的超线性收敛性</a:t>
            </a:r>
            <a:endParaRPr lang="en-US" altLang="zh-CN" sz="1900" dirty="0"/>
          </a:p>
          <a:p>
            <a:pPr lvl="1"/>
            <a:r>
              <a:rPr lang="en-US" altLang="zh-CN" sz="1900" dirty="0"/>
              <a:t>12. 4 </a:t>
            </a:r>
            <a:r>
              <a:rPr lang="en-US" altLang="zh-CN" sz="1900" dirty="0" err="1"/>
              <a:t>Marotos</a:t>
            </a:r>
            <a:r>
              <a:rPr lang="zh-CN" altLang="en-US" sz="1900" dirty="0"/>
              <a:t>效应</a:t>
            </a:r>
            <a:endParaRPr lang="en-US" altLang="zh-CN" sz="1900" dirty="0"/>
          </a:p>
          <a:p>
            <a:pPr lvl="1"/>
            <a:r>
              <a:rPr lang="en-US" altLang="zh-CN" sz="1900" dirty="0"/>
              <a:t>12. 5 Watchdog</a:t>
            </a:r>
            <a:r>
              <a:rPr lang="zh-CN" altLang="en-US" sz="1900" dirty="0"/>
              <a:t>技术</a:t>
            </a:r>
            <a:endParaRPr lang="en-US" altLang="zh-CN" sz="1900" dirty="0"/>
          </a:p>
          <a:p>
            <a:pPr lvl="1"/>
            <a:r>
              <a:rPr lang="en-US" altLang="zh-CN" sz="1900" dirty="0"/>
              <a:t>12. 6</a:t>
            </a:r>
            <a:r>
              <a:rPr lang="zh-CN" altLang="en-US" sz="1900" dirty="0"/>
              <a:t>二阶校正步</a:t>
            </a:r>
            <a:endParaRPr lang="en-US" altLang="zh-CN" sz="1900" dirty="0"/>
          </a:p>
          <a:p>
            <a:pPr lvl="1"/>
            <a:r>
              <a:rPr lang="en-US" altLang="zh-CN" sz="1900" dirty="0"/>
              <a:t>12.7</a:t>
            </a:r>
            <a:r>
              <a:rPr lang="zh-CN" altLang="en-US" sz="1900" dirty="0"/>
              <a:t>光滑价值函数</a:t>
            </a:r>
            <a:endParaRPr lang="en-US" altLang="zh-CN" sz="1900" dirty="0"/>
          </a:p>
          <a:p>
            <a:pPr lvl="1"/>
            <a:r>
              <a:rPr lang="en-US" altLang="zh-CN" sz="1900" dirty="0"/>
              <a:t>12. 8</a:t>
            </a:r>
            <a:r>
              <a:rPr lang="zh-CN" altLang="en-US" sz="1900" dirty="0"/>
              <a:t>既约</a:t>
            </a:r>
            <a:r>
              <a:rPr lang="en-US" altLang="zh-CN" sz="1900" dirty="0"/>
              <a:t>Hesse</a:t>
            </a:r>
            <a:r>
              <a:rPr lang="zh-CN" altLang="en-US" sz="1900" dirty="0"/>
              <a:t>阵方法</a:t>
            </a:r>
            <a:endParaRPr lang="en-US" altLang="zh-CN" sz="1900" dirty="0"/>
          </a:p>
          <a:p>
            <a:r>
              <a:rPr lang="zh-CN" altLang="en-US" sz="2280" dirty="0"/>
              <a:t>第十三章 信赖域法</a:t>
            </a:r>
            <a:endParaRPr lang="en-US" altLang="zh-CN" sz="2280" dirty="0"/>
          </a:p>
          <a:p>
            <a:pPr lvl="1"/>
            <a:r>
              <a:rPr lang="en-US" altLang="zh-CN" sz="1710" dirty="0"/>
              <a:t>13. 1</a:t>
            </a:r>
            <a:r>
              <a:rPr lang="zh-CN" altLang="en-US" sz="1710" dirty="0"/>
              <a:t>算法的基本形式</a:t>
            </a:r>
            <a:endParaRPr lang="en-US" altLang="zh-CN" sz="1710" dirty="0"/>
          </a:p>
          <a:p>
            <a:pPr lvl="1"/>
            <a:r>
              <a:rPr lang="en-US" altLang="zh-CN" sz="1710" dirty="0"/>
              <a:t>13.2 </a:t>
            </a:r>
            <a:r>
              <a:rPr lang="zh-CN" altLang="en-US" sz="1710" dirty="0"/>
              <a:t>线性约束问题的信赖域法</a:t>
            </a:r>
            <a:endParaRPr lang="en-US" altLang="zh-CN" sz="1710" dirty="0"/>
          </a:p>
          <a:p>
            <a:pPr lvl="1"/>
            <a:r>
              <a:rPr lang="en-US" altLang="zh-CN" sz="1710" dirty="0"/>
              <a:t>13.3</a:t>
            </a:r>
            <a:r>
              <a:rPr lang="zh-CN" altLang="en-US" sz="1710" dirty="0"/>
              <a:t>信赖域子问题</a:t>
            </a:r>
            <a:endParaRPr lang="en-US" altLang="zh-CN" sz="1710" dirty="0"/>
          </a:p>
          <a:p>
            <a:pPr lvl="1"/>
            <a:r>
              <a:rPr lang="en-US" altLang="zh-CN" sz="1710" dirty="0"/>
              <a:t>13.4 </a:t>
            </a:r>
            <a:r>
              <a:rPr lang="zh-CN" altLang="en-US" sz="1710" dirty="0"/>
              <a:t>零空间方法</a:t>
            </a:r>
            <a:endParaRPr lang="en-US" altLang="zh-CN" sz="1710" dirty="0"/>
          </a:p>
          <a:p>
            <a:pPr lvl="1"/>
            <a:r>
              <a:rPr lang="en-US" altLang="zh-CN" sz="1710" dirty="0"/>
              <a:t>13. 5 CDT</a:t>
            </a:r>
            <a:r>
              <a:rPr lang="zh-CN" altLang="en-US" sz="1710" dirty="0"/>
              <a:t>子问题</a:t>
            </a:r>
            <a:endParaRPr lang="en-US" altLang="zh-CN" sz="1710" dirty="0"/>
          </a:p>
          <a:p>
            <a:pPr lvl="1"/>
            <a:r>
              <a:rPr lang="en-US" altLang="zh-CN" sz="1710" dirty="0"/>
              <a:t>13. 6 Powe1-Yuan</a:t>
            </a:r>
            <a:r>
              <a:rPr lang="zh-CN" altLang="en-US" sz="1710" dirty="0"/>
              <a:t>方法</a:t>
            </a:r>
            <a:endParaRPr lang="en-US" altLang="zh-CN" sz="1710" dirty="0"/>
          </a:p>
        </p:txBody>
      </p:sp>
      <p:sp>
        <p:nvSpPr>
          <p:cNvPr id="4" name="矩形 3">
            <a:extLst>
              <a:ext uri="{FF2B5EF4-FFF2-40B4-BE49-F238E27FC236}">
                <a16:creationId xmlns:a16="http://schemas.microsoft.com/office/drawing/2014/main" id="{C1FA4D75-4A76-46D1-8BB5-EE749C1C0C28}"/>
              </a:ext>
            </a:extLst>
          </p:cNvPr>
          <p:cNvSpPr/>
          <p:nvPr/>
        </p:nvSpPr>
        <p:spPr>
          <a:xfrm>
            <a:off x="6593511" y="2034716"/>
            <a:ext cx="4437727" cy="3416320"/>
          </a:xfrm>
          <a:prstGeom prst="rect">
            <a:avLst/>
          </a:prstGeom>
        </p:spPr>
        <p:txBody>
          <a:bodyPr wrap="square">
            <a:spAutoFit/>
          </a:bodyPr>
          <a:lstStyle/>
          <a:p>
            <a:pPr algn="l"/>
            <a:r>
              <a:rPr lang="zh-CN" altLang="en-US" sz="2400" dirty="0">
                <a:solidFill>
                  <a:srgbClr val="0000FF"/>
                </a:solidFill>
              </a:rPr>
              <a:t>第十四章非光滑优化</a:t>
            </a:r>
            <a:endParaRPr lang="en-US" altLang="zh-CN" sz="2400" dirty="0">
              <a:solidFill>
                <a:srgbClr val="0000FF"/>
              </a:solidFill>
            </a:endParaRPr>
          </a:p>
          <a:p>
            <a:pPr algn="l"/>
            <a:r>
              <a:rPr lang="en-US" altLang="zh-CN" sz="2400" dirty="0"/>
              <a:t>14.1</a:t>
            </a:r>
            <a:r>
              <a:rPr lang="zh-CN" altLang="en-US" sz="2400" dirty="0"/>
              <a:t>广义梯度</a:t>
            </a:r>
            <a:endParaRPr lang="en-US" altLang="zh-CN" sz="2400" dirty="0"/>
          </a:p>
          <a:p>
            <a:pPr algn="l"/>
            <a:r>
              <a:rPr lang="en-US" altLang="zh-CN" sz="2400" dirty="0"/>
              <a:t>14.2</a:t>
            </a:r>
            <a:r>
              <a:rPr lang="zh-CN" altLang="en-US" sz="2400" dirty="0"/>
              <a:t>非光滑优化问题</a:t>
            </a:r>
            <a:endParaRPr lang="en-US" altLang="zh-CN" sz="2400" dirty="0"/>
          </a:p>
          <a:p>
            <a:pPr algn="l"/>
            <a:r>
              <a:rPr lang="en-US" altLang="zh-CN" sz="2400" dirty="0"/>
              <a:t>14.3</a:t>
            </a:r>
            <a:r>
              <a:rPr lang="zh-CN" altLang="en-US" sz="2400" dirty="0"/>
              <a:t>次梯度方法</a:t>
            </a:r>
            <a:endParaRPr lang="en-US" altLang="zh-CN" sz="2400" dirty="0"/>
          </a:p>
          <a:p>
            <a:pPr algn="l"/>
            <a:r>
              <a:rPr lang="en-US" altLang="zh-CN" sz="2400" dirty="0"/>
              <a:t>14.4</a:t>
            </a:r>
            <a:r>
              <a:rPr lang="zh-CN" altLang="en-US" sz="2400" dirty="0"/>
              <a:t>割平面法</a:t>
            </a:r>
            <a:endParaRPr lang="en-US" altLang="zh-CN" sz="2400" dirty="0"/>
          </a:p>
          <a:p>
            <a:pPr algn="l"/>
            <a:r>
              <a:rPr lang="en-US" altLang="zh-CN" sz="2400" dirty="0"/>
              <a:t>14.5</a:t>
            </a:r>
            <a:r>
              <a:rPr lang="zh-CN" altLang="en-US" sz="2400" dirty="0"/>
              <a:t>捆集法</a:t>
            </a:r>
            <a:endParaRPr lang="en-US" altLang="zh-CN" sz="2400" dirty="0"/>
          </a:p>
          <a:p>
            <a:pPr algn="l"/>
            <a:r>
              <a:rPr lang="en-US" altLang="zh-CN" sz="2400" dirty="0"/>
              <a:t>14.6</a:t>
            </a:r>
            <a:r>
              <a:rPr lang="zh-CN" altLang="en-US" sz="2400" dirty="0"/>
              <a:t>复合非光滑优化的基本性质</a:t>
            </a:r>
            <a:endParaRPr lang="en-US" altLang="zh-CN" sz="2400" dirty="0"/>
          </a:p>
          <a:p>
            <a:pPr algn="l"/>
            <a:r>
              <a:rPr lang="en-US" altLang="zh-CN" sz="2400" dirty="0"/>
              <a:t>14.7</a:t>
            </a:r>
            <a:r>
              <a:rPr lang="zh-CN" altLang="en-US" sz="2400" dirty="0"/>
              <a:t>信赖域法</a:t>
            </a:r>
            <a:endParaRPr lang="en-US" altLang="zh-CN" sz="2400" dirty="0"/>
          </a:p>
          <a:p>
            <a:pPr algn="l"/>
            <a:r>
              <a:rPr lang="zh-CN" altLang="en-US" sz="2400" dirty="0"/>
              <a:t>参考文献</a:t>
            </a:r>
          </a:p>
        </p:txBody>
      </p:sp>
    </p:spTree>
    <p:extLst>
      <p:ext uri="{BB962C8B-B14F-4D97-AF65-F5344CB8AC3E}">
        <p14:creationId xmlns:p14="http://schemas.microsoft.com/office/powerpoint/2010/main" val="21358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anim calcmode="lin" valueType="num">
                                      <p:cBhvr>
                                        <p:cTn id="4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fade">
                                      <p:cBhvr>
                                        <p:cTn id="54" dur="1000"/>
                                        <p:tgtEl>
                                          <p:spTgt spid="3">
                                            <p:txEl>
                                              <p:pRg st="9" end="9"/>
                                            </p:txEl>
                                          </p:spTgt>
                                        </p:tgtEl>
                                      </p:cBhvr>
                                    </p:animEffect>
                                    <p:anim calcmode="lin" valueType="num">
                                      <p:cBhvr>
                                        <p:cTn id="55"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animEffect transition="in" filter="fade">
                                      <p:cBhvr>
                                        <p:cTn id="59" dur="1000"/>
                                        <p:tgtEl>
                                          <p:spTgt spid="3">
                                            <p:txEl>
                                              <p:pRg st="10" end="10"/>
                                            </p:txEl>
                                          </p:spTgt>
                                        </p:tgtEl>
                                      </p:cBhvr>
                                    </p:animEffect>
                                    <p:anim calcmode="lin" valueType="num">
                                      <p:cBhvr>
                                        <p:cTn id="60"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
                                            <p:txEl>
                                              <p:pRg st="11" end="11"/>
                                            </p:txEl>
                                          </p:spTgt>
                                        </p:tgtEl>
                                        <p:attrNameLst>
                                          <p:attrName>style.visibility</p:attrName>
                                        </p:attrNameLst>
                                      </p:cBhvr>
                                      <p:to>
                                        <p:strVal val="visible"/>
                                      </p:to>
                                    </p:set>
                                    <p:animEffect transition="in" filter="fade">
                                      <p:cBhvr>
                                        <p:cTn id="64" dur="1000"/>
                                        <p:tgtEl>
                                          <p:spTgt spid="3">
                                            <p:txEl>
                                              <p:pRg st="11" end="11"/>
                                            </p:txEl>
                                          </p:spTgt>
                                        </p:tgtEl>
                                      </p:cBhvr>
                                    </p:animEffect>
                                    <p:anim calcmode="lin" valueType="num">
                                      <p:cBhvr>
                                        <p:cTn id="65"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66"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
                                            <p:txEl>
                                              <p:pRg st="12" end="12"/>
                                            </p:txEl>
                                          </p:spTgt>
                                        </p:tgtEl>
                                        <p:attrNameLst>
                                          <p:attrName>style.visibility</p:attrName>
                                        </p:attrNameLst>
                                      </p:cBhvr>
                                      <p:to>
                                        <p:strVal val="visible"/>
                                      </p:to>
                                    </p:set>
                                    <p:animEffect transition="in" filter="fade">
                                      <p:cBhvr>
                                        <p:cTn id="69" dur="1000"/>
                                        <p:tgtEl>
                                          <p:spTgt spid="3">
                                            <p:txEl>
                                              <p:pRg st="12" end="12"/>
                                            </p:txEl>
                                          </p:spTgt>
                                        </p:tgtEl>
                                      </p:cBhvr>
                                    </p:animEffect>
                                    <p:anim calcmode="lin" valueType="num">
                                      <p:cBhvr>
                                        <p:cTn id="70"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1"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3">
                                            <p:txEl>
                                              <p:pRg st="13" end="13"/>
                                            </p:txEl>
                                          </p:spTgt>
                                        </p:tgtEl>
                                        <p:attrNameLst>
                                          <p:attrName>style.visibility</p:attrName>
                                        </p:attrNameLst>
                                      </p:cBhvr>
                                      <p:to>
                                        <p:strVal val="visible"/>
                                      </p:to>
                                    </p:set>
                                    <p:animEffect transition="in" filter="fade">
                                      <p:cBhvr>
                                        <p:cTn id="74" dur="1000"/>
                                        <p:tgtEl>
                                          <p:spTgt spid="3">
                                            <p:txEl>
                                              <p:pRg st="13" end="13"/>
                                            </p:txEl>
                                          </p:spTgt>
                                        </p:tgtEl>
                                      </p:cBhvr>
                                    </p:animEffect>
                                    <p:anim calcmode="lin" valueType="num">
                                      <p:cBhvr>
                                        <p:cTn id="75"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13" end="13"/>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3">
                                            <p:txEl>
                                              <p:pRg st="14" end="14"/>
                                            </p:txEl>
                                          </p:spTgt>
                                        </p:tgtEl>
                                        <p:attrNameLst>
                                          <p:attrName>style.visibility</p:attrName>
                                        </p:attrNameLst>
                                      </p:cBhvr>
                                      <p:to>
                                        <p:strVal val="visible"/>
                                      </p:to>
                                    </p:set>
                                    <p:animEffect transition="in" filter="fade">
                                      <p:cBhvr>
                                        <p:cTn id="79" dur="1000"/>
                                        <p:tgtEl>
                                          <p:spTgt spid="3">
                                            <p:txEl>
                                              <p:pRg st="14" end="14"/>
                                            </p:txEl>
                                          </p:spTgt>
                                        </p:tgtEl>
                                      </p:cBhvr>
                                    </p:animEffect>
                                    <p:anim calcmode="lin" valueType="num">
                                      <p:cBhvr>
                                        <p:cTn id="80"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81" dur="1000" fill="hold"/>
                                        <p:tgtEl>
                                          <p:spTgt spid="3">
                                            <p:txEl>
                                              <p:pRg st="14" end="14"/>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3">
                                            <p:txEl>
                                              <p:pRg st="15" end="15"/>
                                            </p:txEl>
                                          </p:spTgt>
                                        </p:tgtEl>
                                        <p:attrNameLst>
                                          <p:attrName>style.visibility</p:attrName>
                                        </p:attrNameLst>
                                      </p:cBhvr>
                                      <p:to>
                                        <p:strVal val="visible"/>
                                      </p:to>
                                    </p:set>
                                    <p:animEffect transition="in" filter="fade">
                                      <p:cBhvr>
                                        <p:cTn id="84" dur="1000"/>
                                        <p:tgtEl>
                                          <p:spTgt spid="3">
                                            <p:txEl>
                                              <p:pRg st="15" end="15"/>
                                            </p:txEl>
                                          </p:spTgt>
                                        </p:tgtEl>
                                      </p:cBhvr>
                                    </p:animEffect>
                                    <p:anim calcmode="lin" valueType="num">
                                      <p:cBhvr>
                                        <p:cTn id="85"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4"/>
                                        </p:tgtEl>
                                        <p:attrNameLst>
                                          <p:attrName>style.visibility</p:attrName>
                                        </p:attrNameLst>
                                      </p:cBhvr>
                                      <p:to>
                                        <p:strVal val="visible"/>
                                      </p:to>
                                    </p:set>
                                    <p:anim calcmode="lin" valueType="num">
                                      <p:cBhvr additive="base">
                                        <p:cTn id="91" dur="500" fill="hold"/>
                                        <p:tgtEl>
                                          <p:spTgt spid="4"/>
                                        </p:tgtEl>
                                        <p:attrNameLst>
                                          <p:attrName>ppt_x</p:attrName>
                                        </p:attrNameLst>
                                      </p:cBhvr>
                                      <p:tavLst>
                                        <p:tav tm="0">
                                          <p:val>
                                            <p:strVal val="#ppt_x"/>
                                          </p:val>
                                        </p:tav>
                                        <p:tav tm="100000">
                                          <p:val>
                                            <p:strVal val="#ppt_x"/>
                                          </p:val>
                                        </p:tav>
                                      </p:tavLst>
                                    </p:anim>
                                    <p:anim calcmode="lin" valueType="num">
                                      <p:cBhvr additive="base">
                                        <p:cTn id="9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D98E097-CAB8-41F3-99B6-C6F94F88389C}"/>
              </a:ext>
            </a:extLst>
          </p:cNvPr>
          <p:cNvSpPr/>
          <p:nvPr/>
        </p:nvSpPr>
        <p:spPr>
          <a:xfrm>
            <a:off x="1580733" y="621851"/>
            <a:ext cx="4705731" cy="6232475"/>
          </a:xfrm>
          <a:prstGeom prst="rect">
            <a:avLst/>
          </a:prstGeom>
        </p:spPr>
        <p:txBody>
          <a:bodyPr>
            <a:spAutoFit/>
          </a:bodyPr>
          <a:lstStyle/>
          <a:p>
            <a:pPr algn="l"/>
            <a:r>
              <a:rPr lang="zh-CN" altLang="en-US" sz="1900" dirty="0">
                <a:solidFill>
                  <a:srgbClr val="0000FF"/>
                </a:solidFill>
                <a:latin typeface="pingfangSC"/>
              </a:rPr>
              <a:t>第 </a:t>
            </a:r>
            <a:r>
              <a:rPr lang="en-US" altLang="zh-CN" sz="1900" dirty="0">
                <a:solidFill>
                  <a:srgbClr val="0000FF"/>
                </a:solidFill>
                <a:latin typeface="pingfangSC"/>
              </a:rPr>
              <a:t>1 </a:t>
            </a:r>
            <a:r>
              <a:rPr lang="zh-CN" altLang="en-US" sz="1900" dirty="0">
                <a:solidFill>
                  <a:srgbClr val="0000FF"/>
                </a:solidFill>
                <a:latin typeface="pingfangSC"/>
              </a:rPr>
              <a:t>章 绪论 </a:t>
            </a:r>
            <a:r>
              <a:rPr lang="en-US" altLang="zh-CN" sz="1900" dirty="0">
                <a:solidFill>
                  <a:srgbClr val="0000FF"/>
                </a:solidFill>
                <a:latin typeface="pingfangSC"/>
              </a:rPr>
              <a:t>1</a:t>
            </a:r>
            <a:br>
              <a:rPr lang="zh-CN" altLang="en-US" sz="1900" dirty="0">
                <a:solidFill>
                  <a:srgbClr val="0000FF"/>
                </a:solidFill>
              </a:rPr>
            </a:br>
            <a:r>
              <a:rPr lang="en-US" altLang="zh-CN" sz="1900" dirty="0">
                <a:solidFill>
                  <a:srgbClr val="0000FF"/>
                </a:solidFill>
                <a:latin typeface="pingfangSC"/>
              </a:rPr>
              <a:t>11 </a:t>
            </a:r>
            <a:r>
              <a:rPr lang="zh-CN" altLang="en-US" sz="1900" dirty="0">
                <a:solidFill>
                  <a:srgbClr val="0000FF"/>
                </a:solidFill>
                <a:latin typeface="pingfangSC"/>
              </a:rPr>
              <a:t>机器学习中的优化问题举例 </a:t>
            </a:r>
            <a:endParaRPr lang="en-US" altLang="zh-CN" sz="1900" dirty="0">
              <a:solidFill>
                <a:srgbClr val="0000FF"/>
              </a:solidFill>
              <a:latin typeface="pingfangSC"/>
            </a:endParaRPr>
          </a:p>
          <a:p>
            <a:pPr algn="l"/>
            <a:r>
              <a:rPr lang="en-US" altLang="zh-CN" sz="1900" dirty="0">
                <a:solidFill>
                  <a:srgbClr val="0000FF"/>
                </a:solidFill>
                <a:latin typeface="pingfangSC"/>
              </a:rPr>
              <a:t>111 </a:t>
            </a:r>
            <a:r>
              <a:rPr lang="zh-CN" altLang="en-US" sz="1900" dirty="0">
                <a:solidFill>
                  <a:srgbClr val="0000FF"/>
                </a:solidFill>
                <a:latin typeface="pingfangSC"/>
              </a:rPr>
              <a:t>正则化的经验损失模型 </a:t>
            </a:r>
            <a:r>
              <a:rPr lang="en-US" altLang="zh-CN" sz="1900" dirty="0">
                <a:solidFill>
                  <a:srgbClr val="0000FF"/>
                </a:solidFill>
                <a:latin typeface="pingfangSC"/>
              </a:rPr>
              <a:t>1</a:t>
            </a:r>
            <a:br>
              <a:rPr lang="zh-CN" altLang="en-US" sz="1900" dirty="0">
                <a:solidFill>
                  <a:srgbClr val="0000FF"/>
                </a:solidFill>
              </a:rPr>
            </a:br>
            <a:r>
              <a:rPr lang="en-US" altLang="zh-CN" sz="1900" dirty="0">
                <a:solidFill>
                  <a:srgbClr val="0000FF"/>
                </a:solidFill>
                <a:latin typeface="pingfangSC"/>
              </a:rPr>
              <a:t>112 </a:t>
            </a:r>
            <a:r>
              <a:rPr lang="zh-CN" altLang="en-US" sz="1900" dirty="0">
                <a:solidFill>
                  <a:srgbClr val="0000FF"/>
                </a:solidFill>
                <a:latin typeface="pingfangSC"/>
              </a:rPr>
              <a:t>矩阵填充及低秩学习模型 </a:t>
            </a:r>
            <a:r>
              <a:rPr lang="en-US" altLang="zh-CN" sz="1900" dirty="0">
                <a:solidFill>
                  <a:srgbClr val="0000FF"/>
                </a:solidFill>
                <a:latin typeface="pingfangSC"/>
              </a:rPr>
              <a:t>3</a:t>
            </a:r>
            <a:br>
              <a:rPr lang="zh-CN" altLang="en-US" sz="1900" dirty="0">
                <a:solidFill>
                  <a:srgbClr val="0000FF"/>
                </a:solidFill>
              </a:rPr>
            </a:br>
            <a:r>
              <a:rPr lang="en-US" altLang="zh-CN" sz="1900" dirty="0">
                <a:solidFill>
                  <a:srgbClr val="0000FF"/>
                </a:solidFill>
                <a:latin typeface="pingfangSC"/>
              </a:rPr>
              <a:t>12 </a:t>
            </a:r>
            <a:r>
              <a:rPr lang="zh-CN" altLang="en-US" sz="1900" dirty="0">
                <a:solidFill>
                  <a:srgbClr val="0000FF"/>
                </a:solidFill>
                <a:latin typeface="pingfangSC"/>
              </a:rPr>
              <a:t>一阶优化算法 </a:t>
            </a:r>
            <a:r>
              <a:rPr lang="en-US" altLang="zh-CN" sz="1900" dirty="0">
                <a:solidFill>
                  <a:srgbClr val="0000FF"/>
                </a:solidFill>
                <a:latin typeface="pingfangSC"/>
              </a:rPr>
              <a:t>3</a:t>
            </a:r>
            <a:br>
              <a:rPr lang="zh-CN" altLang="en-US" sz="1900" dirty="0">
                <a:solidFill>
                  <a:srgbClr val="0000FF"/>
                </a:solidFill>
              </a:rPr>
            </a:br>
            <a:r>
              <a:rPr lang="en-US" altLang="zh-CN" sz="1900" dirty="0">
                <a:solidFill>
                  <a:srgbClr val="0000FF"/>
                </a:solidFill>
                <a:latin typeface="pingfangSC"/>
              </a:rPr>
              <a:t>13 </a:t>
            </a:r>
            <a:r>
              <a:rPr lang="zh-CN" altLang="en-US" sz="1900" dirty="0">
                <a:solidFill>
                  <a:srgbClr val="0000FF"/>
                </a:solidFill>
                <a:latin typeface="pingfangSC"/>
              </a:rPr>
              <a:t>加速算法中的代表性工作综述 </a:t>
            </a:r>
            <a:r>
              <a:rPr lang="en-US" altLang="zh-CN" sz="1900" dirty="0">
                <a:solidFill>
                  <a:srgbClr val="0000FF"/>
                </a:solidFill>
                <a:latin typeface="pingfangSC"/>
              </a:rPr>
              <a:t>4</a:t>
            </a:r>
            <a:br>
              <a:rPr lang="zh-CN" altLang="en-US" sz="1900" dirty="0">
                <a:solidFill>
                  <a:srgbClr val="0000FF"/>
                </a:solidFill>
              </a:rPr>
            </a:br>
            <a:r>
              <a:rPr lang="zh-CN" altLang="en-US" sz="1900" dirty="0">
                <a:solidFill>
                  <a:srgbClr val="0000FF"/>
                </a:solidFill>
                <a:latin typeface="pingfangSC"/>
              </a:rPr>
              <a:t>第 </a:t>
            </a:r>
            <a:r>
              <a:rPr lang="en-US" altLang="zh-CN" sz="1900" dirty="0">
                <a:solidFill>
                  <a:srgbClr val="0000FF"/>
                </a:solidFill>
                <a:latin typeface="pingfangSC"/>
              </a:rPr>
              <a:t>2 </a:t>
            </a:r>
            <a:r>
              <a:rPr lang="zh-CN" altLang="en-US" sz="1900" dirty="0">
                <a:solidFill>
                  <a:srgbClr val="0000FF"/>
                </a:solidFill>
                <a:latin typeface="pingfangSC"/>
              </a:rPr>
              <a:t>章 无约束凸优化中的加速算法 </a:t>
            </a:r>
            <a:r>
              <a:rPr lang="en-US" altLang="zh-CN" sz="1900" dirty="0">
                <a:solidFill>
                  <a:srgbClr val="0000FF"/>
                </a:solidFill>
                <a:latin typeface="pingfangSC"/>
              </a:rPr>
              <a:t>14</a:t>
            </a:r>
            <a:br>
              <a:rPr lang="zh-CN" altLang="en-US" sz="1900" dirty="0">
                <a:solidFill>
                  <a:srgbClr val="0000FF"/>
                </a:solidFill>
              </a:rPr>
            </a:br>
            <a:r>
              <a:rPr lang="en-US" altLang="zh-CN" sz="1900" dirty="0">
                <a:solidFill>
                  <a:srgbClr val="0000FF"/>
                </a:solidFill>
                <a:latin typeface="pingfangSC"/>
              </a:rPr>
              <a:t>21 </a:t>
            </a:r>
            <a:r>
              <a:rPr lang="zh-CN" altLang="en-US" sz="1900" dirty="0">
                <a:solidFill>
                  <a:srgbClr val="0000FF"/>
                </a:solidFill>
                <a:latin typeface="pingfangSC"/>
              </a:rPr>
              <a:t>梯度下降法 </a:t>
            </a:r>
            <a:r>
              <a:rPr lang="en-US" altLang="zh-CN" sz="1900" dirty="0">
                <a:solidFill>
                  <a:srgbClr val="0000FF"/>
                </a:solidFill>
                <a:latin typeface="pingfangSC"/>
              </a:rPr>
              <a:t>14</a:t>
            </a:r>
            <a:br>
              <a:rPr lang="zh-CN" altLang="en-US" sz="1900" dirty="0">
                <a:solidFill>
                  <a:srgbClr val="0000FF"/>
                </a:solidFill>
              </a:rPr>
            </a:br>
            <a:r>
              <a:rPr lang="en-US" altLang="zh-CN" sz="1900" dirty="0">
                <a:solidFill>
                  <a:srgbClr val="0000FF"/>
                </a:solidFill>
                <a:latin typeface="pingfangSC"/>
              </a:rPr>
              <a:t>22 </a:t>
            </a:r>
            <a:r>
              <a:rPr lang="zh-CN" altLang="en-US" sz="1900" dirty="0">
                <a:solidFill>
                  <a:srgbClr val="0000FF"/>
                </a:solidFill>
                <a:latin typeface="pingfangSC"/>
              </a:rPr>
              <a:t>重球法 </a:t>
            </a:r>
            <a:r>
              <a:rPr lang="en-US" altLang="zh-CN" sz="1900" dirty="0">
                <a:solidFill>
                  <a:srgbClr val="0000FF"/>
                </a:solidFill>
                <a:latin typeface="pingfangSC"/>
              </a:rPr>
              <a:t>15</a:t>
            </a:r>
            <a:br>
              <a:rPr lang="zh-CN" altLang="en-US" sz="1900" dirty="0">
                <a:solidFill>
                  <a:srgbClr val="0000FF"/>
                </a:solidFill>
              </a:rPr>
            </a:br>
            <a:r>
              <a:rPr lang="en-US" altLang="zh-CN" sz="1900" dirty="0">
                <a:solidFill>
                  <a:srgbClr val="0000FF"/>
                </a:solidFill>
                <a:latin typeface="pingfangSC"/>
              </a:rPr>
              <a:t>23 </a:t>
            </a:r>
            <a:r>
              <a:rPr lang="zh-CN" altLang="en-US" sz="1900" dirty="0">
                <a:solidFill>
                  <a:srgbClr val="0000FF"/>
                </a:solidFill>
                <a:latin typeface="pingfangSC"/>
              </a:rPr>
              <a:t>加速梯度法 </a:t>
            </a:r>
            <a:r>
              <a:rPr lang="en-US" altLang="zh-CN" sz="1900" dirty="0">
                <a:solidFill>
                  <a:srgbClr val="0000FF"/>
                </a:solidFill>
                <a:latin typeface="pingfangSC"/>
              </a:rPr>
              <a:t>16</a:t>
            </a:r>
            <a:br>
              <a:rPr lang="zh-CN" altLang="en-US" sz="1900" dirty="0">
                <a:solidFill>
                  <a:srgbClr val="0000FF"/>
                </a:solidFill>
              </a:rPr>
            </a:br>
            <a:r>
              <a:rPr lang="en-US" altLang="zh-CN" sz="1900" dirty="0">
                <a:solidFill>
                  <a:srgbClr val="0000FF"/>
                </a:solidFill>
                <a:latin typeface="pingfangSC"/>
              </a:rPr>
              <a:t>24 </a:t>
            </a:r>
            <a:r>
              <a:rPr lang="zh-CN" altLang="en-US" sz="1900" dirty="0">
                <a:solidFill>
                  <a:srgbClr val="0000FF"/>
                </a:solidFill>
                <a:latin typeface="pingfangSC"/>
              </a:rPr>
              <a:t>求解复合凸优化问题的加速梯度法 </a:t>
            </a:r>
            <a:r>
              <a:rPr lang="en-US" altLang="zh-CN" sz="1900" dirty="0">
                <a:solidFill>
                  <a:srgbClr val="0000FF"/>
                </a:solidFill>
                <a:latin typeface="pingfangSC"/>
              </a:rPr>
              <a:t>23</a:t>
            </a:r>
            <a:br>
              <a:rPr lang="zh-CN" altLang="en-US" sz="1900" dirty="0">
                <a:solidFill>
                  <a:srgbClr val="0000FF"/>
                </a:solidFill>
              </a:rPr>
            </a:br>
            <a:r>
              <a:rPr lang="en-US" altLang="zh-CN" sz="1900" dirty="0">
                <a:solidFill>
                  <a:srgbClr val="0000FF"/>
                </a:solidFill>
                <a:latin typeface="pingfangSC"/>
              </a:rPr>
              <a:t>241 </a:t>
            </a:r>
            <a:r>
              <a:rPr lang="zh-CN" altLang="en-US" sz="1900" dirty="0">
                <a:solidFill>
                  <a:srgbClr val="0000FF"/>
                </a:solidFill>
                <a:latin typeface="pingfangSC"/>
              </a:rPr>
              <a:t>第一种 </a:t>
            </a:r>
            <a:r>
              <a:rPr lang="en-US" altLang="zh-CN" sz="1900" dirty="0" err="1">
                <a:solidFill>
                  <a:srgbClr val="0000FF"/>
                </a:solidFill>
                <a:latin typeface="pingfangSC"/>
              </a:rPr>
              <a:t>Nesterov</a:t>
            </a:r>
            <a:r>
              <a:rPr lang="en-US" altLang="zh-CN" sz="1900" dirty="0">
                <a:solidFill>
                  <a:srgbClr val="0000FF"/>
                </a:solidFill>
                <a:latin typeface="pingfangSC"/>
              </a:rPr>
              <a:t> </a:t>
            </a:r>
            <a:r>
              <a:rPr lang="zh-CN" altLang="en-US" sz="1900" dirty="0">
                <a:solidFill>
                  <a:srgbClr val="0000FF"/>
                </a:solidFill>
                <a:latin typeface="pingfangSC"/>
              </a:rPr>
              <a:t>加速邻近梯度法 </a:t>
            </a:r>
            <a:r>
              <a:rPr lang="en-US" altLang="zh-CN" sz="1900" dirty="0">
                <a:solidFill>
                  <a:srgbClr val="0000FF"/>
                </a:solidFill>
                <a:latin typeface="pingfangSC"/>
              </a:rPr>
              <a:t>23</a:t>
            </a:r>
            <a:br>
              <a:rPr lang="zh-CN" altLang="en-US" sz="1900" dirty="0">
                <a:solidFill>
                  <a:srgbClr val="0000FF"/>
                </a:solidFill>
              </a:rPr>
            </a:br>
            <a:r>
              <a:rPr lang="en-US" altLang="zh-CN" sz="1900" dirty="0">
                <a:solidFill>
                  <a:srgbClr val="0000FF"/>
                </a:solidFill>
                <a:latin typeface="pingfangSC"/>
              </a:rPr>
              <a:t>242 </a:t>
            </a:r>
            <a:r>
              <a:rPr lang="zh-CN" altLang="en-US" sz="1900" dirty="0">
                <a:solidFill>
                  <a:srgbClr val="0000FF"/>
                </a:solidFill>
                <a:latin typeface="pingfangSC"/>
              </a:rPr>
              <a:t>第二种 </a:t>
            </a:r>
            <a:r>
              <a:rPr lang="en-US" altLang="zh-CN" sz="1900" dirty="0" err="1">
                <a:solidFill>
                  <a:srgbClr val="0000FF"/>
                </a:solidFill>
                <a:latin typeface="pingfangSC"/>
              </a:rPr>
              <a:t>Nesterov</a:t>
            </a:r>
            <a:r>
              <a:rPr lang="en-US" altLang="zh-CN" sz="1900" dirty="0">
                <a:solidFill>
                  <a:srgbClr val="0000FF"/>
                </a:solidFill>
                <a:latin typeface="pingfangSC"/>
              </a:rPr>
              <a:t> </a:t>
            </a:r>
            <a:r>
              <a:rPr lang="zh-CN" altLang="en-US" sz="1900" dirty="0">
                <a:solidFill>
                  <a:srgbClr val="0000FF"/>
                </a:solidFill>
                <a:latin typeface="pingfangSC"/>
              </a:rPr>
              <a:t>加速邻近梯度法 </a:t>
            </a:r>
            <a:r>
              <a:rPr lang="en-US" altLang="zh-CN" sz="1900" dirty="0">
                <a:solidFill>
                  <a:srgbClr val="0000FF"/>
                </a:solidFill>
                <a:latin typeface="pingfangSC"/>
              </a:rPr>
              <a:t>27</a:t>
            </a:r>
            <a:br>
              <a:rPr lang="zh-CN" altLang="en-US" sz="1900" dirty="0">
                <a:solidFill>
                  <a:srgbClr val="0000FF"/>
                </a:solidFill>
              </a:rPr>
            </a:br>
            <a:r>
              <a:rPr lang="en-US" altLang="zh-CN" sz="1900" dirty="0">
                <a:solidFill>
                  <a:srgbClr val="0000FF"/>
                </a:solidFill>
                <a:latin typeface="pingfangSC"/>
              </a:rPr>
              <a:t>243 </a:t>
            </a:r>
            <a:r>
              <a:rPr lang="zh-CN" altLang="en-US" sz="1900" dirty="0">
                <a:solidFill>
                  <a:srgbClr val="0000FF"/>
                </a:solidFill>
                <a:latin typeface="pingfangSC"/>
              </a:rPr>
              <a:t>第三种 </a:t>
            </a:r>
            <a:r>
              <a:rPr lang="en-US" altLang="zh-CN" sz="1900" dirty="0" err="1">
                <a:solidFill>
                  <a:srgbClr val="0000FF"/>
                </a:solidFill>
                <a:latin typeface="pingfangSC"/>
              </a:rPr>
              <a:t>Nesterov</a:t>
            </a:r>
            <a:r>
              <a:rPr lang="en-US" altLang="zh-CN" sz="1900" dirty="0">
                <a:solidFill>
                  <a:srgbClr val="0000FF"/>
                </a:solidFill>
                <a:latin typeface="pingfangSC"/>
              </a:rPr>
              <a:t> </a:t>
            </a:r>
            <a:r>
              <a:rPr lang="zh-CN" altLang="en-US" sz="1900" dirty="0">
                <a:solidFill>
                  <a:srgbClr val="0000FF"/>
                </a:solidFill>
                <a:latin typeface="pingfangSC"/>
              </a:rPr>
              <a:t>加速邻近梯度法 </a:t>
            </a:r>
            <a:r>
              <a:rPr lang="en-US" altLang="zh-CN" sz="1900" dirty="0">
                <a:solidFill>
                  <a:srgbClr val="0000FF"/>
                </a:solidFill>
                <a:latin typeface="pingfangSC"/>
              </a:rPr>
              <a:t>31</a:t>
            </a:r>
            <a:br>
              <a:rPr lang="zh-CN" altLang="en-US" sz="1900" dirty="0">
                <a:solidFill>
                  <a:srgbClr val="0000FF"/>
                </a:solidFill>
              </a:rPr>
            </a:br>
            <a:r>
              <a:rPr lang="en-US" altLang="zh-CN" sz="1900" dirty="0">
                <a:solidFill>
                  <a:srgbClr val="0000FF"/>
                </a:solidFill>
                <a:latin typeface="pingfangSC"/>
              </a:rPr>
              <a:t>25 </a:t>
            </a:r>
            <a:r>
              <a:rPr lang="zh-CN" altLang="en-US" sz="1900" dirty="0">
                <a:solidFill>
                  <a:srgbClr val="0000FF"/>
                </a:solidFill>
                <a:latin typeface="pingfangSC"/>
              </a:rPr>
              <a:t>非精确加速邻近梯度法 </a:t>
            </a:r>
            <a:r>
              <a:rPr lang="en-US" altLang="zh-CN" sz="1900" dirty="0">
                <a:solidFill>
                  <a:srgbClr val="0000FF"/>
                </a:solidFill>
                <a:latin typeface="pingfangSC"/>
              </a:rPr>
              <a:t>33</a:t>
            </a:r>
            <a:br>
              <a:rPr lang="zh-CN" altLang="en-US" sz="1900" dirty="0">
                <a:solidFill>
                  <a:srgbClr val="0000FF"/>
                </a:solidFill>
              </a:rPr>
            </a:br>
            <a:r>
              <a:rPr lang="en-US" altLang="zh-CN" sz="1900" dirty="0">
                <a:solidFill>
                  <a:srgbClr val="0000FF"/>
                </a:solidFill>
                <a:latin typeface="pingfangSC"/>
              </a:rPr>
              <a:t>251 </a:t>
            </a:r>
            <a:r>
              <a:rPr lang="zh-CN" altLang="en-US" sz="1900" dirty="0">
                <a:solidFill>
                  <a:srgbClr val="0000FF"/>
                </a:solidFill>
                <a:latin typeface="pingfangSC"/>
              </a:rPr>
              <a:t>非精确加速梯度法 </a:t>
            </a:r>
            <a:r>
              <a:rPr lang="en-US" altLang="zh-CN" sz="1900" dirty="0">
                <a:solidFill>
                  <a:srgbClr val="0000FF"/>
                </a:solidFill>
                <a:latin typeface="pingfangSC"/>
              </a:rPr>
              <a:t>42</a:t>
            </a:r>
            <a:br>
              <a:rPr lang="zh-CN" altLang="en-US" sz="1900" dirty="0">
                <a:solidFill>
                  <a:srgbClr val="0000FF"/>
                </a:solidFill>
              </a:rPr>
            </a:br>
            <a:r>
              <a:rPr lang="en-US" altLang="zh-CN" sz="1900" dirty="0">
                <a:solidFill>
                  <a:srgbClr val="0000FF"/>
                </a:solidFill>
                <a:latin typeface="pingfangSC"/>
              </a:rPr>
              <a:t>252 </a:t>
            </a:r>
            <a:r>
              <a:rPr lang="zh-CN" altLang="en-US" sz="1900" dirty="0">
                <a:solidFill>
                  <a:srgbClr val="0000FF"/>
                </a:solidFill>
                <a:latin typeface="pingfangSC"/>
              </a:rPr>
              <a:t>非精确加速邻近点法 </a:t>
            </a:r>
            <a:r>
              <a:rPr lang="en-US" altLang="zh-CN" sz="1900" dirty="0">
                <a:solidFill>
                  <a:srgbClr val="0000FF"/>
                </a:solidFill>
                <a:latin typeface="pingfangSC"/>
              </a:rPr>
              <a:t>42</a:t>
            </a:r>
            <a:br>
              <a:rPr lang="zh-CN" altLang="en-US" sz="1900" dirty="0">
                <a:solidFill>
                  <a:srgbClr val="0000FF"/>
                </a:solidFill>
              </a:rPr>
            </a:br>
            <a:r>
              <a:rPr lang="en-US" altLang="zh-CN" sz="1900" dirty="0">
                <a:solidFill>
                  <a:srgbClr val="0000FF"/>
                </a:solidFill>
                <a:latin typeface="pingfangSC"/>
              </a:rPr>
              <a:t>26 </a:t>
            </a:r>
            <a:r>
              <a:rPr lang="zh-CN" altLang="en-US" sz="1900" dirty="0">
                <a:solidFill>
                  <a:srgbClr val="0000FF"/>
                </a:solidFill>
                <a:latin typeface="pingfangSC"/>
              </a:rPr>
              <a:t>重启策略 </a:t>
            </a:r>
            <a:r>
              <a:rPr lang="en-US" altLang="zh-CN" sz="1900" dirty="0">
                <a:solidFill>
                  <a:srgbClr val="0000FF"/>
                </a:solidFill>
                <a:latin typeface="pingfangSC"/>
              </a:rPr>
              <a:t>43</a:t>
            </a:r>
            <a:br>
              <a:rPr lang="zh-CN" altLang="en-US" sz="1900" dirty="0">
                <a:solidFill>
                  <a:srgbClr val="0000FF"/>
                </a:solidFill>
              </a:rPr>
            </a:br>
            <a:r>
              <a:rPr lang="en-US" altLang="zh-CN" sz="1900" dirty="0">
                <a:solidFill>
                  <a:srgbClr val="0000FF"/>
                </a:solidFill>
                <a:latin typeface="pingfangSC"/>
              </a:rPr>
              <a:t>27 </a:t>
            </a:r>
            <a:r>
              <a:rPr lang="zh-CN" altLang="en-US" sz="1900" dirty="0">
                <a:solidFill>
                  <a:srgbClr val="0000FF"/>
                </a:solidFill>
                <a:latin typeface="pingfangSC"/>
              </a:rPr>
              <a:t>平滑策略 </a:t>
            </a:r>
            <a:r>
              <a:rPr lang="en-US" altLang="zh-CN" sz="1900" dirty="0">
                <a:solidFill>
                  <a:srgbClr val="0000FF"/>
                </a:solidFill>
                <a:latin typeface="pingfangSC"/>
              </a:rPr>
              <a:t>45</a:t>
            </a:r>
            <a:br>
              <a:rPr lang="zh-CN" altLang="en-US" sz="1900" dirty="0">
                <a:solidFill>
                  <a:srgbClr val="0000FF"/>
                </a:solidFill>
              </a:rPr>
            </a:br>
            <a:r>
              <a:rPr lang="en-US" altLang="zh-CN" sz="1900" dirty="0">
                <a:solidFill>
                  <a:srgbClr val="0000FF"/>
                </a:solidFill>
                <a:latin typeface="pingfangSC"/>
              </a:rPr>
              <a:t>28 </a:t>
            </a:r>
            <a:r>
              <a:rPr lang="zh-CN" altLang="en-US" sz="1900" dirty="0">
                <a:solidFill>
                  <a:srgbClr val="0000FF"/>
                </a:solidFill>
                <a:latin typeface="pingfangSC"/>
              </a:rPr>
              <a:t>高阶加速方法 </a:t>
            </a:r>
            <a:r>
              <a:rPr lang="en-US" altLang="zh-CN" sz="1900" dirty="0">
                <a:solidFill>
                  <a:srgbClr val="0000FF"/>
                </a:solidFill>
                <a:latin typeface="pingfangSC"/>
              </a:rPr>
              <a:t>50</a:t>
            </a:r>
            <a:br>
              <a:rPr lang="zh-CN" altLang="en-US" sz="1900" dirty="0">
                <a:solidFill>
                  <a:srgbClr val="0000FF"/>
                </a:solidFill>
              </a:rPr>
            </a:br>
            <a:r>
              <a:rPr lang="en-US" altLang="zh-CN" sz="1900" dirty="0">
                <a:solidFill>
                  <a:srgbClr val="0000FF"/>
                </a:solidFill>
                <a:latin typeface="pingfangSC"/>
              </a:rPr>
              <a:t>29 </a:t>
            </a:r>
            <a:r>
              <a:rPr lang="zh-CN" altLang="en-US" sz="1900" dirty="0">
                <a:solidFill>
                  <a:srgbClr val="0000FF"/>
                </a:solidFill>
                <a:latin typeface="pingfangSC"/>
              </a:rPr>
              <a:t>从变分的角度解释加速现象 </a:t>
            </a:r>
            <a:r>
              <a:rPr lang="en-US" altLang="zh-CN" sz="1900" dirty="0">
                <a:solidFill>
                  <a:srgbClr val="0000FF"/>
                </a:solidFill>
                <a:latin typeface="pingfangSC"/>
              </a:rPr>
              <a:t>55</a:t>
            </a:r>
            <a:endParaRPr lang="zh-CN" altLang="en-US" sz="1900" dirty="0">
              <a:solidFill>
                <a:srgbClr val="0000FF"/>
              </a:solidFill>
            </a:endParaRPr>
          </a:p>
        </p:txBody>
      </p:sp>
      <p:sp>
        <p:nvSpPr>
          <p:cNvPr id="4" name="矩形 3">
            <a:extLst>
              <a:ext uri="{FF2B5EF4-FFF2-40B4-BE49-F238E27FC236}">
                <a16:creationId xmlns:a16="http://schemas.microsoft.com/office/drawing/2014/main" id="{95B30C3E-40E8-4B1B-9B84-95B3EDC260D5}"/>
              </a:ext>
            </a:extLst>
          </p:cNvPr>
          <p:cNvSpPr/>
          <p:nvPr/>
        </p:nvSpPr>
        <p:spPr>
          <a:xfrm>
            <a:off x="5822347" y="768056"/>
            <a:ext cx="5199399" cy="5940088"/>
          </a:xfrm>
          <a:prstGeom prst="rect">
            <a:avLst/>
          </a:prstGeom>
        </p:spPr>
        <p:txBody>
          <a:bodyPr wrap="square">
            <a:spAutoFit/>
          </a:bodyPr>
          <a:lstStyle/>
          <a:p>
            <a:pPr algn="l"/>
            <a:r>
              <a:rPr lang="zh-CN" altLang="en-US" sz="1900" dirty="0">
                <a:solidFill>
                  <a:srgbClr val="003399"/>
                </a:solidFill>
                <a:latin typeface="pingfangSC"/>
              </a:rPr>
              <a:t>第 </a:t>
            </a:r>
            <a:r>
              <a:rPr lang="en-US" altLang="zh-CN" sz="1900" dirty="0">
                <a:solidFill>
                  <a:srgbClr val="003399"/>
                </a:solidFill>
                <a:latin typeface="pingfangSC"/>
              </a:rPr>
              <a:t>3 </a:t>
            </a:r>
            <a:r>
              <a:rPr lang="zh-CN" altLang="en-US" sz="1900" dirty="0">
                <a:solidFill>
                  <a:srgbClr val="003399"/>
                </a:solidFill>
                <a:latin typeface="pingfangSC"/>
              </a:rPr>
              <a:t>章 带约束凸优化中的加速算法 </a:t>
            </a:r>
            <a:r>
              <a:rPr lang="en-US" altLang="zh-CN" sz="1900" dirty="0">
                <a:solidFill>
                  <a:srgbClr val="003399"/>
                </a:solidFill>
                <a:latin typeface="pingfangSC"/>
              </a:rPr>
              <a:t>63</a:t>
            </a:r>
            <a:br>
              <a:rPr lang="zh-CN" altLang="en-US" sz="1900" dirty="0">
                <a:solidFill>
                  <a:srgbClr val="003399"/>
                </a:solidFill>
              </a:rPr>
            </a:br>
            <a:r>
              <a:rPr lang="en-US" altLang="zh-CN" sz="1900" dirty="0">
                <a:solidFill>
                  <a:srgbClr val="003399"/>
                </a:solidFill>
                <a:latin typeface="pingfangSC"/>
              </a:rPr>
              <a:t>31 </a:t>
            </a:r>
            <a:r>
              <a:rPr lang="zh-CN" altLang="en-US" sz="1900" dirty="0">
                <a:solidFill>
                  <a:srgbClr val="003399"/>
                </a:solidFill>
                <a:latin typeface="pingfangSC"/>
              </a:rPr>
              <a:t>线性等式约束问题的一些有用结论 </a:t>
            </a:r>
            <a:r>
              <a:rPr lang="en-US" altLang="zh-CN" sz="1900" dirty="0">
                <a:solidFill>
                  <a:srgbClr val="003399"/>
                </a:solidFill>
                <a:latin typeface="pingfangSC"/>
              </a:rPr>
              <a:t>63</a:t>
            </a:r>
            <a:br>
              <a:rPr lang="zh-CN" altLang="en-US" sz="1900" dirty="0">
                <a:solidFill>
                  <a:srgbClr val="003399"/>
                </a:solidFill>
              </a:rPr>
            </a:br>
            <a:r>
              <a:rPr lang="en-US" altLang="zh-CN" sz="1900" dirty="0">
                <a:solidFill>
                  <a:srgbClr val="003399"/>
                </a:solidFill>
                <a:latin typeface="pingfangSC"/>
              </a:rPr>
              <a:t>32 </a:t>
            </a:r>
            <a:r>
              <a:rPr lang="zh-CN" altLang="en-US" sz="1900" dirty="0">
                <a:solidFill>
                  <a:srgbClr val="003399"/>
                </a:solidFill>
                <a:latin typeface="pingfangSC"/>
              </a:rPr>
              <a:t>加速罚函数法 </a:t>
            </a:r>
            <a:r>
              <a:rPr lang="en-US" altLang="zh-CN" sz="1900" dirty="0">
                <a:solidFill>
                  <a:srgbClr val="003399"/>
                </a:solidFill>
                <a:latin typeface="pingfangSC"/>
              </a:rPr>
              <a:t>66</a:t>
            </a:r>
            <a:br>
              <a:rPr lang="zh-CN" altLang="en-US" sz="1900" dirty="0">
                <a:solidFill>
                  <a:srgbClr val="003399"/>
                </a:solidFill>
              </a:rPr>
            </a:br>
            <a:r>
              <a:rPr lang="en-US" altLang="zh-CN" sz="1900" dirty="0">
                <a:solidFill>
                  <a:srgbClr val="003399"/>
                </a:solidFill>
                <a:latin typeface="pingfangSC"/>
              </a:rPr>
              <a:t>321 </a:t>
            </a:r>
            <a:r>
              <a:rPr lang="zh-CN" altLang="en-US" sz="1900" dirty="0">
                <a:solidFill>
                  <a:srgbClr val="003399"/>
                </a:solidFill>
                <a:latin typeface="pingfangSC"/>
              </a:rPr>
              <a:t>一般凸目标函数 </a:t>
            </a:r>
            <a:r>
              <a:rPr lang="en-US" altLang="zh-CN" sz="1900" dirty="0">
                <a:solidFill>
                  <a:srgbClr val="003399"/>
                </a:solidFill>
                <a:latin typeface="pingfangSC"/>
              </a:rPr>
              <a:t>71</a:t>
            </a:r>
            <a:br>
              <a:rPr lang="zh-CN" altLang="en-US" sz="1900" dirty="0">
                <a:solidFill>
                  <a:srgbClr val="003399"/>
                </a:solidFill>
              </a:rPr>
            </a:br>
            <a:r>
              <a:rPr lang="en-US" altLang="zh-CN" sz="1900" dirty="0">
                <a:solidFill>
                  <a:srgbClr val="003399"/>
                </a:solidFill>
                <a:latin typeface="pingfangSC"/>
              </a:rPr>
              <a:t>322 </a:t>
            </a:r>
            <a:r>
              <a:rPr lang="zh-CN" altLang="en-US" sz="1900" dirty="0">
                <a:solidFill>
                  <a:srgbClr val="003399"/>
                </a:solidFill>
                <a:latin typeface="pingfangSC"/>
              </a:rPr>
              <a:t>强凸目标函数 </a:t>
            </a:r>
            <a:r>
              <a:rPr lang="en-US" altLang="zh-CN" sz="1900" dirty="0">
                <a:solidFill>
                  <a:srgbClr val="003399"/>
                </a:solidFill>
                <a:latin typeface="pingfangSC"/>
              </a:rPr>
              <a:t>71</a:t>
            </a:r>
            <a:br>
              <a:rPr lang="zh-CN" altLang="en-US" sz="1900" dirty="0">
                <a:solidFill>
                  <a:srgbClr val="003399"/>
                </a:solidFill>
              </a:rPr>
            </a:br>
            <a:r>
              <a:rPr lang="en-US" altLang="zh-CN" sz="1900" dirty="0">
                <a:solidFill>
                  <a:srgbClr val="003399"/>
                </a:solidFill>
                <a:latin typeface="pingfangSC"/>
              </a:rPr>
              <a:t>33 </a:t>
            </a:r>
            <a:r>
              <a:rPr lang="zh-CN" altLang="en-US" sz="1900" dirty="0">
                <a:solidFill>
                  <a:srgbClr val="003399"/>
                </a:solidFill>
                <a:latin typeface="pingfangSC"/>
              </a:rPr>
              <a:t>加速拉格朗日乘子法 </a:t>
            </a:r>
            <a:r>
              <a:rPr lang="en-US" altLang="zh-CN" sz="1900" dirty="0">
                <a:solidFill>
                  <a:srgbClr val="003399"/>
                </a:solidFill>
                <a:latin typeface="pingfangSC"/>
              </a:rPr>
              <a:t>72</a:t>
            </a:r>
            <a:br>
              <a:rPr lang="zh-CN" altLang="en-US" sz="1900" dirty="0">
                <a:solidFill>
                  <a:srgbClr val="003399"/>
                </a:solidFill>
              </a:rPr>
            </a:br>
            <a:r>
              <a:rPr lang="en-US" altLang="zh-CN" sz="1900" dirty="0">
                <a:solidFill>
                  <a:srgbClr val="003399"/>
                </a:solidFill>
                <a:latin typeface="pingfangSC"/>
              </a:rPr>
              <a:t>331 </a:t>
            </a:r>
            <a:r>
              <a:rPr lang="zh-CN" altLang="en-US" sz="1900" dirty="0">
                <a:solidFill>
                  <a:srgbClr val="003399"/>
                </a:solidFill>
                <a:latin typeface="pingfangSC"/>
              </a:rPr>
              <a:t>原始问题的解 </a:t>
            </a:r>
            <a:r>
              <a:rPr lang="en-US" altLang="zh-CN" sz="1900" dirty="0">
                <a:solidFill>
                  <a:srgbClr val="003399"/>
                </a:solidFill>
                <a:latin typeface="pingfangSC"/>
              </a:rPr>
              <a:t>74</a:t>
            </a:r>
            <a:br>
              <a:rPr lang="zh-CN" altLang="en-US" sz="1900" dirty="0">
                <a:solidFill>
                  <a:srgbClr val="003399"/>
                </a:solidFill>
              </a:rPr>
            </a:br>
            <a:r>
              <a:rPr lang="en-US" altLang="zh-CN" sz="1900" dirty="0">
                <a:solidFill>
                  <a:srgbClr val="003399"/>
                </a:solidFill>
                <a:latin typeface="pingfangSC"/>
              </a:rPr>
              <a:t>332 </a:t>
            </a:r>
            <a:r>
              <a:rPr lang="zh-CN" altLang="en-US" sz="1900" dirty="0">
                <a:solidFill>
                  <a:srgbClr val="003399"/>
                </a:solidFill>
                <a:latin typeface="pingfangSC"/>
              </a:rPr>
              <a:t>加速增广拉格朗日乘子法 </a:t>
            </a:r>
            <a:r>
              <a:rPr lang="en-US" altLang="zh-CN" sz="1900" dirty="0">
                <a:solidFill>
                  <a:srgbClr val="003399"/>
                </a:solidFill>
                <a:latin typeface="pingfangSC"/>
              </a:rPr>
              <a:t>76</a:t>
            </a:r>
            <a:br>
              <a:rPr lang="zh-CN" altLang="en-US" sz="1900" dirty="0">
                <a:solidFill>
                  <a:srgbClr val="003399"/>
                </a:solidFill>
              </a:rPr>
            </a:br>
            <a:r>
              <a:rPr lang="en-US" altLang="zh-CN" sz="1900" dirty="0">
                <a:solidFill>
                  <a:srgbClr val="003399"/>
                </a:solidFill>
                <a:latin typeface="pingfangSC"/>
              </a:rPr>
              <a:t>34 </a:t>
            </a:r>
            <a:r>
              <a:rPr lang="zh-CN" altLang="en-US" sz="1900" dirty="0">
                <a:solidFill>
                  <a:srgbClr val="003399"/>
                </a:solidFill>
                <a:latin typeface="pingfangSC"/>
              </a:rPr>
              <a:t>交替方向乘子法及非遍历意义下的加速算法 </a:t>
            </a:r>
            <a:r>
              <a:rPr lang="en-US" altLang="zh-CN" sz="1900" dirty="0">
                <a:solidFill>
                  <a:srgbClr val="003399"/>
                </a:solidFill>
                <a:latin typeface="pingfangSC"/>
              </a:rPr>
              <a:t>77</a:t>
            </a:r>
            <a:br>
              <a:rPr lang="zh-CN" altLang="en-US" sz="1900" dirty="0">
                <a:solidFill>
                  <a:srgbClr val="003399"/>
                </a:solidFill>
              </a:rPr>
            </a:br>
            <a:r>
              <a:rPr lang="en-US" altLang="zh-CN" sz="1900" dirty="0">
                <a:solidFill>
                  <a:srgbClr val="003399"/>
                </a:solidFill>
                <a:latin typeface="pingfangSC"/>
              </a:rPr>
              <a:t>341 </a:t>
            </a:r>
            <a:r>
              <a:rPr lang="zh-CN" altLang="en-US" sz="1900" dirty="0">
                <a:solidFill>
                  <a:srgbClr val="003399"/>
                </a:solidFill>
                <a:latin typeface="pingfangSC"/>
              </a:rPr>
              <a:t>情形 </a:t>
            </a:r>
            <a:r>
              <a:rPr lang="en-US" altLang="zh-CN" sz="1900" dirty="0">
                <a:solidFill>
                  <a:srgbClr val="003399"/>
                </a:solidFill>
                <a:latin typeface="pingfangSC"/>
              </a:rPr>
              <a:t>1</a:t>
            </a:r>
            <a:r>
              <a:rPr lang="zh-CN" altLang="en-US" sz="1900" dirty="0">
                <a:solidFill>
                  <a:srgbClr val="003399"/>
                </a:solidFill>
                <a:latin typeface="pingfangSC"/>
              </a:rPr>
              <a:t>：一般凸和非光滑目标函数 </a:t>
            </a:r>
            <a:r>
              <a:rPr lang="en-US" altLang="zh-CN" sz="1900" dirty="0">
                <a:solidFill>
                  <a:srgbClr val="003399"/>
                </a:solidFill>
                <a:latin typeface="pingfangSC"/>
              </a:rPr>
              <a:t>82</a:t>
            </a:r>
            <a:br>
              <a:rPr lang="zh-CN" altLang="en-US" sz="1900" dirty="0">
                <a:solidFill>
                  <a:srgbClr val="003399"/>
                </a:solidFill>
              </a:rPr>
            </a:br>
            <a:r>
              <a:rPr lang="en-US" altLang="zh-CN" sz="1900" dirty="0">
                <a:solidFill>
                  <a:srgbClr val="003399"/>
                </a:solidFill>
                <a:latin typeface="pingfangSC"/>
              </a:rPr>
              <a:t>342 </a:t>
            </a:r>
            <a:r>
              <a:rPr lang="zh-CN" altLang="en-US" sz="1900" dirty="0">
                <a:solidFill>
                  <a:srgbClr val="003399"/>
                </a:solidFill>
                <a:latin typeface="pingfangSC"/>
              </a:rPr>
              <a:t>情形 </a:t>
            </a:r>
            <a:r>
              <a:rPr lang="en-US" altLang="zh-CN" sz="1900" dirty="0">
                <a:solidFill>
                  <a:srgbClr val="003399"/>
                </a:solidFill>
                <a:latin typeface="pingfangSC"/>
              </a:rPr>
              <a:t>2</a:t>
            </a:r>
            <a:r>
              <a:rPr lang="zh-CN" altLang="en-US" sz="1900" dirty="0">
                <a:solidFill>
                  <a:srgbClr val="003399"/>
                </a:solidFill>
                <a:latin typeface="pingfangSC"/>
              </a:rPr>
              <a:t>：强凸非光滑目标函数 </a:t>
            </a:r>
            <a:r>
              <a:rPr lang="en-US" altLang="zh-CN" sz="1900" dirty="0">
                <a:solidFill>
                  <a:srgbClr val="003399"/>
                </a:solidFill>
                <a:latin typeface="pingfangSC"/>
              </a:rPr>
              <a:t>83</a:t>
            </a:r>
            <a:br>
              <a:rPr lang="zh-CN" altLang="en-US" sz="1900" dirty="0">
                <a:solidFill>
                  <a:srgbClr val="003399"/>
                </a:solidFill>
              </a:rPr>
            </a:br>
            <a:r>
              <a:rPr lang="en-US" altLang="zh-CN" sz="1900" dirty="0">
                <a:solidFill>
                  <a:srgbClr val="003399"/>
                </a:solidFill>
                <a:latin typeface="pingfangSC"/>
              </a:rPr>
              <a:t>343 </a:t>
            </a:r>
            <a:r>
              <a:rPr lang="zh-CN" altLang="en-US" sz="1900" dirty="0">
                <a:solidFill>
                  <a:srgbClr val="003399"/>
                </a:solidFill>
                <a:latin typeface="pingfangSC"/>
              </a:rPr>
              <a:t>情形 </a:t>
            </a:r>
            <a:r>
              <a:rPr lang="en-US" altLang="zh-CN" sz="1900" dirty="0">
                <a:solidFill>
                  <a:srgbClr val="003399"/>
                </a:solidFill>
                <a:latin typeface="pingfangSC"/>
              </a:rPr>
              <a:t>3</a:t>
            </a:r>
            <a:r>
              <a:rPr lang="zh-CN" altLang="en-US" sz="1900" dirty="0">
                <a:solidFill>
                  <a:srgbClr val="003399"/>
                </a:solidFill>
                <a:latin typeface="pingfangSC"/>
              </a:rPr>
              <a:t>：一般凸和光滑目标函数 </a:t>
            </a:r>
            <a:r>
              <a:rPr lang="en-US" altLang="zh-CN" sz="1900" dirty="0">
                <a:solidFill>
                  <a:srgbClr val="003399"/>
                </a:solidFill>
                <a:latin typeface="pingfangSC"/>
              </a:rPr>
              <a:t>85</a:t>
            </a:r>
            <a:br>
              <a:rPr lang="zh-CN" altLang="en-US" sz="1900" dirty="0">
                <a:solidFill>
                  <a:srgbClr val="003399"/>
                </a:solidFill>
              </a:rPr>
            </a:br>
            <a:r>
              <a:rPr lang="en-US" altLang="zh-CN" sz="1900" dirty="0">
                <a:solidFill>
                  <a:srgbClr val="003399"/>
                </a:solidFill>
                <a:latin typeface="pingfangSC"/>
              </a:rPr>
              <a:t>344 </a:t>
            </a:r>
            <a:r>
              <a:rPr lang="zh-CN" altLang="en-US" sz="1900" dirty="0">
                <a:solidFill>
                  <a:srgbClr val="003399"/>
                </a:solidFill>
                <a:latin typeface="pingfangSC"/>
              </a:rPr>
              <a:t>情形 </a:t>
            </a:r>
            <a:r>
              <a:rPr lang="en-US" altLang="zh-CN" sz="1900" dirty="0">
                <a:solidFill>
                  <a:srgbClr val="003399"/>
                </a:solidFill>
                <a:latin typeface="pingfangSC"/>
              </a:rPr>
              <a:t>4</a:t>
            </a:r>
            <a:r>
              <a:rPr lang="zh-CN" altLang="en-US" sz="1900" dirty="0">
                <a:solidFill>
                  <a:srgbClr val="003399"/>
                </a:solidFill>
                <a:latin typeface="pingfangSC"/>
              </a:rPr>
              <a:t>：强凸和光滑目标函数 </a:t>
            </a:r>
            <a:r>
              <a:rPr lang="en-US" altLang="zh-CN" sz="1900" dirty="0">
                <a:solidFill>
                  <a:srgbClr val="003399"/>
                </a:solidFill>
                <a:latin typeface="pingfangSC"/>
              </a:rPr>
              <a:t>87</a:t>
            </a:r>
            <a:br>
              <a:rPr lang="zh-CN" altLang="en-US" sz="1900" dirty="0">
                <a:solidFill>
                  <a:srgbClr val="003399"/>
                </a:solidFill>
              </a:rPr>
            </a:br>
            <a:r>
              <a:rPr lang="en-US" altLang="zh-CN" sz="1900" dirty="0">
                <a:solidFill>
                  <a:srgbClr val="003399"/>
                </a:solidFill>
                <a:latin typeface="pingfangSC"/>
              </a:rPr>
              <a:t>345 </a:t>
            </a:r>
            <a:r>
              <a:rPr lang="zh-CN" altLang="en-US" sz="1900" dirty="0">
                <a:solidFill>
                  <a:srgbClr val="003399"/>
                </a:solidFill>
                <a:latin typeface="pingfangSC"/>
              </a:rPr>
              <a:t>非遍历意义收敛速度 </a:t>
            </a:r>
            <a:r>
              <a:rPr lang="en-US" altLang="zh-CN" sz="1900" dirty="0">
                <a:solidFill>
                  <a:srgbClr val="003399"/>
                </a:solidFill>
                <a:latin typeface="pingfangSC"/>
              </a:rPr>
              <a:t>88</a:t>
            </a:r>
            <a:br>
              <a:rPr lang="zh-CN" altLang="en-US" sz="1900" dirty="0">
                <a:solidFill>
                  <a:srgbClr val="003399"/>
                </a:solidFill>
              </a:rPr>
            </a:br>
            <a:r>
              <a:rPr lang="en-US" altLang="zh-CN" sz="1900" dirty="0">
                <a:solidFill>
                  <a:srgbClr val="003399"/>
                </a:solidFill>
                <a:latin typeface="pingfangSC"/>
              </a:rPr>
              <a:t>35 </a:t>
            </a:r>
            <a:r>
              <a:rPr lang="zh-CN" altLang="en-US" sz="1900" dirty="0">
                <a:solidFill>
                  <a:srgbClr val="003399"/>
                </a:solidFill>
                <a:latin typeface="pingfangSC"/>
              </a:rPr>
              <a:t>原始</a:t>
            </a:r>
            <a:r>
              <a:rPr lang="en-US" altLang="zh-CN" sz="1900" dirty="0">
                <a:solidFill>
                  <a:srgbClr val="003399"/>
                </a:solidFill>
                <a:latin typeface="pingfangSC"/>
              </a:rPr>
              <a:t>–</a:t>
            </a:r>
            <a:r>
              <a:rPr lang="zh-CN" altLang="en-US" sz="1900" dirty="0">
                <a:solidFill>
                  <a:srgbClr val="003399"/>
                </a:solidFill>
                <a:latin typeface="pingfangSC"/>
              </a:rPr>
              <a:t>对偶算法 </a:t>
            </a:r>
            <a:r>
              <a:rPr lang="en-US" altLang="zh-CN" sz="1900" dirty="0">
                <a:solidFill>
                  <a:srgbClr val="003399"/>
                </a:solidFill>
                <a:latin typeface="pingfangSC"/>
              </a:rPr>
              <a:t>98</a:t>
            </a:r>
            <a:br>
              <a:rPr lang="zh-CN" altLang="en-US" sz="1900" dirty="0">
                <a:solidFill>
                  <a:srgbClr val="003399"/>
                </a:solidFill>
              </a:rPr>
            </a:br>
            <a:r>
              <a:rPr lang="en-US" altLang="zh-CN" sz="1900" dirty="0">
                <a:solidFill>
                  <a:srgbClr val="003399"/>
                </a:solidFill>
                <a:latin typeface="pingfangSC"/>
              </a:rPr>
              <a:t>351 </a:t>
            </a:r>
            <a:r>
              <a:rPr lang="zh-CN" altLang="en-US" sz="1900" dirty="0">
                <a:solidFill>
                  <a:srgbClr val="003399"/>
                </a:solidFill>
                <a:latin typeface="pingfangSC"/>
              </a:rPr>
              <a:t>情形 </a:t>
            </a:r>
            <a:r>
              <a:rPr lang="en-US" altLang="zh-CN" sz="1900" dirty="0">
                <a:solidFill>
                  <a:srgbClr val="003399"/>
                </a:solidFill>
                <a:latin typeface="pingfangSC"/>
              </a:rPr>
              <a:t>1</a:t>
            </a:r>
            <a:r>
              <a:rPr lang="zh-CN" altLang="en-US" sz="1900" dirty="0">
                <a:solidFill>
                  <a:srgbClr val="003399"/>
                </a:solidFill>
                <a:latin typeface="pingfangSC"/>
              </a:rPr>
              <a:t>：两个函数均非强凸 </a:t>
            </a:r>
            <a:r>
              <a:rPr lang="en-US" altLang="zh-CN" sz="1900" dirty="0">
                <a:solidFill>
                  <a:srgbClr val="003399"/>
                </a:solidFill>
                <a:latin typeface="pingfangSC"/>
              </a:rPr>
              <a:t>100</a:t>
            </a:r>
            <a:br>
              <a:rPr lang="zh-CN" altLang="en-US" sz="1900" dirty="0">
                <a:solidFill>
                  <a:srgbClr val="003399"/>
                </a:solidFill>
              </a:rPr>
            </a:br>
            <a:r>
              <a:rPr lang="en-US" altLang="zh-CN" sz="1900" dirty="0">
                <a:solidFill>
                  <a:srgbClr val="003399"/>
                </a:solidFill>
                <a:latin typeface="pingfangSC"/>
              </a:rPr>
              <a:t>352 </a:t>
            </a:r>
            <a:r>
              <a:rPr lang="zh-CN" altLang="en-US" sz="1900" dirty="0">
                <a:solidFill>
                  <a:srgbClr val="003399"/>
                </a:solidFill>
                <a:latin typeface="pingfangSC"/>
              </a:rPr>
              <a:t>情形 </a:t>
            </a:r>
            <a:r>
              <a:rPr lang="en-US" altLang="zh-CN" sz="1900" dirty="0">
                <a:solidFill>
                  <a:srgbClr val="003399"/>
                </a:solidFill>
                <a:latin typeface="pingfangSC"/>
              </a:rPr>
              <a:t>2</a:t>
            </a:r>
            <a:r>
              <a:rPr lang="zh-CN" altLang="en-US" sz="1900" dirty="0">
                <a:solidFill>
                  <a:srgbClr val="003399"/>
                </a:solidFill>
                <a:latin typeface="pingfangSC"/>
              </a:rPr>
              <a:t>：只有一个函数强凸 </a:t>
            </a:r>
            <a:r>
              <a:rPr lang="en-US" altLang="zh-CN" sz="1900" dirty="0">
                <a:solidFill>
                  <a:srgbClr val="003399"/>
                </a:solidFill>
                <a:latin typeface="pingfangSC"/>
              </a:rPr>
              <a:t>101</a:t>
            </a:r>
            <a:br>
              <a:rPr lang="zh-CN" altLang="en-US" sz="1900" dirty="0">
                <a:solidFill>
                  <a:srgbClr val="003399"/>
                </a:solidFill>
              </a:rPr>
            </a:br>
            <a:r>
              <a:rPr lang="en-US" altLang="zh-CN" sz="1900" dirty="0">
                <a:solidFill>
                  <a:srgbClr val="003399"/>
                </a:solidFill>
                <a:latin typeface="pingfangSC"/>
              </a:rPr>
              <a:t>353 </a:t>
            </a:r>
            <a:r>
              <a:rPr lang="zh-CN" altLang="en-US" sz="1900" dirty="0">
                <a:solidFill>
                  <a:srgbClr val="003399"/>
                </a:solidFill>
                <a:latin typeface="pingfangSC"/>
              </a:rPr>
              <a:t>情形 </a:t>
            </a:r>
            <a:r>
              <a:rPr lang="en-US" altLang="zh-CN" sz="1900" dirty="0">
                <a:solidFill>
                  <a:srgbClr val="003399"/>
                </a:solidFill>
                <a:latin typeface="pingfangSC"/>
              </a:rPr>
              <a:t>3</a:t>
            </a:r>
            <a:r>
              <a:rPr lang="zh-CN" altLang="en-US" sz="1900" dirty="0">
                <a:solidFill>
                  <a:srgbClr val="003399"/>
                </a:solidFill>
                <a:latin typeface="pingfangSC"/>
              </a:rPr>
              <a:t>：两个函数均强凸 </a:t>
            </a:r>
            <a:r>
              <a:rPr lang="en-US" altLang="zh-CN" sz="1900" dirty="0">
                <a:solidFill>
                  <a:srgbClr val="003399"/>
                </a:solidFill>
                <a:latin typeface="pingfangSC"/>
              </a:rPr>
              <a:t>103</a:t>
            </a:r>
            <a:br>
              <a:rPr lang="zh-CN" altLang="en-US" sz="1900" dirty="0">
                <a:solidFill>
                  <a:srgbClr val="003399"/>
                </a:solidFill>
              </a:rPr>
            </a:br>
            <a:r>
              <a:rPr lang="en-US" altLang="zh-CN" sz="1900" dirty="0">
                <a:solidFill>
                  <a:srgbClr val="003399"/>
                </a:solidFill>
                <a:latin typeface="pingfangSC"/>
              </a:rPr>
              <a:t>36 Frank-Wolfe </a:t>
            </a:r>
            <a:r>
              <a:rPr lang="zh-CN" altLang="en-US" sz="1900" dirty="0">
                <a:solidFill>
                  <a:srgbClr val="003399"/>
                </a:solidFill>
                <a:latin typeface="pingfangSC"/>
              </a:rPr>
              <a:t>算法 </a:t>
            </a:r>
            <a:r>
              <a:rPr lang="en-US" altLang="zh-CN" sz="1900" dirty="0">
                <a:solidFill>
                  <a:srgbClr val="003399"/>
                </a:solidFill>
                <a:latin typeface="pingfangSC"/>
              </a:rPr>
              <a:t>104</a:t>
            </a:r>
            <a:endParaRPr lang="zh-CN" altLang="en-US" sz="1900" dirty="0">
              <a:solidFill>
                <a:srgbClr val="003399"/>
              </a:solidFill>
            </a:endParaRPr>
          </a:p>
        </p:txBody>
      </p:sp>
      <p:sp>
        <p:nvSpPr>
          <p:cNvPr id="5" name="标题 4">
            <a:extLst>
              <a:ext uri="{FF2B5EF4-FFF2-40B4-BE49-F238E27FC236}">
                <a16:creationId xmlns:a16="http://schemas.microsoft.com/office/drawing/2014/main" id="{D455347F-84FD-4AAF-8A2F-6475A6A6BDDE}"/>
              </a:ext>
            </a:extLst>
          </p:cNvPr>
          <p:cNvSpPr>
            <a:spLocks noGrp="1"/>
          </p:cNvSpPr>
          <p:nvPr>
            <p:ph type="title"/>
          </p:nvPr>
        </p:nvSpPr>
        <p:spPr>
          <a:xfrm>
            <a:off x="1713128" y="14722"/>
            <a:ext cx="8218439" cy="725467"/>
          </a:xfrm>
        </p:spPr>
        <p:txBody>
          <a:bodyPr/>
          <a:lstStyle/>
          <a:p>
            <a:r>
              <a:rPr lang="zh-CN" altLang="en-US" dirty="0">
                <a:sym typeface="+mn-ea"/>
              </a:rPr>
              <a:t>机器学习中的加速一阶优化算法</a:t>
            </a:r>
            <a:endParaRPr lang="zh-CN" altLang="en-US" dirty="0"/>
          </a:p>
        </p:txBody>
      </p:sp>
    </p:spTree>
    <p:extLst>
      <p:ext uri="{BB962C8B-B14F-4D97-AF65-F5344CB8AC3E}">
        <p14:creationId xmlns:p14="http://schemas.microsoft.com/office/powerpoint/2010/main" val="100506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719158-B8BF-448B-A72F-E6E780696FB3}"/>
              </a:ext>
            </a:extLst>
          </p:cNvPr>
          <p:cNvSpPr/>
          <p:nvPr/>
        </p:nvSpPr>
        <p:spPr>
          <a:xfrm>
            <a:off x="1090182" y="754957"/>
            <a:ext cx="8947346" cy="6232475"/>
          </a:xfrm>
          <a:prstGeom prst="rect">
            <a:avLst/>
          </a:prstGeom>
        </p:spPr>
        <p:txBody>
          <a:bodyPr wrap="square">
            <a:spAutoFit/>
          </a:bodyPr>
          <a:lstStyle/>
          <a:p>
            <a:pPr algn="l"/>
            <a:br>
              <a:rPr lang="zh-CN" altLang="en-US" sz="1900" dirty="0">
                <a:solidFill>
                  <a:srgbClr val="003399"/>
                </a:solidFill>
              </a:rPr>
            </a:br>
            <a:br>
              <a:rPr lang="zh-CN" altLang="en-US" sz="1900" dirty="0">
                <a:solidFill>
                  <a:srgbClr val="003399"/>
                </a:solidFill>
              </a:rPr>
            </a:br>
            <a:r>
              <a:rPr lang="zh-CN" altLang="en-US" sz="1900" dirty="0">
                <a:solidFill>
                  <a:srgbClr val="003399"/>
                </a:solidFill>
                <a:latin typeface="pingfangSC"/>
              </a:rPr>
              <a:t>第 </a:t>
            </a:r>
            <a:r>
              <a:rPr lang="en-US" altLang="zh-CN" sz="1900" dirty="0">
                <a:solidFill>
                  <a:srgbClr val="003399"/>
                </a:solidFill>
                <a:latin typeface="pingfangSC"/>
              </a:rPr>
              <a:t>4 </a:t>
            </a:r>
            <a:r>
              <a:rPr lang="zh-CN" altLang="en-US" sz="1900" dirty="0">
                <a:solidFill>
                  <a:srgbClr val="003399"/>
                </a:solidFill>
                <a:latin typeface="pingfangSC"/>
              </a:rPr>
              <a:t>章 非凸优化中的加速梯度算法 </a:t>
            </a:r>
            <a:r>
              <a:rPr lang="en-US" altLang="zh-CN" sz="1900" dirty="0">
                <a:solidFill>
                  <a:srgbClr val="003399"/>
                </a:solidFill>
                <a:latin typeface="pingfangSC"/>
              </a:rPr>
              <a:t>112</a:t>
            </a:r>
            <a:br>
              <a:rPr lang="zh-CN" altLang="en-US" sz="1900" dirty="0">
                <a:solidFill>
                  <a:srgbClr val="003399"/>
                </a:solidFill>
              </a:rPr>
            </a:br>
            <a:r>
              <a:rPr lang="en-US" altLang="zh-CN" sz="1900" dirty="0">
                <a:solidFill>
                  <a:srgbClr val="003399"/>
                </a:solidFill>
                <a:latin typeface="pingfangSC"/>
              </a:rPr>
              <a:t>41 </a:t>
            </a:r>
            <a:r>
              <a:rPr lang="zh-CN" altLang="en-US" sz="1900" dirty="0">
                <a:solidFill>
                  <a:srgbClr val="003399"/>
                </a:solidFill>
                <a:latin typeface="pingfangSC"/>
              </a:rPr>
              <a:t>带冲量的邻近梯度法 </a:t>
            </a:r>
            <a:r>
              <a:rPr lang="en-US" altLang="zh-CN" sz="1900" dirty="0">
                <a:solidFill>
                  <a:srgbClr val="003399"/>
                </a:solidFill>
                <a:latin typeface="pingfangSC"/>
              </a:rPr>
              <a:t>112</a:t>
            </a:r>
            <a:br>
              <a:rPr lang="zh-CN" altLang="en-US" sz="1900" dirty="0">
                <a:solidFill>
                  <a:srgbClr val="003399"/>
                </a:solidFill>
              </a:rPr>
            </a:br>
            <a:r>
              <a:rPr lang="en-US" altLang="zh-CN" sz="1900" dirty="0">
                <a:solidFill>
                  <a:srgbClr val="003399"/>
                </a:solidFill>
                <a:latin typeface="pingfangSC"/>
              </a:rPr>
              <a:t>411 </a:t>
            </a:r>
            <a:r>
              <a:rPr lang="zh-CN" altLang="en-US" sz="1900" dirty="0">
                <a:solidFill>
                  <a:srgbClr val="003399"/>
                </a:solidFill>
                <a:latin typeface="pingfangSC"/>
              </a:rPr>
              <a:t>收敛性理论 </a:t>
            </a:r>
            <a:r>
              <a:rPr lang="en-US" altLang="zh-CN" sz="1900" dirty="0">
                <a:solidFill>
                  <a:srgbClr val="003399"/>
                </a:solidFill>
                <a:latin typeface="pingfangSC"/>
              </a:rPr>
              <a:t>113</a:t>
            </a:r>
            <a:br>
              <a:rPr lang="zh-CN" altLang="en-US" sz="1900" dirty="0">
                <a:solidFill>
                  <a:srgbClr val="003399"/>
                </a:solidFill>
              </a:rPr>
            </a:br>
            <a:r>
              <a:rPr lang="en-US" altLang="zh-CN" sz="1900" dirty="0">
                <a:solidFill>
                  <a:srgbClr val="003399"/>
                </a:solidFill>
                <a:latin typeface="pingfangSC"/>
              </a:rPr>
              <a:t>412 </a:t>
            </a:r>
            <a:r>
              <a:rPr lang="zh-CN" altLang="en-US" sz="1900" dirty="0">
                <a:solidFill>
                  <a:srgbClr val="003399"/>
                </a:solidFill>
                <a:latin typeface="pingfangSC"/>
              </a:rPr>
              <a:t>单调加速邻近梯度法 </a:t>
            </a:r>
            <a:r>
              <a:rPr lang="en-US" altLang="zh-CN" sz="1900" dirty="0">
                <a:solidFill>
                  <a:srgbClr val="003399"/>
                </a:solidFill>
                <a:latin typeface="pingfangSC"/>
              </a:rPr>
              <a:t>120</a:t>
            </a:r>
            <a:br>
              <a:rPr lang="zh-CN" altLang="en-US" sz="1900" dirty="0">
                <a:solidFill>
                  <a:srgbClr val="003399"/>
                </a:solidFill>
              </a:rPr>
            </a:br>
            <a:r>
              <a:rPr lang="en-US" altLang="zh-CN" sz="1900" dirty="0">
                <a:solidFill>
                  <a:srgbClr val="003399"/>
                </a:solidFill>
                <a:latin typeface="pingfangSC"/>
              </a:rPr>
              <a:t>42 </a:t>
            </a:r>
            <a:r>
              <a:rPr lang="zh-CN" altLang="en-US" sz="1900" dirty="0">
                <a:solidFill>
                  <a:srgbClr val="003399"/>
                </a:solidFill>
                <a:latin typeface="pingfangSC"/>
              </a:rPr>
              <a:t>快速收敛到临界点 </a:t>
            </a:r>
            <a:r>
              <a:rPr lang="en-US" altLang="zh-CN" sz="1900" dirty="0">
                <a:solidFill>
                  <a:srgbClr val="003399"/>
                </a:solidFill>
                <a:latin typeface="pingfangSC"/>
              </a:rPr>
              <a:t>120</a:t>
            </a:r>
            <a:br>
              <a:rPr lang="zh-CN" altLang="en-US" sz="1900" dirty="0">
                <a:solidFill>
                  <a:srgbClr val="003399"/>
                </a:solidFill>
              </a:rPr>
            </a:br>
            <a:r>
              <a:rPr lang="en-US" altLang="zh-CN" sz="1900" dirty="0">
                <a:solidFill>
                  <a:srgbClr val="003399"/>
                </a:solidFill>
                <a:latin typeface="pingfangSC"/>
              </a:rPr>
              <a:t>421 </a:t>
            </a:r>
            <a:r>
              <a:rPr lang="zh-CN" altLang="en-US" sz="1900" dirty="0">
                <a:solidFill>
                  <a:srgbClr val="003399"/>
                </a:solidFill>
                <a:latin typeface="pingfangSC"/>
              </a:rPr>
              <a:t>能够检测强凸性质的 </a:t>
            </a:r>
            <a:r>
              <a:rPr lang="en-US" altLang="zh-CN" sz="1900" dirty="0">
                <a:solidFill>
                  <a:srgbClr val="003399"/>
                </a:solidFill>
                <a:latin typeface="pingfangSC"/>
              </a:rPr>
              <a:t>AGD 121</a:t>
            </a:r>
            <a:br>
              <a:rPr lang="zh-CN" altLang="en-US" sz="1900" dirty="0">
                <a:solidFill>
                  <a:srgbClr val="003399"/>
                </a:solidFill>
              </a:rPr>
            </a:br>
            <a:r>
              <a:rPr lang="en-US" altLang="zh-CN" sz="1900" dirty="0">
                <a:solidFill>
                  <a:srgbClr val="003399"/>
                </a:solidFill>
                <a:latin typeface="pingfangSC"/>
              </a:rPr>
              <a:t>422 </a:t>
            </a:r>
            <a:r>
              <a:rPr lang="zh-CN" altLang="en-US" sz="1900" dirty="0">
                <a:solidFill>
                  <a:srgbClr val="003399"/>
                </a:solidFill>
                <a:latin typeface="pingfangSC"/>
              </a:rPr>
              <a:t>负曲率下降算法 </a:t>
            </a:r>
            <a:r>
              <a:rPr lang="en-US" altLang="zh-CN" sz="1900" dirty="0">
                <a:solidFill>
                  <a:srgbClr val="003399"/>
                </a:solidFill>
                <a:latin typeface="pingfangSC"/>
              </a:rPr>
              <a:t>123</a:t>
            </a:r>
            <a:br>
              <a:rPr lang="zh-CN" altLang="en-US" sz="1900" dirty="0">
                <a:solidFill>
                  <a:srgbClr val="003399"/>
                </a:solidFill>
              </a:rPr>
            </a:br>
            <a:r>
              <a:rPr lang="en-US" altLang="zh-CN" sz="1900" dirty="0">
                <a:solidFill>
                  <a:srgbClr val="003399"/>
                </a:solidFill>
                <a:latin typeface="pingfangSC"/>
              </a:rPr>
              <a:t>423 </a:t>
            </a:r>
            <a:r>
              <a:rPr lang="zh-CN" altLang="en-US" sz="1900" dirty="0">
                <a:solidFill>
                  <a:srgbClr val="003399"/>
                </a:solidFill>
                <a:latin typeface="pingfangSC"/>
              </a:rPr>
              <a:t>非凸加速算法 </a:t>
            </a:r>
            <a:r>
              <a:rPr lang="en-US" altLang="zh-CN" sz="1900" dirty="0">
                <a:solidFill>
                  <a:srgbClr val="003399"/>
                </a:solidFill>
                <a:latin typeface="pingfangSC"/>
              </a:rPr>
              <a:t>125</a:t>
            </a:r>
            <a:br>
              <a:rPr lang="zh-CN" altLang="en-US" sz="1900" dirty="0">
                <a:solidFill>
                  <a:srgbClr val="003399"/>
                </a:solidFill>
              </a:rPr>
            </a:br>
            <a:r>
              <a:rPr lang="en-US" altLang="zh-CN" sz="1900" dirty="0">
                <a:solidFill>
                  <a:srgbClr val="003399"/>
                </a:solidFill>
                <a:latin typeface="pingfangSC"/>
              </a:rPr>
              <a:t>43 </a:t>
            </a:r>
            <a:r>
              <a:rPr lang="zh-CN" altLang="en-US" sz="1900" dirty="0">
                <a:solidFill>
                  <a:srgbClr val="003399"/>
                </a:solidFill>
                <a:latin typeface="pingfangSC"/>
              </a:rPr>
              <a:t>快速逃离鞍点 </a:t>
            </a:r>
            <a:r>
              <a:rPr lang="en-US" altLang="zh-CN" sz="1900" dirty="0">
                <a:solidFill>
                  <a:srgbClr val="003399"/>
                </a:solidFill>
                <a:latin typeface="pingfangSC"/>
              </a:rPr>
              <a:t>128</a:t>
            </a:r>
            <a:br>
              <a:rPr lang="zh-CN" altLang="en-US" sz="1900" dirty="0">
                <a:solidFill>
                  <a:srgbClr val="003399"/>
                </a:solidFill>
              </a:rPr>
            </a:br>
            <a:r>
              <a:rPr lang="en-US" altLang="zh-CN" sz="1900" dirty="0">
                <a:solidFill>
                  <a:srgbClr val="003399"/>
                </a:solidFill>
                <a:latin typeface="pingfangSC"/>
              </a:rPr>
              <a:t>431 </a:t>
            </a:r>
            <a:r>
              <a:rPr lang="zh-CN" altLang="en-US" sz="1900" dirty="0">
                <a:solidFill>
                  <a:srgbClr val="003399"/>
                </a:solidFill>
                <a:latin typeface="pingfangSC"/>
              </a:rPr>
              <a:t>几乎凸的情形 </a:t>
            </a:r>
            <a:r>
              <a:rPr lang="en-US" altLang="zh-CN" sz="1900" dirty="0">
                <a:solidFill>
                  <a:srgbClr val="003399"/>
                </a:solidFill>
                <a:latin typeface="pingfangSC"/>
              </a:rPr>
              <a:t>128</a:t>
            </a:r>
            <a:br>
              <a:rPr lang="zh-CN" altLang="en-US" sz="1900" dirty="0">
                <a:solidFill>
                  <a:srgbClr val="003399"/>
                </a:solidFill>
              </a:rPr>
            </a:br>
            <a:r>
              <a:rPr lang="en-US" altLang="zh-CN" sz="1900" dirty="0">
                <a:solidFill>
                  <a:srgbClr val="003399"/>
                </a:solidFill>
                <a:latin typeface="pingfangSC"/>
              </a:rPr>
              <a:t>432 </a:t>
            </a:r>
            <a:r>
              <a:rPr lang="zh-CN" altLang="en-US" sz="1900" dirty="0">
                <a:solidFill>
                  <a:srgbClr val="003399"/>
                </a:solidFill>
                <a:latin typeface="pingfangSC"/>
              </a:rPr>
              <a:t>完全非凸情形 </a:t>
            </a:r>
            <a:r>
              <a:rPr lang="en-US" altLang="zh-CN" sz="1900" dirty="0">
                <a:solidFill>
                  <a:srgbClr val="003399"/>
                </a:solidFill>
                <a:latin typeface="pingfangSC"/>
              </a:rPr>
              <a:t>130</a:t>
            </a:r>
            <a:br>
              <a:rPr lang="zh-CN" altLang="en-US" sz="1900" dirty="0">
                <a:solidFill>
                  <a:srgbClr val="003399"/>
                </a:solidFill>
              </a:rPr>
            </a:br>
            <a:r>
              <a:rPr lang="en-US" altLang="zh-CN" sz="1900" dirty="0">
                <a:solidFill>
                  <a:srgbClr val="003399"/>
                </a:solidFill>
                <a:latin typeface="pingfangSC"/>
              </a:rPr>
              <a:t>433 </a:t>
            </a:r>
            <a:r>
              <a:rPr lang="zh-CN" altLang="en-US" sz="1900" dirty="0">
                <a:solidFill>
                  <a:srgbClr val="003399"/>
                </a:solidFill>
                <a:latin typeface="pingfangSC"/>
              </a:rPr>
              <a:t>非凸加速梯度下降法 </a:t>
            </a:r>
            <a:r>
              <a:rPr lang="en-US" altLang="zh-CN" sz="1900" dirty="0">
                <a:solidFill>
                  <a:srgbClr val="003399"/>
                </a:solidFill>
                <a:latin typeface="pingfangSC"/>
              </a:rPr>
              <a:t>131</a:t>
            </a:r>
            <a:br>
              <a:rPr lang="zh-CN" altLang="en-US" sz="1900" dirty="0">
                <a:solidFill>
                  <a:srgbClr val="003399"/>
                </a:solidFill>
              </a:rPr>
            </a:br>
            <a:r>
              <a:rPr lang="zh-CN" altLang="en-US" sz="1900" dirty="0">
                <a:solidFill>
                  <a:srgbClr val="003399"/>
                </a:solidFill>
                <a:latin typeface="pingfangSC"/>
              </a:rPr>
              <a:t>参考文献 </a:t>
            </a:r>
            <a:r>
              <a:rPr lang="en-US" altLang="zh-CN" sz="1900" dirty="0">
                <a:solidFill>
                  <a:srgbClr val="003399"/>
                </a:solidFill>
                <a:latin typeface="pingfangSC"/>
              </a:rPr>
              <a:t>136</a:t>
            </a:r>
            <a:br>
              <a:rPr lang="zh-CN" altLang="en-US" sz="1900" dirty="0">
                <a:solidFill>
                  <a:srgbClr val="003399"/>
                </a:solidFill>
              </a:rPr>
            </a:br>
            <a:r>
              <a:rPr lang="zh-CN" altLang="en-US" sz="1900" dirty="0">
                <a:solidFill>
                  <a:srgbClr val="003399"/>
                </a:solidFill>
                <a:latin typeface="pingfangSC"/>
              </a:rPr>
              <a:t>第 </a:t>
            </a:r>
            <a:r>
              <a:rPr lang="en-US" altLang="zh-CN" sz="1900" dirty="0">
                <a:solidFill>
                  <a:srgbClr val="003399"/>
                </a:solidFill>
                <a:latin typeface="pingfangSC"/>
              </a:rPr>
              <a:t>5 </a:t>
            </a:r>
            <a:r>
              <a:rPr lang="zh-CN" altLang="en-US" sz="1900" dirty="0">
                <a:solidFill>
                  <a:srgbClr val="003399"/>
                </a:solidFill>
                <a:latin typeface="pingfangSC"/>
              </a:rPr>
              <a:t>章 加速随机算法 </a:t>
            </a:r>
            <a:r>
              <a:rPr lang="en-US" altLang="zh-CN" sz="1900" dirty="0">
                <a:solidFill>
                  <a:srgbClr val="003399"/>
                </a:solidFill>
                <a:latin typeface="pingfangSC"/>
              </a:rPr>
              <a:t>138</a:t>
            </a:r>
            <a:br>
              <a:rPr lang="zh-CN" altLang="en-US" sz="1900" dirty="0">
                <a:solidFill>
                  <a:srgbClr val="003399"/>
                </a:solidFill>
              </a:rPr>
            </a:br>
            <a:r>
              <a:rPr lang="en-US" altLang="zh-CN" sz="1900" dirty="0">
                <a:solidFill>
                  <a:srgbClr val="003399"/>
                </a:solidFill>
                <a:latin typeface="pingfangSC"/>
              </a:rPr>
              <a:t>51 </a:t>
            </a:r>
            <a:r>
              <a:rPr lang="zh-CN" altLang="en-US" sz="1900" dirty="0">
                <a:solidFill>
                  <a:srgbClr val="003399"/>
                </a:solidFill>
                <a:latin typeface="pingfangSC"/>
              </a:rPr>
              <a:t>各自凸情况 </a:t>
            </a:r>
            <a:r>
              <a:rPr lang="en-US" altLang="zh-CN" sz="1900" dirty="0">
                <a:solidFill>
                  <a:srgbClr val="003399"/>
                </a:solidFill>
                <a:latin typeface="pingfangSC"/>
              </a:rPr>
              <a:t>139</a:t>
            </a:r>
            <a:br>
              <a:rPr lang="zh-CN" altLang="en-US" sz="1900" dirty="0">
                <a:solidFill>
                  <a:srgbClr val="003399"/>
                </a:solidFill>
              </a:rPr>
            </a:br>
            <a:r>
              <a:rPr lang="en-US" altLang="zh-CN" sz="1900" dirty="0">
                <a:solidFill>
                  <a:srgbClr val="003399"/>
                </a:solidFill>
                <a:latin typeface="pingfangSC"/>
              </a:rPr>
              <a:t>511 </a:t>
            </a:r>
            <a:r>
              <a:rPr lang="zh-CN" altLang="en-US" sz="1900" dirty="0">
                <a:solidFill>
                  <a:srgbClr val="003399"/>
                </a:solidFill>
                <a:latin typeface="pingfangSC"/>
              </a:rPr>
              <a:t>加速随机坐标下降算法 </a:t>
            </a:r>
            <a:r>
              <a:rPr lang="en-US" altLang="zh-CN" sz="1900" dirty="0">
                <a:solidFill>
                  <a:srgbClr val="003399"/>
                </a:solidFill>
                <a:latin typeface="pingfangSC"/>
              </a:rPr>
              <a:t>140</a:t>
            </a:r>
            <a:br>
              <a:rPr lang="zh-CN" altLang="en-US" sz="1900" dirty="0">
                <a:solidFill>
                  <a:srgbClr val="003399"/>
                </a:solidFill>
              </a:rPr>
            </a:br>
            <a:r>
              <a:rPr lang="en-US" altLang="zh-CN" sz="1900" dirty="0">
                <a:solidFill>
                  <a:srgbClr val="003399"/>
                </a:solidFill>
                <a:latin typeface="pingfangSC"/>
              </a:rPr>
              <a:t>512 </a:t>
            </a:r>
            <a:r>
              <a:rPr lang="zh-CN" altLang="en-US" sz="1900" dirty="0">
                <a:solidFill>
                  <a:srgbClr val="003399"/>
                </a:solidFill>
                <a:latin typeface="pingfangSC"/>
              </a:rPr>
              <a:t>方差缩减技巧基础算法 </a:t>
            </a:r>
            <a:r>
              <a:rPr lang="en-US" altLang="zh-CN" sz="1900" dirty="0">
                <a:solidFill>
                  <a:srgbClr val="003399"/>
                </a:solidFill>
                <a:latin typeface="pingfangSC"/>
              </a:rPr>
              <a:t>147</a:t>
            </a:r>
            <a:br>
              <a:rPr lang="zh-CN" altLang="en-US" sz="1900" dirty="0">
                <a:solidFill>
                  <a:srgbClr val="003399"/>
                </a:solidFill>
              </a:rPr>
            </a:br>
            <a:r>
              <a:rPr lang="en-US" altLang="zh-CN" sz="1900" dirty="0">
                <a:solidFill>
                  <a:srgbClr val="003399"/>
                </a:solidFill>
                <a:latin typeface="pingfangSC"/>
              </a:rPr>
              <a:t>513 </a:t>
            </a:r>
            <a:r>
              <a:rPr lang="zh-CN" altLang="en-US" sz="1900" dirty="0">
                <a:solidFill>
                  <a:srgbClr val="003399"/>
                </a:solidFill>
                <a:latin typeface="pingfangSC"/>
              </a:rPr>
              <a:t>加速随机方差缩减方法 </a:t>
            </a:r>
            <a:r>
              <a:rPr lang="en-US" altLang="zh-CN" sz="1900" dirty="0">
                <a:solidFill>
                  <a:srgbClr val="003399"/>
                </a:solidFill>
                <a:latin typeface="pingfangSC"/>
              </a:rPr>
              <a:t>152</a:t>
            </a:r>
            <a:br>
              <a:rPr lang="zh-CN" altLang="en-US" sz="1900" dirty="0">
                <a:solidFill>
                  <a:srgbClr val="003399"/>
                </a:solidFill>
              </a:rPr>
            </a:br>
            <a:r>
              <a:rPr lang="en-US" altLang="zh-CN" sz="1900" dirty="0">
                <a:solidFill>
                  <a:srgbClr val="003399"/>
                </a:solidFill>
                <a:latin typeface="pingfangSC"/>
              </a:rPr>
              <a:t>514 </a:t>
            </a:r>
            <a:r>
              <a:rPr lang="zh-CN" altLang="en-US" sz="1900" dirty="0">
                <a:solidFill>
                  <a:srgbClr val="003399"/>
                </a:solidFill>
                <a:latin typeface="pingfangSC"/>
              </a:rPr>
              <a:t>黑盒加速算法 </a:t>
            </a:r>
            <a:r>
              <a:rPr lang="en-US" altLang="zh-CN" sz="1900" dirty="0">
                <a:solidFill>
                  <a:srgbClr val="003399"/>
                </a:solidFill>
                <a:latin typeface="pingfangSC"/>
              </a:rPr>
              <a:t>158</a:t>
            </a:r>
            <a:endParaRPr lang="zh-CN" altLang="en-US" sz="1900" dirty="0">
              <a:solidFill>
                <a:srgbClr val="003399"/>
              </a:solidFill>
            </a:endParaRPr>
          </a:p>
        </p:txBody>
      </p:sp>
      <p:sp>
        <p:nvSpPr>
          <p:cNvPr id="3" name="矩形 2">
            <a:extLst>
              <a:ext uri="{FF2B5EF4-FFF2-40B4-BE49-F238E27FC236}">
                <a16:creationId xmlns:a16="http://schemas.microsoft.com/office/drawing/2014/main" id="{3F201C9A-2795-4944-B920-F2BFDE3DE35A}"/>
              </a:ext>
            </a:extLst>
          </p:cNvPr>
          <p:cNvSpPr/>
          <p:nvPr/>
        </p:nvSpPr>
        <p:spPr>
          <a:xfrm>
            <a:off x="6404108" y="1948059"/>
            <a:ext cx="4705731" cy="4154984"/>
          </a:xfrm>
          <a:prstGeom prst="rect">
            <a:avLst/>
          </a:prstGeom>
        </p:spPr>
        <p:txBody>
          <a:bodyPr>
            <a:spAutoFit/>
          </a:bodyPr>
          <a:lstStyle/>
          <a:p>
            <a:r>
              <a:rPr lang="en-US" altLang="zh-CN" sz="2400" dirty="0">
                <a:solidFill>
                  <a:srgbClr val="003399"/>
                </a:solidFill>
                <a:latin typeface="pingfangSC"/>
              </a:rPr>
              <a:t>52 </a:t>
            </a:r>
            <a:r>
              <a:rPr lang="zh-CN" altLang="en-US" sz="2400" dirty="0">
                <a:solidFill>
                  <a:srgbClr val="003399"/>
                </a:solidFill>
                <a:latin typeface="pingfangSC"/>
              </a:rPr>
              <a:t>各自非凸情况 </a:t>
            </a:r>
            <a:r>
              <a:rPr lang="en-US" altLang="zh-CN" sz="2400" dirty="0">
                <a:solidFill>
                  <a:srgbClr val="003399"/>
                </a:solidFill>
                <a:latin typeface="pingfangSC"/>
              </a:rPr>
              <a:t>160 </a:t>
            </a:r>
          </a:p>
          <a:p>
            <a:r>
              <a:rPr lang="en-US" altLang="zh-CN" sz="2000" dirty="0">
                <a:solidFill>
                  <a:srgbClr val="003399"/>
                </a:solidFill>
                <a:latin typeface="pingfangSC"/>
              </a:rPr>
              <a:t>53 </a:t>
            </a:r>
            <a:r>
              <a:rPr lang="zh-CN" altLang="en-US" sz="2000" dirty="0">
                <a:solidFill>
                  <a:srgbClr val="003399"/>
                </a:solidFill>
                <a:latin typeface="pingfangSC"/>
              </a:rPr>
              <a:t>非凸情况 </a:t>
            </a:r>
            <a:r>
              <a:rPr lang="en-US" altLang="zh-CN" sz="2000" dirty="0">
                <a:solidFill>
                  <a:srgbClr val="003399"/>
                </a:solidFill>
                <a:latin typeface="pingfangSC"/>
              </a:rPr>
              <a:t>166</a:t>
            </a:r>
            <a:br>
              <a:rPr lang="zh-CN" altLang="en-US" sz="2000" dirty="0">
                <a:solidFill>
                  <a:srgbClr val="003399"/>
                </a:solidFill>
              </a:rPr>
            </a:br>
            <a:r>
              <a:rPr lang="en-US" altLang="zh-CN" sz="2000" dirty="0">
                <a:solidFill>
                  <a:srgbClr val="003399"/>
                </a:solidFill>
                <a:latin typeface="pingfangSC"/>
              </a:rPr>
              <a:t>531 </a:t>
            </a:r>
            <a:r>
              <a:rPr lang="zh-CN" altLang="en-US" sz="2000" dirty="0">
                <a:solidFill>
                  <a:srgbClr val="003399"/>
                </a:solidFill>
                <a:latin typeface="pingfangSC"/>
              </a:rPr>
              <a:t>随机路径积分差分估计子 </a:t>
            </a:r>
            <a:r>
              <a:rPr lang="en-US" altLang="zh-CN" sz="2000" dirty="0">
                <a:solidFill>
                  <a:srgbClr val="003399"/>
                </a:solidFill>
                <a:latin typeface="pingfangSC"/>
              </a:rPr>
              <a:t>167</a:t>
            </a:r>
            <a:br>
              <a:rPr lang="zh-CN" altLang="en-US" sz="2000" dirty="0">
                <a:solidFill>
                  <a:srgbClr val="003399"/>
                </a:solidFill>
              </a:rPr>
            </a:br>
            <a:r>
              <a:rPr lang="en-US" altLang="zh-CN" sz="2000" dirty="0">
                <a:solidFill>
                  <a:srgbClr val="003399"/>
                </a:solidFill>
                <a:latin typeface="pingfangSC"/>
              </a:rPr>
              <a:t>532 </a:t>
            </a:r>
            <a:r>
              <a:rPr lang="zh-CN" altLang="en-US" sz="2000" dirty="0">
                <a:solidFill>
                  <a:srgbClr val="003399"/>
                </a:solidFill>
                <a:latin typeface="pingfangSC"/>
              </a:rPr>
              <a:t>冲量加速 </a:t>
            </a:r>
            <a:r>
              <a:rPr lang="en-US" altLang="zh-CN" sz="2000" dirty="0">
                <a:solidFill>
                  <a:srgbClr val="003399"/>
                </a:solidFill>
                <a:latin typeface="pingfangSC"/>
              </a:rPr>
              <a:t>173</a:t>
            </a:r>
            <a:br>
              <a:rPr lang="zh-CN" altLang="en-US" sz="2000" dirty="0">
                <a:solidFill>
                  <a:srgbClr val="003399"/>
                </a:solidFill>
              </a:rPr>
            </a:br>
            <a:r>
              <a:rPr lang="en-US" altLang="zh-CN" sz="2000" dirty="0">
                <a:solidFill>
                  <a:srgbClr val="003399"/>
                </a:solidFill>
                <a:latin typeface="pingfangSC"/>
              </a:rPr>
              <a:t>54 </a:t>
            </a:r>
            <a:r>
              <a:rPr lang="zh-CN" altLang="en-US" sz="2000" dirty="0">
                <a:solidFill>
                  <a:srgbClr val="003399"/>
                </a:solidFill>
                <a:latin typeface="pingfangSC"/>
              </a:rPr>
              <a:t>带约束问题 </a:t>
            </a:r>
            <a:r>
              <a:rPr lang="en-US" altLang="zh-CN" sz="2000" dirty="0">
                <a:solidFill>
                  <a:srgbClr val="003399"/>
                </a:solidFill>
                <a:latin typeface="pingfangSC"/>
              </a:rPr>
              <a:t>174</a:t>
            </a:r>
            <a:br>
              <a:rPr lang="zh-CN" altLang="en-US" sz="2000" dirty="0">
                <a:solidFill>
                  <a:srgbClr val="003399"/>
                </a:solidFill>
              </a:rPr>
            </a:br>
            <a:r>
              <a:rPr lang="en-US" altLang="zh-CN" sz="2000" dirty="0">
                <a:solidFill>
                  <a:srgbClr val="003399"/>
                </a:solidFill>
                <a:latin typeface="pingfangSC"/>
              </a:rPr>
              <a:t>55 </a:t>
            </a:r>
            <a:r>
              <a:rPr lang="zh-CN" altLang="en-US" sz="2000" dirty="0">
                <a:solidFill>
                  <a:srgbClr val="003399"/>
                </a:solidFill>
                <a:latin typeface="pingfangSC"/>
              </a:rPr>
              <a:t>无穷情况 </a:t>
            </a:r>
            <a:r>
              <a:rPr lang="en-US" altLang="zh-CN" sz="2000" dirty="0">
                <a:solidFill>
                  <a:srgbClr val="003399"/>
                </a:solidFill>
                <a:latin typeface="pingfangSC"/>
              </a:rPr>
              <a:t>197</a:t>
            </a:r>
            <a:br>
              <a:rPr lang="zh-CN" altLang="en-US" sz="2000" dirty="0">
                <a:solidFill>
                  <a:srgbClr val="003399"/>
                </a:solidFill>
              </a:rPr>
            </a:br>
            <a:r>
              <a:rPr lang="zh-CN" altLang="en-US" sz="2000" dirty="0">
                <a:solidFill>
                  <a:srgbClr val="003399"/>
                </a:solidFill>
                <a:latin typeface="pingfangSC"/>
              </a:rPr>
              <a:t>参考文献 </a:t>
            </a:r>
            <a:r>
              <a:rPr lang="en-US" altLang="zh-CN" sz="2000" dirty="0">
                <a:solidFill>
                  <a:srgbClr val="003399"/>
                </a:solidFill>
                <a:latin typeface="pingfangSC"/>
              </a:rPr>
              <a:t>200</a:t>
            </a:r>
            <a:r>
              <a:rPr lang="zh-CN" altLang="en-US" sz="2000" dirty="0">
                <a:solidFill>
                  <a:srgbClr val="003399"/>
                </a:solidFill>
                <a:latin typeface="pingfangSC"/>
              </a:rPr>
              <a:t>第 </a:t>
            </a:r>
            <a:r>
              <a:rPr lang="en-US" altLang="zh-CN" sz="2000" dirty="0">
                <a:solidFill>
                  <a:srgbClr val="003399"/>
                </a:solidFill>
                <a:latin typeface="pingfangSC"/>
              </a:rPr>
              <a:t>6 </a:t>
            </a:r>
            <a:r>
              <a:rPr lang="zh-CN" altLang="en-US" sz="2000" dirty="0">
                <a:solidFill>
                  <a:srgbClr val="003399"/>
                </a:solidFill>
                <a:latin typeface="pingfangSC"/>
              </a:rPr>
              <a:t>章 加速并行算法</a:t>
            </a:r>
            <a:endParaRPr lang="en-US" altLang="zh-CN" sz="2000" dirty="0">
              <a:solidFill>
                <a:srgbClr val="003399"/>
              </a:solidFill>
              <a:latin typeface="pingfangSC"/>
            </a:endParaRPr>
          </a:p>
          <a:p>
            <a:pPr algn="l"/>
            <a:r>
              <a:rPr lang="en-US" altLang="zh-CN" sz="2000" dirty="0">
                <a:solidFill>
                  <a:srgbClr val="003399"/>
                </a:solidFill>
                <a:latin typeface="pingfangSC"/>
              </a:rPr>
              <a:t>6.1</a:t>
            </a:r>
            <a:r>
              <a:rPr lang="zh-CN" altLang="en-US" sz="2000" dirty="0">
                <a:solidFill>
                  <a:srgbClr val="003399"/>
                </a:solidFill>
                <a:latin typeface="pingfangSC"/>
              </a:rPr>
              <a:t>加速异步算法</a:t>
            </a:r>
            <a:endParaRPr lang="en-US" altLang="zh-CN" sz="2000" dirty="0">
              <a:solidFill>
                <a:srgbClr val="003399"/>
              </a:solidFill>
              <a:latin typeface="pingfangSC"/>
            </a:endParaRPr>
          </a:p>
          <a:p>
            <a:pPr algn="l"/>
            <a:r>
              <a:rPr lang="en-US" altLang="zh-CN" sz="2000" dirty="0">
                <a:solidFill>
                  <a:srgbClr val="003399"/>
                </a:solidFill>
                <a:latin typeface="pingfangSC"/>
              </a:rPr>
              <a:t>6.1.1 </a:t>
            </a:r>
            <a:r>
              <a:rPr lang="zh-CN" altLang="en-US" sz="2000" dirty="0">
                <a:solidFill>
                  <a:srgbClr val="003399"/>
                </a:solidFill>
                <a:latin typeface="pingfangSC"/>
              </a:rPr>
              <a:t>异步加速梯度下降算法</a:t>
            </a:r>
            <a:endParaRPr lang="en-US" altLang="zh-CN" sz="2000" dirty="0">
              <a:solidFill>
                <a:srgbClr val="003399"/>
              </a:solidFill>
              <a:latin typeface="pingfangSC"/>
            </a:endParaRPr>
          </a:p>
          <a:p>
            <a:pPr algn="l"/>
            <a:r>
              <a:rPr lang="en-US" altLang="zh-CN" sz="2000" dirty="0">
                <a:solidFill>
                  <a:srgbClr val="003399"/>
                </a:solidFill>
                <a:latin typeface="pingfangSC"/>
              </a:rPr>
              <a:t>6.1.2 </a:t>
            </a:r>
            <a:r>
              <a:rPr lang="zh-CN" altLang="en-US" sz="2000" dirty="0">
                <a:solidFill>
                  <a:srgbClr val="003399"/>
                </a:solidFill>
                <a:latin typeface="pingfangSC"/>
              </a:rPr>
              <a:t>异步加速随机坐标下降算法</a:t>
            </a:r>
            <a:endParaRPr lang="en-US" altLang="zh-CN" sz="2000" dirty="0">
              <a:solidFill>
                <a:srgbClr val="003399"/>
              </a:solidFill>
              <a:latin typeface="pingfangSC"/>
            </a:endParaRPr>
          </a:p>
          <a:p>
            <a:pPr algn="l"/>
            <a:r>
              <a:rPr lang="en-US" altLang="zh-CN" sz="2000" dirty="0">
                <a:solidFill>
                  <a:srgbClr val="003399"/>
                </a:solidFill>
                <a:latin typeface="pingfangSC"/>
              </a:rPr>
              <a:t>6.2 </a:t>
            </a:r>
            <a:r>
              <a:rPr lang="zh-CN" altLang="en-US" sz="2000" dirty="0">
                <a:solidFill>
                  <a:srgbClr val="003399"/>
                </a:solidFill>
                <a:latin typeface="pingfangSC"/>
              </a:rPr>
              <a:t>加速分布式算法</a:t>
            </a:r>
            <a:endParaRPr lang="en-US" altLang="zh-CN" sz="2000" dirty="0">
              <a:solidFill>
                <a:srgbClr val="003399"/>
              </a:solidFill>
              <a:latin typeface="pingfangSC"/>
            </a:endParaRPr>
          </a:p>
          <a:p>
            <a:pPr algn="l"/>
            <a:r>
              <a:rPr lang="en-US" altLang="zh-CN" sz="2000" dirty="0">
                <a:solidFill>
                  <a:srgbClr val="003399"/>
                </a:solidFill>
                <a:latin typeface="pingfangSC"/>
              </a:rPr>
              <a:t>6.2.1 </a:t>
            </a:r>
            <a:r>
              <a:rPr lang="zh-CN" altLang="en-US" sz="2000" dirty="0">
                <a:solidFill>
                  <a:srgbClr val="003399"/>
                </a:solidFill>
                <a:latin typeface="pingfangSC"/>
              </a:rPr>
              <a:t>中心化模式</a:t>
            </a:r>
            <a:endParaRPr lang="en-US" altLang="zh-CN" sz="2000" dirty="0">
              <a:solidFill>
                <a:srgbClr val="003399"/>
              </a:solidFill>
              <a:latin typeface="pingfangSC"/>
            </a:endParaRPr>
          </a:p>
          <a:p>
            <a:pPr algn="l"/>
            <a:r>
              <a:rPr lang="en-US" altLang="zh-CN" sz="2000" dirty="0">
                <a:solidFill>
                  <a:srgbClr val="003399"/>
                </a:solidFill>
                <a:latin typeface="pingfangSC"/>
              </a:rPr>
              <a:t>6.2.2 </a:t>
            </a:r>
            <a:r>
              <a:rPr lang="zh-CN" altLang="en-US" sz="2000" dirty="0">
                <a:solidFill>
                  <a:srgbClr val="003399"/>
                </a:solidFill>
                <a:latin typeface="pingfangSC"/>
              </a:rPr>
              <a:t>去中心化模式</a:t>
            </a:r>
            <a:endParaRPr lang="zh-CN" altLang="en-US" sz="2000" dirty="0">
              <a:solidFill>
                <a:srgbClr val="003399"/>
              </a:solidFill>
            </a:endParaRPr>
          </a:p>
        </p:txBody>
      </p:sp>
      <p:sp>
        <p:nvSpPr>
          <p:cNvPr id="4" name="标题 3">
            <a:extLst>
              <a:ext uri="{FF2B5EF4-FFF2-40B4-BE49-F238E27FC236}">
                <a16:creationId xmlns:a16="http://schemas.microsoft.com/office/drawing/2014/main" id="{9564BD1E-EDC5-4B74-BA7F-54B1F2BCAFBC}"/>
              </a:ext>
            </a:extLst>
          </p:cNvPr>
          <p:cNvSpPr>
            <a:spLocks noGrp="1"/>
          </p:cNvSpPr>
          <p:nvPr>
            <p:ph type="title"/>
          </p:nvPr>
        </p:nvSpPr>
        <p:spPr/>
        <p:txBody>
          <a:bodyPr/>
          <a:lstStyle/>
          <a:p>
            <a:r>
              <a:rPr lang="zh-CN" altLang="en-US" dirty="0">
                <a:sym typeface="+mn-ea"/>
              </a:rPr>
              <a:t>机器学习中的加速一阶优化算法</a:t>
            </a:r>
            <a:endParaRPr lang="zh-CN" altLang="en-US" dirty="0"/>
          </a:p>
        </p:txBody>
      </p:sp>
    </p:spTree>
    <p:extLst>
      <p:ext uri="{BB962C8B-B14F-4D97-AF65-F5344CB8AC3E}">
        <p14:creationId xmlns:p14="http://schemas.microsoft.com/office/powerpoint/2010/main" val="95575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bwMode="auto">
          <a:xfrm>
            <a:off x="1854809" y="1102530"/>
            <a:ext cx="8756883" cy="533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3745" tIns="41873" rIns="83745" bIns="41873" numCol="1" anchor="t" anchorCtr="0" compatLnSpc="1"/>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pPr>
              <a:defRPr/>
            </a:pPr>
            <a:r>
              <a:rPr lang="zh-CN" altLang="en-US" sz="2470" kern="0" dirty="0">
                <a:solidFill>
                  <a:srgbClr val="FF0000"/>
                </a:solidFill>
              </a:rPr>
              <a:t>刘浩洋、户将、李勇锋、文再文编著，最优化：建模、算法与理论，高等教育出版社</a:t>
            </a:r>
            <a:endParaRPr lang="en-US" altLang="zh-CN" sz="2470" kern="0" dirty="0">
              <a:solidFill>
                <a:srgbClr val="FF0000"/>
              </a:solidFill>
            </a:endParaRPr>
          </a:p>
          <a:p>
            <a:pPr lvl="1">
              <a:defRPr/>
            </a:pPr>
            <a:r>
              <a:rPr lang="zh-CN" altLang="en-US" sz="2470" dirty="0"/>
              <a:t>基础知识</a:t>
            </a:r>
            <a:r>
              <a:rPr lang="zh-CN" altLang="en-US" sz="2470" b="0" dirty="0"/>
              <a:t>：第二章介绍最优化建模和算法中经常需要使用的一些基础知识，包括范数、导数、凸集、凸函数、次梯度、共轭函数等。此外为了内容的完整性，也在附录部分简要概述了一些基础知识，其中线性代数部分包含矩阵、特征值、广义逆、 </a:t>
            </a:r>
            <a:r>
              <a:rPr lang="en-US" altLang="zh-CN" sz="2470" b="0" dirty="0"/>
              <a:t>SMW </a:t>
            </a:r>
            <a:r>
              <a:rPr lang="zh-CN" altLang="en-US" sz="2470" b="0" dirty="0"/>
              <a:t>公式、 </a:t>
            </a:r>
            <a:r>
              <a:rPr lang="en-US" altLang="zh-CN" sz="2470" b="0" dirty="0"/>
              <a:t>Schur </a:t>
            </a:r>
            <a:r>
              <a:rPr lang="zh-CN" altLang="en-US" sz="2470" b="0" dirty="0"/>
              <a:t>补等，数值代数部分包含范数、方程组求解、矩阵分解、数值代数软件包等，概率论部分包含随机变量、期望、方差、条件期望等重要概念和结论</a:t>
            </a:r>
            <a:r>
              <a:rPr lang="zh-CN" altLang="en-US" sz="2280" dirty="0"/>
              <a:t> </a:t>
            </a:r>
            <a:endParaRPr lang="en-US" altLang="zh-CN" sz="2090" kern="0" dirty="0">
              <a:solidFill>
                <a:srgbClr val="FF0000"/>
              </a:solidFill>
            </a:endParaRPr>
          </a:p>
          <a:p>
            <a:pPr marL="0" indent="0">
              <a:buNone/>
              <a:defRPr/>
            </a:pPr>
            <a:r>
              <a:rPr lang="zh-CN" altLang="en-US" sz="1900" kern="0" dirty="0"/>
              <a:t> </a:t>
            </a:r>
          </a:p>
        </p:txBody>
      </p:sp>
      <p:sp>
        <p:nvSpPr>
          <p:cNvPr id="13314" name="Rectangle 2"/>
          <p:cNvSpPr>
            <a:spLocks noGrp="1" noChangeArrowheads="1"/>
          </p:cNvSpPr>
          <p:nvPr>
            <p:ph type="title" idx="4294967295"/>
          </p:nvPr>
        </p:nvSpPr>
        <p:spPr>
          <a:noFill/>
        </p:spPr>
        <p:txBody>
          <a:bodyPr/>
          <a:lstStyle/>
          <a:p>
            <a:r>
              <a:rPr lang="zh-CN" altLang="en-US" dirty="0"/>
              <a:t>参考书</a:t>
            </a:r>
          </a:p>
        </p:txBody>
      </p:sp>
      <p:sp>
        <p:nvSpPr>
          <p:cNvPr id="5" name="矩形 4">
            <a:extLst>
              <a:ext uri="{FF2B5EF4-FFF2-40B4-BE49-F238E27FC236}">
                <a16:creationId xmlns:a16="http://schemas.microsoft.com/office/drawing/2014/main" id="{72000149-BF4C-44AC-998C-5CFF558A8882}"/>
              </a:ext>
            </a:extLst>
          </p:cNvPr>
          <p:cNvSpPr/>
          <p:nvPr/>
        </p:nvSpPr>
        <p:spPr>
          <a:xfrm>
            <a:off x="2059625" y="5360716"/>
            <a:ext cx="8552068" cy="355482"/>
          </a:xfrm>
          <a:prstGeom prst="rect">
            <a:avLst/>
          </a:prstGeom>
        </p:spPr>
        <p:txBody>
          <a:bodyPr wrap="square">
            <a:spAutoFit/>
          </a:bodyPr>
          <a:lstStyle/>
          <a:p>
            <a:r>
              <a:rPr lang="zh-CN" altLang="en-US" sz="1710" dirty="0"/>
              <a:t>http://faculty.bicmr.pku.edu.cn/~wenzw/optbook/pages/contents/contents.html</a:t>
            </a:r>
          </a:p>
        </p:txBody>
      </p:sp>
      <p:pic>
        <p:nvPicPr>
          <p:cNvPr id="18434" name="Picture 2" descr="400px">
            <a:extLst>
              <a:ext uri="{FF2B5EF4-FFF2-40B4-BE49-F238E27FC236}">
                <a16:creationId xmlns:a16="http://schemas.microsoft.com/office/drawing/2014/main" id="{D1698A19-481D-41F4-BD85-997D491958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258" y="1141802"/>
            <a:ext cx="9049483" cy="5393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97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434"/>
                                        </p:tgtEl>
                                        <p:attrNameLst>
                                          <p:attrName>style.visibility</p:attrName>
                                        </p:attrNameLst>
                                      </p:cBhvr>
                                      <p:to>
                                        <p:strVal val="visible"/>
                                      </p:to>
                                    </p:set>
                                    <p:anim calcmode="lin" valueType="num">
                                      <p:cBhvr additive="base">
                                        <p:cTn id="25" dur="500" fill="hold"/>
                                        <p:tgtEl>
                                          <p:spTgt spid="18434"/>
                                        </p:tgtEl>
                                        <p:attrNameLst>
                                          <p:attrName>ppt_x</p:attrName>
                                        </p:attrNameLst>
                                      </p:cBhvr>
                                      <p:tavLst>
                                        <p:tav tm="0">
                                          <p:val>
                                            <p:strVal val="#ppt_x"/>
                                          </p:val>
                                        </p:tav>
                                        <p:tav tm="100000">
                                          <p:val>
                                            <p:strVal val="#ppt_x"/>
                                          </p:val>
                                        </p:tav>
                                      </p:tavLst>
                                    </p:anim>
                                    <p:anim calcmode="lin" valueType="num">
                                      <p:cBhvr additive="base">
                                        <p:cTn id="26" dur="500" fill="hold"/>
                                        <p:tgtEl>
                                          <p:spTgt spid="184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bwMode="auto">
          <a:xfrm>
            <a:off x="1854809" y="1102530"/>
            <a:ext cx="8756883" cy="533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3745" tIns="41873" rIns="83745" bIns="41873" numCol="1" anchor="t" anchorCtr="0" compatLnSpc="1"/>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pPr>
              <a:defRPr/>
            </a:pPr>
            <a:r>
              <a:rPr lang="zh-CN" altLang="en-US" sz="2470" kern="0" dirty="0">
                <a:solidFill>
                  <a:srgbClr val="FF0000"/>
                </a:solidFill>
              </a:rPr>
              <a:t>刘浩洋、户将、李勇锋、文再文编著，最优化：建模、算法与理论，高等教育出版社</a:t>
            </a:r>
            <a:endParaRPr lang="en-US" altLang="zh-CN" sz="2470" kern="0" dirty="0">
              <a:solidFill>
                <a:srgbClr val="FF0000"/>
              </a:solidFill>
            </a:endParaRPr>
          </a:p>
          <a:p>
            <a:pPr lvl="1">
              <a:defRPr/>
            </a:pPr>
            <a:r>
              <a:rPr lang="zh-CN" altLang="en-US" sz="2470" dirty="0"/>
              <a:t>优化建模</a:t>
            </a:r>
            <a:r>
              <a:rPr lang="zh-CN" altLang="en-US" sz="2470" b="0" dirty="0"/>
              <a:t>：</a:t>
            </a:r>
            <a:endParaRPr lang="en-US" altLang="zh-CN" sz="2470" b="0" dirty="0"/>
          </a:p>
          <a:p>
            <a:pPr lvl="1">
              <a:defRPr/>
            </a:pPr>
            <a:r>
              <a:rPr lang="zh-CN" altLang="en-US" sz="2470" b="0" dirty="0"/>
              <a:t>第三章阐述一些典型的优化建模方法，并以科学工程计算和机器学习中一些典型问题为例介绍如何建立优化模型。</a:t>
            </a:r>
            <a:endParaRPr lang="en-US" altLang="zh-CN" sz="2470" b="0" dirty="0"/>
          </a:p>
          <a:p>
            <a:pPr lvl="1">
              <a:defRPr/>
            </a:pPr>
            <a:r>
              <a:rPr lang="zh-CN" altLang="en-US" sz="2470" b="0" dirty="0"/>
              <a:t>第四章给出了最优化问题的一些典型分类和判别技巧，如线性规划、半定规划、最小二乘问题、复合优化、矩阵优化、随机优化等。一个实际问题根据其侧重点可以由不同的优化模型来描述，一种优化模型也可以对应很多不同的实际应用。</a:t>
            </a:r>
            <a:r>
              <a:rPr lang="zh-CN" altLang="en-US" sz="2470" dirty="0"/>
              <a:t> </a:t>
            </a:r>
            <a:br>
              <a:rPr lang="zh-CN" altLang="en-US" sz="2470" dirty="0"/>
            </a:br>
            <a:r>
              <a:rPr lang="zh-CN" altLang="en-US" sz="1900" kern="0" dirty="0"/>
              <a:t> </a:t>
            </a:r>
          </a:p>
        </p:txBody>
      </p:sp>
      <p:sp>
        <p:nvSpPr>
          <p:cNvPr id="13314" name="Rectangle 2"/>
          <p:cNvSpPr>
            <a:spLocks noGrp="1" noChangeArrowheads="1"/>
          </p:cNvSpPr>
          <p:nvPr>
            <p:ph type="title" idx="4294967295"/>
          </p:nvPr>
        </p:nvSpPr>
        <p:spPr>
          <a:noFill/>
        </p:spPr>
        <p:txBody>
          <a:bodyPr/>
          <a:lstStyle/>
          <a:p>
            <a:r>
              <a:rPr lang="zh-CN" altLang="en-US" dirty="0"/>
              <a:t>参考书</a:t>
            </a:r>
          </a:p>
        </p:txBody>
      </p:sp>
    </p:spTree>
    <p:extLst>
      <p:ext uri="{BB962C8B-B14F-4D97-AF65-F5344CB8AC3E}">
        <p14:creationId xmlns:p14="http://schemas.microsoft.com/office/powerpoint/2010/main" val="102226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bwMode="auto">
          <a:xfrm>
            <a:off x="1854809" y="1102530"/>
            <a:ext cx="8756883" cy="533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3745" tIns="41873" rIns="83745" bIns="41873" numCol="1" anchor="t" anchorCtr="0" compatLnSpc="1"/>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pPr>
              <a:defRPr/>
            </a:pPr>
            <a:r>
              <a:rPr lang="zh-CN" altLang="en-US" sz="2280" kern="0" dirty="0">
                <a:solidFill>
                  <a:srgbClr val="FF0000"/>
                </a:solidFill>
              </a:rPr>
              <a:t>刘浩洋、户将、李勇锋、文再文编著，最优化：建模、算法与理论，高等教育出版社</a:t>
            </a:r>
            <a:endParaRPr lang="en-US" altLang="zh-CN" sz="2280" kern="0" dirty="0">
              <a:solidFill>
                <a:srgbClr val="FF0000"/>
              </a:solidFill>
            </a:endParaRPr>
          </a:p>
          <a:p>
            <a:pPr lvl="1">
              <a:defRPr/>
            </a:pPr>
            <a:r>
              <a:rPr lang="zh-CN" altLang="en-US" sz="2280" dirty="0"/>
              <a:t>最优性理论</a:t>
            </a:r>
            <a:r>
              <a:rPr lang="zh-CN" altLang="en-US" sz="2280" b="0" dirty="0"/>
              <a:t>：第五章介绍最优性理论，包括最优解的存在性和唯一性、无约束可微问题、无约束不可微问题、带约束优化问题和凸优化问题的一阶或二阶最优性条件、对偶理论、带广义不等式约束（如半定规划问题）的对偶理论</a:t>
            </a:r>
            <a:endParaRPr lang="en-US" altLang="zh-CN" sz="2280" b="0" dirty="0"/>
          </a:p>
          <a:p>
            <a:pPr lvl="1">
              <a:defRPr/>
            </a:pPr>
            <a:r>
              <a:rPr lang="zh-CN" altLang="en-US" sz="2280" dirty="0"/>
              <a:t>最优化算法</a:t>
            </a:r>
            <a:r>
              <a:rPr lang="zh-CN" altLang="en-US" sz="2280" b="0" dirty="0"/>
              <a:t>：第六章介绍无约束优化算法，包括线搜索方法、梯度类算法、次梯度算法、牛顿（</a:t>
            </a:r>
            <a:r>
              <a:rPr lang="en-US" altLang="zh-CN" sz="2280" b="0" dirty="0"/>
              <a:t>Newton</a:t>
            </a:r>
            <a:r>
              <a:rPr lang="zh-CN" altLang="en-US" sz="2280" b="0" dirty="0"/>
              <a:t>）类算法、拟牛顿类算法、信赖域算法、非线性最小二乘问题算法。</a:t>
            </a:r>
            <a:endParaRPr lang="en-US" altLang="zh-CN" sz="2280" b="0" dirty="0"/>
          </a:p>
          <a:p>
            <a:pPr lvl="1">
              <a:defRPr/>
            </a:pPr>
            <a:r>
              <a:rPr lang="zh-CN" altLang="en-US" sz="2280" b="0" dirty="0"/>
              <a:t>第七章介绍约束优化算法，包括罚函数法、增广拉格朗日（</a:t>
            </a:r>
            <a:r>
              <a:rPr lang="en-US" altLang="zh-CN" sz="2280" b="0" dirty="0"/>
              <a:t>Lagrange</a:t>
            </a:r>
            <a:r>
              <a:rPr lang="zh-CN" altLang="en-US" sz="2280" b="0" dirty="0"/>
              <a:t>）函数法及其在典型凸优化问题的原始问题和对偶问题上的具体应用、线性规划内点法。</a:t>
            </a:r>
            <a:endParaRPr lang="en-US" altLang="zh-CN" sz="2280" b="0" dirty="0"/>
          </a:p>
          <a:p>
            <a:pPr lvl="1">
              <a:defRPr/>
            </a:pPr>
            <a:r>
              <a:rPr lang="zh-CN" altLang="en-US" sz="2280" b="0" dirty="0"/>
              <a:t>第八章介绍复合优化算法，包括近似点梯度法、 </a:t>
            </a:r>
            <a:r>
              <a:rPr lang="en-US" altLang="zh-CN" sz="2280" b="0" dirty="0" err="1"/>
              <a:t>Nesterov</a:t>
            </a:r>
            <a:r>
              <a:rPr lang="en-US" altLang="zh-CN" sz="2280" b="0" dirty="0"/>
              <a:t> </a:t>
            </a:r>
            <a:r>
              <a:rPr lang="zh-CN" altLang="en-US" sz="2280" b="0" dirty="0"/>
              <a:t>加速算法、近似点算法、分块坐标下降法、对偶算法、交替方向乘子法、随机优化算法。</a:t>
            </a:r>
            <a:r>
              <a:rPr lang="zh-CN" altLang="en-US" sz="2280" dirty="0"/>
              <a:t>  </a:t>
            </a:r>
            <a:br>
              <a:rPr lang="zh-CN" altLang="en-US" sz="2280" dirty="0"/>
            </a:br>
            <a:br>
              <a:rPr lang="zh-CN" altLang="en-US" sz="2280" dirty="0"/>
            </a:br>
            <a:r>
              <a:rPr lang="zh-CN" altLang="en-US" sz="1710" kern="0" dirty="0"/>
              <a:t> </a:t>
            </a:r>
          </a:p>
        </p:txBody>
      </p:sp>
      <p:sp>
        <p:nvSpPr>
          <p:cNvPr id="13314" name="Rectangle 2"/>
          <p:cNvSpPr>
            <a:spLocks noGrp="1" noChangeArrowheads="1"/>
          </p:cNvSpPr>
          <p:nvPr>
            <p:ph type="title" idx="4294967295"/>
          </p:nvPr>
        </p:nvSpPr>
        <p:spPr>
          <a:noFill/>
        </p:spPr>
        <p:txBody>
          <a:bodyPr/>
          <a:lstStyle/>
          <a:p>
            <a:r>
              <a:rPr lang="zh-CN" altLang="en-US" dirty="0"/>
              <a:t>参考书</a:t>
            </a:r>
          </a:p>
        </p:txBody>
      </p:sp>
    </p:spTree>
    <p:extLst>
      <p:ext uri="{BB962C8B-B14F-4D97-AF65-F5344CB8AC3E}">
        <p14:creationId xmlns:p14="http://schemas.microsoft.com/office/powerpoint/2010/main" val="104050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439776-7C88-48A3-923C-70FB0D4B41C8}"/>
              </a:ext>
            </a:extLst>
          </p:cNvPr>
          <p:cNvSpPr>
            <a:spLocks noGrp="1"/>
          </p:cNvSpPr>
          <p:nvPr>
            <p:ph type="title"/>
          </p:nvPr>
        </p:nvSpPr>
        <p:spPr/>
        <p:txBody>
          <a:bodyPr/>
          <a:lstStyle/>
          <a:p>
            <a:r>
              <a:rPr lang="zh-CN" altLang="en-US" dirty="0"/>
              <a:t>人工智能数学基础</a:t>
            </a:r>
          </a:p>
        </p:txBody>
      </p:sp>
      <p:sp>
        <p:nvSpPr>
          <p:cNvPr id="3" name="内容占位符 2">
            <a:extLst>
              <a:ext uri="{FF2B5EF4-FFF2-40B4-BE49-F238E27FC236}">
                <a16:creationId xmlns:a16="http://schemas.microsoft.com/office/drawing/2014/main" id="{03BEDD97-328F-4347-BD90-998620E4307C}"/>
              </a:ext>
            </a:extLst>
          </p:cNvPr>
          <p:cNvSpPr>
            <a:spLocks noGrp="1"/>
          </p:cNvSpPr>
          <p:nvPr>
            <p:ph idx="1"/>
          </p:nvPr>
        </p:nvSpPr>
        <p:spPr>
          <a:xfrm>
            <a:off x="838200" y="1659222"/>
            <a:ext cx="5267814" cy="4779910"/>
          </a:xfrm>
        </p:spPr>
        <p:txBody>
          <a:bodyPr>
            <a:normAutofit lnSpcReduction="10000"/>
          </a:bodyPr>
          <a:lstStyle/>
          <a:p>
            <a:pPr>
              <a:buFont typeface="Wingdings" panose="05000000000000000000" pitchFamily="2" charset="2"/>
              <a:buChar char="u"/>
            </a:pPr>
            <a:r>
              <a:rPr lang="zh-CN" altLang="en-US" sz="2280" b="1" kern="0" dirty="0">
                <a:solidFill>
                  <a:srgbClr val="0000FF"/>
                </a:solidFill>
              </a:rPr>
              <a:t>第</a:t>
            </a:r>
            <a:r>
              <a:rPr lang="en-US" altLang="zh-CN" sz="2280" b="1" kern="0" dirty="0">
                <a:solidFill>
                  <a:srgbClr val="0000FF"/>
                </a:solidFill>
              </a:rPr>
              <a:t>1</a:t>
            </a:r>
            <a:r>
              <a:rPr lang="zh-CN" altLang="en-US" sz="2280" b="1" kern="0" dirty="0">
                <a:solidFill>
                  <a:srgbClr val="0000FF"/>
                </a:solidFill>
              </a:rPr>
              <a:t>章 线性方程及方程组</a:t>
            </a:r>
            <a:endParaRPr lang="en-US" altLang="zh-CN" sz="2280" b="1" kern="0" dirty="0">
              <a:solidFill>
                <a:srgbClr val="0000FF"/>
              </a:solidFill>
            </a:endParaRPr>
          </a:p>
          <a:p>
            <a:pPr>
              <a:buFont typeface="Wingdings" panose="05000000000000000000" pitchFamily="2" charset="2"/>
              <a:buChar char="u"/>
            </a:pPr>
            <a:r>
              <a:rPr lang="zh-CN" altLang="en-US" sz="2280" b="1" kern="0" dirty="0">
                <a:solidFill>
                  <a:srgbClr val="0000FF"/>
                </a:solidFill>
              </a:rPr>
              <a:t>第</a:t>
            </a:r>
            <a:r>
              <a:rPr lang="en-US" altLang="zh-CN" sz="2280" b="1" kern="0" dirty="0">
                <a:solidFill>
                  <a:srgbClr val="0000FF"/>
                </a:solidFill>
              </a:rPr>
              <a:t>2</a:t>
            </a:r>
            <a:r>
              <a:rPr lang="zh-CN" altLang="en-US" sz="2280" b="1" kern="0" dirty="0">
                <a:solidFill>
                  <a:srgbClr val="0000FF"/>
                </a:solidFill>
              </a:rPr>
              <a:t>章 矩阵与特征向量</a:t>
            </a:r>
            <a:endParaRPr lang="en-US" altLang="zh-CN" sz="2280" b="1" kern="0" dirty="0">
              <a:solidFill>
                <a:srgbClr val="0000FF"/>
              </a:solidFill>
            </a:endParaRPr>
          </a:p>
          <a:p>
            <a:pPr>
              <a:buFont typeface="Wingdings" panose="05000000000000000000" pitchFamily="2" charset="2"/>
              <a:buChar char="u"/>
            </a:pPr>
            <a:r>
              <a:rPr lang="zh-CN" altLang="en-US" sz="2280" b="1" kern="0" dirty="0">
                <a:solidFill>
                  <a:srgbClr val="0000FF"/>
                </a:solidFill>
              </a:rPr>
              <a:t>第</a:t>
            </a:r>
            <a:r>
              <a:rPr lang="en-US" altLang="zh-CN" sz="2280" b="1" kern="0" dirty="0">
                <a:solidFill>
                  <a:srgbClr val="0000FF"/>
                </a:solidFill>
              </a:rPr>
              <a:t>3</a:t>
            </a:r>
            <a:r>
              <a:rPr lang="zh-CN" altLang="en-US" sz="2280" b="1" kern="0" dirty="0">
                <a:solidFill>
                  <a:srgbClr val="0000FF"/>
                </a:solidFill>
              </a:rPr>
              <a:t>章 相似性度量</a:t>
            </a:r>
            <a:endParaRPr lang="en-US" altLang="zh-CN" sz="2280" b="1" kern="0" dirty="0">
              <a:solidFill>
                <a:srgbClr val="0000FF"/>
              </a:solidFill>
            </a:endParaRPr>
          </a:p>
          <a:p>
            <a:pPr>
              <a:buFont typeface="Wingdings" panose="05000000000000000000" pitchFamily="2" charset="2"/>
              <a:buChar char="u"/>
            </a:pPr>
            <a:r>
              <a:rPr lang="zh-CN" altLang="en-US" sz="2280" b="1" kern="0" dirty="0">
                <a:solidFill>
                  <a:srgbClr val="0000FF"/>
                </a:solidFill>
              </a:rPr>
              <a:t>第</a:t>
            </a:r>
            <a:r>
              <a:rPr lang="en-US" altLang="zh-CN" sz="2280" b="1" kern="0" dirty="0">
                <a:solidFill>
                  <a:srgbClr val="0000FF"/>
                </a:solidFill>
              </a:rPr>
              <a:t>4</a:t>
            </a:r>
            <a:r>
              <a:rPr lang="zh-CN" altLang="en-US" sz="2280" b="1" kern="0" dirty="0">
                <a:solidFill>
                  <a:srgbClr val="0000FF"/>
                </a:solidFill>
              </a:rPr>
              <a:t>章 函数与泛函分析</a:t>
            </a:r>
            <a:endParaRPr lang="en-US" altLang="zh-CN" sz="2280" b="1" kern="0" dirty="0">
              <a:solidFill>
                <a:srgbClr val="0000FF"/>
              </a:solidFill>
            </a:endParaRPr>
          </a:p>
          <a:p>
            <a:pPr>
              <a:buFont typeface="Wingdings" panose="05000000000000000000" pitchFamily="2" charset="2"/>
              <a:buChar char="u"/>
            </a:pPr>
            <a:r>
              <a:rPr lang="zh-CN" altLang="en-US" sz="2280" b="1" kern="0" dirty="0">
                <a:solidFill>
                  <a:srgbClr val="0000FF"/>
                </a:solidFill>
              </a:rPr>
              <a:t>第</a:t>
            </a:r>
            <a:r>
              <a:rPr lang="en-US" altLang="zh-CN" sz="2280" b="1" kern="0" dirty="0">
                <a:solidFill>
                  <a:srgbClr val="0000FF"/>
                </a:solidFill>
              </a:rPr>
              <a:t>5</a:t>
            </a:r>
            <a:r>
              <a:rPr lang="zh-CN" altLang="en-US" sz="2280" b="1" kern="0" dirty="0">
                <a:solidFill>
                  <a:srgbClr val="0000FF"/>
                </a:solidFill>
              </a:rPr>
              <a:t>章 微分方程与积分方程</a:t>
            </a:r>
            <a:endParaRPr lang="en-US" altLang="zh-CN" sz="2280" b="1" kern="0" dirty="0">
              <a:solidFill>
                <a:srgbClr val="0000FF"/>
              </a:solidFill>
            </a:endParaRPr>
          </a:p>
          <a:p>
            <a:pPr>
              <a:buFont typeface="Wingdings" panose="05000000000000000000" pitchFamily="2" charset="2"/>
              <a:buChar char="u"/>
            </a:pPr>
            <a:r>
              <a:rPr lang="zh-CN" altLang="en-US" sz="2280" b="1" kern="0" dirty="0">
                <a:solidFill>
                  <a:srgbClr val="0000FF"/>
                </a:solidFill>
              </a:rPr>
              <a:t>第</a:t>
            </a:r>
            <a:r>
              <a:rPr lang="en-US" altLang="zh-CN" sz="2280" b="1" kern="0" dirty="0">
                <a:solidFill>
                  <a:srgbClr val="0000FF"/>
                </a:solidFill>
              </a:rPr>
              <a:t>6</a:t>
            </a:r>
            <a:r>
              <a:rPr lang="zh-CN" altLang="en-US" sz="2280" b="1" kern="0" dirty="0">
                <a:solidFill>
                  <a:srgbClr val="0000FF"/>
                </a:solidFill>
              </a:rPr>
              <a:t>章 贝叶斯初步</a:t>
            </a:r>
            <a:endParaRPr lang="en-US" altLang="zh-CN" sz="2280" b="1" kern="0" dirty="0">
              <a:solidFill>
                <a:srgbClr val="0000FF"/>
              </a:solidFill>
            </a:endParaRPr>
          </a:p>
          <a:p>
            <a:pPr>
              <a:buFont typeface="Wingdings" panose="05000000000000000000" pitchFamily="2" charset="2"/>
              <a:buChar char="u"/>
            </a:pPr>
            <a:r>
              <a:rPr lang="zh-CN" altLang="en-US" sz="2280" b="1" kern="0" dirty="0">
                <a:solidFill>
                  <a:srgbClr val="0000FF"/>
                </a:solidFill>
              </a:rPr>
              <a:t>第</a:t>
            </a:r>
            <a:r>
              <a:rPr lang="en-US" altLang="zh-CN" sz="2280" b="1" kern="0" dirty="0">
                <a:solidFill>
                  <a:srgbClr val="0000FF"/>
                </a:solidFill>
              </a:rPr>
              <a:t>7</a:t>
            </a:r>
            <a:r>
              <a:rPr lang="zh-CN" altLang="en-US" sz="2280" b="1" kern="0" dirty="0">
                <a:solidFill>
                  <a:srgbClr val="0000FF"/>
                </a:solidFill>
              </a:rPr>
              <a:t>章 随机过程</a:t>
            </a:r>
            <a:endParaRPr lang="en-US" altLang="zh-CN" sz="2280" b="1" kern="0" dirty="0">
              <a:solidFill>
                <a:srgbClr val="0000FF"/>
              </a:solidFill>
            </a:endParaRPr>
          </a:p>
          <a:p>
            <a:pPr>
              <a:buFont typeface="Wingdings" panose="05000000000000000000" pitchFamily="2" charset="2"/>
              <a:buChar char="u"/>
            </a:pPr>
            <a:r>
              <a:rPr lang="zh-CN" altLang="en-US" sz="2280" b="1" kern="0" dirty="0">
                <a:solidFill>
                  <a:srgbClr val="0000FF"/>
                </a:solidFill>
              </a:rPr>
              <a:t>第</a:t>
            </a:r>
            <a:r>
              <a:rPr lang="en-US" altLang="zh-CN" sz="2280" b="1" kern="0" dirty="0">
                <a:solidFill>
                  <a:srgbClr val="0000FF"/>
                </a:solidFill>
              </a:rPr>
              <a:t>8</a:t>
            </a:r>
            <a:r>
              <a:rPr lang="zh-CN" altLang="en-US" sz="2280" b="1" kern="0" dirty="0">
                <a:solidFill>
                  <a:srgbClr val="0000FF"/>
                </a:solidFill>
              </a:rPr>
              <a:t>章 随机场模型</a:t>
            </a:r>
            <a:endParaRPr lang="en-US" altLang="zh-CN" sz="2280" b="1" kern="0" dirty="0">
              <a:solidFill>
                <a:srgbClr val="0000FF"/>
              </a:solidFill>
            </a:endParaRPr>
          </a:p>
          <a:p>
            <a:pPr>
              <a:buFont typeface="Wingdings" panose="05000000000000000000" pitchFamily="2" charset="2"/>
              <a:buChar char="u"/>
            </a:pPr>
            <a:r>
              <a:rPr lang="zh-CN" altLang="en-US" sz="2280" b="1" kern="0" dirty="0">
                <a:solidFill>
                  <a:srgbClr val="0000FF"/>
                </a:solidFill>
              </a:rPr>
              <a:t>第</a:t>
            </a:r>
            <a:r>
              <a:rPr lang="en-US" altLang="zh-CN" sz="2280" b="1" kern="0" dirty="0">
                <a:solidFill>
                  <a:srgbClr val="0000FF"/>
                </a:solidFill>
              </a:rPr>
              <a:t>9</a:t>
            </a:r>
            <a:r>
              <a:rPr lang="zh-CN" altLang="en-US" sz="2280" b="1" kern="0" dirty="0">
                <a:solidFill>
                  <a:srgbClr val="0000FF"/>
                </a:solidFill>
              </a:rPr>
              <a:t>章 不确定度量与熵</a:t>
            </a:r>
            <a:endParaRPr lang="en-US" altLang="zh-CN" sz="2280" b="1" kern="0" dirty="0">
              <a:solidFill>
                <a:srgbClr val="0000FF"/>
              </a:solidFill>
            </a:endParaRPr>
          </a:p>
          <a:p>
            <a:pPr>
              <a:buFont typeface="Wingdings" panose="05000000000000000000" pitchFamily="2" charset="2"/>
              <a:buChar char="u"/>
            </a:pPr>
            <a:r>
              <a:rPr lang="zh-CN" altLang="en-US" sz="2280" b="1" kern="0" dirty="0">
                <a:solidFill>
                  <a:srgbClr val="0000FF"/>
                </a:solidFill>
              </a:rPr>
              <a:t>第</a:t>
            </a:r>
            <a:r>
              <a:rPr lang="en-US" altLang="zh-CN" sz="2280" b="1" kern="0" dirty="0">
                <a:solidFill>
                  <a:srgbClr val="0000FF"/>
                </a:solidFill>
              </a:rPr>
              <a:t>10</a:t>
            </a:r>
            <a:r>
              <a:rPr lang="zh-CN" altLang="en-US" sz="2280" b="1" kern="0" dirty="0">
                <a:solidFill>
                  <a:srgbClr val="0000FF"/>
                </a:solidFill>
              </a:rPr>
              <a:t>章 线性系统、相关与卷积</a:t>
            </a:r>
            <a:endParaRPr lang="en-US" altLang="zh-CN" sz="2280" b="1" kern="0" dirty="0">
              <a:solidFill>
                <a:srgbClr val="0000FF"/>
              </a:solidFill>
            </a:endParaRPr>
          </a:p>
          <a:p>
            <a:pPr>
              <a:buFont typeface="Wingdings" panose="05000000000000000000" pitchFamily="2" charset="2"/>
              <a:buChar char="u"/>
            </a:pPr>
            <a:r>
              <a:rPr lang="zh-CN" altLang="en-US" sz="2280" b="1" kern="0" dirty="0">
                <a:solidFill>
                  <a:srgbClr val="0000FF"/>
                </a:solidFill>
              </a:rPr>
              <a:t>第</a:t>
            </a:r>
            <a:r>
              <a:rPr lang="en-US" altLang="zh-CN" sz="2280" b="1" kern="0" dirty="0">
                <a:solidFill>
                  <a:srgbClr val="0000FF"/>
                </a:solidFill>
              </a:rPr>
              <a:t>11</a:t>
            </a:r>
            <a:r>
              <a:rPr lang="zh-CN" altLang="en-US" sz="2280" b="1" kern="0" dirty="0">
                <a:solidFill>
                  <a:srgbClr val="0000FF"/>
                </a:solidFill>
              </a:rPr>
              <a:t>章 凸优化</a:t>
            </a:r>
          </a:p>
        </p:txBody>
      </p:sp>
      <p:sp>
        <p:nvSpPr>
          <p:cNvPr id="5" name="内容占位符 2">
            <a:extLst>
              <a:ext uri="{FF2B5EF4-FFF2-40B4-BE49-F238E27FC236}">
                <a16:creationId xmlns:a16="http://schemas.microsoft.com/office/drawing/2014/main" id="{0692797E-7EE9-44E9-8222-D81ABB2840A9}"/>
              </a:ext>
            </a:extLst>
          </p:cNvPr>
          <p:cNvSpPr txBox="1">
            <a:spLocks/>
          </p:cNvSpPr>
          <p:nvPr/>
        </p:nvSpPr>
        <p:spPr bwMode="auto">
          <a:xfrm>
            <a:off x="6095999" y="1690688"/>
            <a:ext cx="4788921" cy="4748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3745" tIns="41873" rIns="83745" bIns="41873" numCol="1" anchor="t" anchorCtr="0" compatLnSpc="1">
            <a:prstTxWarp prst="textNoShape">
              <a:avLst/>
            </a:prstTxWarp>
          </a:bodyPr>
          <a:lstStyle>
            <a:lvl1pPr marL="330200" indent="-330200" algn="l" defTabSz="881063"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5963" indent="-274638" algn="l" defTabSz="881063"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663" algn="l" defTabSz="881063"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463" indent="-220663" algn="l" defTabSz="881063"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3838" algn="l" defTabSz="881063"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6pPr>
            <a:lvl7pPr marL="28987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7pPr>
            <a:lvl8pPr marL="33559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8pPr>
            <a:lvl9pPr marL="38131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9pPr>
          </a:lstStyle>
          <a:p>
            <a:r>
              <a:rPr lang="zh-CN" altLang="en-US" sz="2280" kern="0" dirty="0"/>
              <a:t>第</a:t>
            </a:r>
            <a:r>
              <a:rPr lang="en-US" altLang="zh-CN" sz="2280" kern="0" dirty="0"/>
              <a:t>12</a:t>
            </a:r>
            <a:r>
              <a:rPr lang="zh-CN" altLang="en-US" sz="2280" kern="0" dirty="0"/>
              <a:t>章 线性可分与不可分</a:t>
            </a:r>
            <a:endParaRPr lang="en-US" altLang="zh-CN" sz="2280" kern="0" dirty="0"/>
          </a:p>
          <a:p>
            <a:r>
              <a:rPr lang="zh-CN" altLang="en-US" sz="2280" kern="0" dirty="0"/>
              <a:t>第</a:t>
            </a:r>
            <a:r>
              <a:rPr lang="en-US" altLang="zh-CN" sz="2280" kern="0" dirty="0"/>
              <a:t>13</a:t>
            </a:r>
            <a:r>
              <a:rPr lang="zh-CN" altLang="en-US" sz="2280" kern="0" dirty="0"/>
              <a:t>章 性能评价与度量指标</a:t>
            </a:r>
          </a:p>
        </p:txBody>
      </p:sp>
    </p:spTree>
    <p:extLst>
      <p:ext uri="{BB962C8B-B14F-4D97-AF65-F5344CB8AC3E}">
        <p14:creationId xmlns:p14="http://schemas.microsoft.com/office/powerpoint/2010/main" val="3449874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90769-5892-4F6A-B338-C00BA518E0CD}"/>
              </a:ext>
            </a:extLst>
          </p:cNvPr>
          <p:cNvSpPr>
            <a:spLocks noGrp="1"/>
          </p:cNvSpPr>
          <p:nvPr>
            <p:ph type="title"/>
          </p:nvPr>
        </p:nvSpPr>
        <p:spPr/>
        <p:txBody>
          <a:bodyPr/>
          <a:lstStyle/>
          <a:p>
            <a:r>
              <a:rPr lang="zh-CN" altLang="en-US" dirty="0"/>
              <a:t>人工智能数学基础</a:t>
            </a:r>
            <a:r>
              <a:rPr lang="en-US" altLang="zh-CN" dirty="0"/>
              <a:t>-</a:t>
            </a:r>
            <a:r>
              <a:rPr lang="zh-CN" altLang="en-US" dirty="0"/>
              <a:t>考试方法</a:t>
            </a:r>
          </a:p>
        </p:txBody>
      </p:sp>
      <p:sp>
        <p:nvSpPr>
          <p:cNvPr id="3" name="内容占位符 2">
            <a:extLst>
              <a:ext uri="{FF2B5EF4-FFF2-40B4-BE49-F238E27FC236}">
                <a16:creationId xmlns:a16="http://schemas.microsoft.com/office/drawing/2014/main" id="{1D7ED8F3-6CEC-4401-A1AF-14EC37456787}"/>
              </a:ext>
            </a:extLst>
          </p:cNvPr>
          <p:cNvSpPr>
            <a:spLocks noGrp="1"/>
          </p:cNvSpPr>
          <p:nvPr>
            <p:ph idx="1"/>
          </p:nvPr>
        </p:nvSpPr>
        <p:spPr/>
        <p:txBody>
          <a:bodyPr/>
          <a:lstStyle/>
          <a:p>
            <a:r>
              <a:rPr lang="zh-CN" altLang="en-US" dirty="0"/>
              <a:t>分数组成：期末考试（</a:t>
            </a:r>
            <a:r>
              <a:rPr lang="en-US" altLang="zh-CN" dirty="0"/>
              <a:t>50%</a:t>
            </a:r>
            <a:r>
              <a:rPr lang="zh-CN" altLang="en-US" dirty="0"/>
              <a:t>）</a:t>
            </a:r>
            <a:r>
              <a:rPr lang="en-US" altLang="zh-CN" dirty="0"/>
              <a:t>+</a:t>
            </a:r>
            <a:r>
              <a:rPr lang="zh-CN" altLang="en-US" dirty="0"/>
              <a:t>实验（</a:t>
            </a:r>
            <a:r>
              <a:rPr lang="en-US" altLang="zh-CN" dirty="0"/>
              <a:t>30%</a:t>
            </a:r>
            <a:r>
              <a:rPr lang="zh-CN" altLang="en-US" dirty="0"/>
              <a:t>）</a:t>
            </a:r>
            <a:r>
              <a:rPr lang="en-US" altLang="zh-CN" dirty="0"/>
              <a:t>+</a:t>
            </a:r>
            <a:r>
              <a:rPr lang="zh-CN" altLang="en-US" dirty="0"/>
              <a:t>交流与沟通（</a:t>
            </a:r>
            <a:r>
              <a:rPr lang="en-US" altLang="zh-CN" dirty="0"/>
              <a:t>20%</a:t>
            </a:r>
            <a:r>
              <a:rPr lang="zh-CN" altLang="en-US" dirty="0"/>
              <a:t>）</a:t>
            </a:r>
            <a:endParaRPr lang="en-US" altLang="zh-CN" dirty="0"/>
          </a:p>
          <a:p>
            <a:r>
              <a:rPr lang="zh-CN" altLang="en-US" dirty="0"/>
              <a:t>实验（</a:t>
            </a:r>
            <a:r>
              <a:rPr lang="en-US" altLang="zh-CN" dirty="0"/>
              <a:t>30%</a:t>
            </a:r>
            <a:r>
              <a:rPr lang="zh-CN" altLang="en-US" dirty="0"/>
              <a:t>）</a:t>
            </a:r>
            <a:endParaRPr lang="en-US" altLang="zh-CN" dirty="0"/>
          </a:p>
          <a:p>
            <a:pPr lvl="1"/>
            <a:r>
              <a:rPr lang="zh-CN" altLang="en-US" dirty="0"/>
              <a:t>四次，第</a:t>
            </a:r>
            <a:r>
              <a:rPr lang="en-US" altLang="zh-CN" dirty="0"/>
              <a:t>10,12,14,16</a:t>
            </a:r>
            <a:r>
              <a:rPr lang="zh-CN" altLang="en-US" dirty="0"/>
              <a:t>周周六</a:t>
            </a:r>
            <a:r>
              <a:rPr lang="en-US" altLang="zh-CN" dirty="0"/>
              <a:t>5-8</a:t>
            </a:r>
            <a:r>
              <a:rPr lang="zh-CN" altLang="en-US" dirty="0"/>
              <a:t>节，成教学院</a:t>
            </a:r>
            <a:r>
              <a:rPr lang="en-US" altLang="zh-CN" dirty="0"/>
              <a:t>3</a:t>
            </a:r>
            <a:r>
              <a:rPr lang="zh-CN" altLang="en-US" dirty="0"/>
              <a:t>楼机房</a:t>
            </a:r>
            <a:endParaRPr lang="en-US" altLang="zh-CN" dirty="0"/>
          </a:p>
          <a:p>
            <a:pPr lvl="1"/>
            <a:r>
              <a:rPr lang="en-US" altLang="zh-CN" dirty="0"/>
              <a:t>1.PCA+RPCA</a:t>
            </a:r>
          </a:p>
          <a:p>
            <a:pPr lvl="1"/>
            <a:r>
              <a:rPr lang="en-US" altLang="zh-CN" dirty="0"/>
              <a:t>2.</a:t>
            </a:r>
            <a:r>
              <a:rPr lang="zh-CN" altLang="en-US" dirty="0"/>
              <a:t>随机模拟：构建哈工大校园内，学生的生活轨迹，以及校园内个位置任意时刻的人群密度</a:t>
            </a:r>
            <a:endParaRPr lang="en-US" altLang="zh-CN" dirty="0"/>
          </a:p>
          <a:p>
            <a:pPr lvl="1"/>
            <a:r>
              <a:rPr lang="en-US" altLang="zh-CN" dirty="0"/>
              <a:t>3.</a:t>
            </a:r>
            <a:r>
              <a:rPr lang="zh-CN" altLang="en-US" dirty="0"/>
              <a:t>优化算法的实现：梯度类方法</a:t>
            </a:r>
            <a:r>
              <a:rPr lang="en-US" altLang="zh-CN" dirty="0"/>
              <a:t>+ADMM</a:t>
            </a:r>
            <a:r>
              <a:rPr lang="zh-CN" altLang="en-US" dirty="0"/>
              <a:t>方法的实践</a:t>
            </a:r>
            <a:endParaRPr lang="en-US" altLang="zh-CN" dirty="0"/>
          </a:p>
          <a:p>
            <a:pPr lvl="1"/>
            <a:r>
              <a:rPr lang="zh-CN" altLang="en-US" dirty="0"/>
              <a:t>大项目：构建</a:t>
            </a:r>
            <a:r>
              <a:rPr lang="en-US" altLang="zh-CN" dirty="0"/>
              <a:t>AI</a:t>
            </a:r>
            <a:r>
              <a:rPr lang="zh-CN" altLang="en-US" dirty="0"/>
              <a:t>仿真器，或者其余相关的大作业都可以！</a:t>
            </a:r>
            <a:endParaRPr lang="en-US" altLang="zh-CN" dirty="0"/>
          </a:p>
          <a:p>
            <a:r>
              <a:rPr lang="zh-CN" altLang="en-US" dirty="0"/>
              <a:t>交流与沟通（</a:t>
            </a:r>
            <a:r>
              <a:rPr lang="en-US" altLang="zh-CN" dirty="0"/>
              <a:t>20%</a:t>
            </a:r>
            <a:r>
              <a:rPr lang="zh-CN" altLang="en-US" dirty="0"/>
              <a:t>）</a:t>
            </a:r>
            <a:endParaRPr lang="en-US" altLang="zh-CN" dirty="0"/>
          </a:p>
          <a:p>
            <a:pPr lvl="1"/>
            <a:r>
              <a:rPr lang="zh-CN" altLang="en-US" dirty="0"/>
              <a:t>分组选择主题进行讨论和讲解</a:t>
            </a:r>
          </a:p>
        </p:txBody>
      </p:sp>
    </p:spTree>
    <p:extLst>
      <p:ext uri="{BB962C8B-B14F-4D97-AF65-F5344CB8AC3E}">
        <p14:creationId xmlns:p14="http://schemas.microsoft.com/office/powerpoint/2010/main" val="121705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A688CB-82A2-490B-B685-D4D2C9C7C7F2}"/>
              </a:ext>
            </a:extLst>
          </p:cNvPr>
          <p:cNvSpPr>
            <a:spLocks noGrp="1"/>
          </p:cNvSpPr>
          <p:nvPr>
            <p:ph type="title"/>
          </p:nvPr>
        </p:nvSpPr>
        <p:spPr/>
        <p:txBody>
          <a:bodyPr/>
          <a:lstStyle/>
          <a:p>
            <a:r>
              <a:rPr lang="zh-CN" altLang="en-US" dirty="0"/>
              <a:t>人工智能数学基础</a:t>
            </a:r>
          </a:p>
        </p:txBody>
      </p:sp>
      <p:sp>
        <p:nvSpPr>
          <p:cNvPr id="3" name="内容占位符 2">
            <a:extLst>
              <a:ext uri="{FF2B5EF4-FFF2-40B4-BE49-F238E27FC236}">
                <a16:creationId xmlns:a16="http://schemas.microsoft.com/office/drawing/2014/main" id="{605748B2-2913-4551-A45F-306C2E4BB0D0}"/>
              </a:ext>
            </a:extLst>
          </p:cNvPr>
          <p:cNvSpPr>
            <a:spLocks noGrp="1"/>
          </p:cNvSpPr>
          <p:nvPr>
            <p:ph idx="1"/>
          </p:nvPr>
        </p:nvSpPr>
        <p:spPr/>
        <p:txBody>
          <a:bodyPr/>
          <a:lstStyle/>
          <a:p>
            <a:r>
              <a:rPr lang="zh-CN" altLang="en-US" dirty="0"/>
              <a:t>总学时</a:t>
            </a:r>
            <a:r>
              <a:rPr lang="en-US" altLang="zh-CN" dirty="0"/>
              <a:t>48</a:t>
            </a:r>
            <a:r>
              <a:rPr lang="zh-CN" altLang="en-US" dirty="0"/>
              <a:t>，讲课：32，实验</a:t>
            </a:r>
            <a:r>
              <a:rPr lang="en-US" altLang="zh-CN" dirty="0"/>
              <a:t>/</a:t>
            </a:r>
            <a:r>
              <a:rPr lang="zh-CN" altLang="en-US" dirty="0"/>
              <a:t>上机：</a:t>
            </a:r>
            <a:r>
              <a:rPr lang="en-US" altLang="zh-CN" dirty="0"/>
              <a:t>16</a:t>
            </a:r>
            <a:r>
              <a:rPr lang="zh-CN" altLang="en-US" dirty="0"/>
              <a:t>，学分：</a:t>
            </a:r>
            <a:r>
              <a:rPr lang="en-US" altLang="zh-CN" dirty="0"/>
              <a:t>3</a:t>
            </a:r>
            <a:endParaRPr lang="zh-CN" altLang="en-US" dirty="0"/>
          </a:p>
          <a:p>
            <a:r>
              <a:rPr lang="zh-CN" altLang="en-US" dirty="0"/>
              <a:t>上课时间、地点</a:t>
            </a:r>
            <a:endParaRPr lang="en-US" altLang="zh-CN" dirty="0"/>
          </a:p>
          <a:p>
            <a:pPr lvl="1"/>
            <a:r>
              <a:rPr lang="en-US" altLang="zh-CN" dirty="0"/>
              <a:t>9-16</a:t>
            </a:r>
            <a:r>
              <a:rPr lang="zh-CN" altLang="en-US" dirty="0"/>
              <a:t>周周一，</a:t>
            </a:r>
            <a:r>
              <a:rPr lang="en-US" altLang="zh-CN" dirty="0"/>
              <a:t>1-2</a:t>
            </a:r>
            <a:r>
              <a:rPr lang="zh-CN" altLang="en-US" dirty="0"/>
              <a:t>节，正心</a:t>
            </a:r>
            <a:r>
              <a:rPr lang="en-US" altLang="zh-CN" dirty="0"/>
              <a:t>42</a:t>
            </a:r>
          </a:p>
          <a:p>
            <a:pPr lvl="1"/>
            <a:r>
              <a:rPr lang="en-US" altLang="zh-CN" dirty="0"/>
              <a:t>9-16</a:t>
            </a:r>
            <a:r>
              <a:rPr lang="zh-CN" altLang="en-US" dirty="0"/>
              <a:t>周周三，</a:t>
            </a:r>
            <a:r>
              <a:rPr lang="en-US" altLang="zh-CN" dirty="0"/>
              <a:t>1-2</a:t>
            </a:r>
            <a:r>
              <a:rPr lang="zh-CN" altLang="en-US" dirty="0"/>
              <a:t>节，正心</a:t>
            </a:r>
            <a:r>
              <a:rPr lang="en-US" altLang="zh-CN" dirty="0"/>
              <a:t>42</a:t>
            </a:r>
          </a:p>
          <a:p>
            <a:pPr lvl="1"/>
            <a:r>
              <a:rPr lang="en-US" altLang="zh-CN" dirty="0"/>
              <a:t>10,12,14,16</a:t>
            </a:r>
            <a:r>
              <a:rPr lang="zh-CN" altLang="en-US" dirty="0"/>
              <a:t>周周六，</a:t>
            </a:r>
            <a:r>
              <a:rPr lang="en-US" altLang="zh-CN" dirty="0"/>
              <a:t>5-8</a:t>
            </a:r>
            <a:r>
              <a:rPr lang="zh-CN" altLang="en-US" dirty="0"/>
              <a:t>节，软件学院三楼机房</a:t>
            </a:r>
            <a:endParaRPr lang="en-US" altLang="zh-CN" dirty="0"/>
          </a:p>
          <a:p>
            <a:r>
              <a:rPr lang="zh-CN" altLang="en-US" dirty="0"/>
              <a:t>教材、参考文献</a:t>
            </a:r>
          </a:p>
          <a:p>
            <a:r>
              <a:rPr lang="zh-CN" altLang="en-US" dirty="0"/>
              <a:t>考试方法</a:t>
            </a:r>
          </a:p>
          <a:p>
            <a:r>
              <a:rPr lang="zh-CN" altLang="en-US" dirty="0"/>
              <a:t>上课内容</a:t>
            </a:r>
          </a:p>
          <a:p>
            <a:r>
              <a:rPr lang="zh-CN" altLang="en-US" dirty="0"/>
              <a:t>课程要求</a:t>
            </a:r>
          </a:p>
          <a:p>
            <a:endParaRPr lang="zh-CN" altLang="en-US" dirty="0"/>
          </a:p>
        </p:txBody>
      </p:sp>
      <p:pic>
        <p:nvPicPr>
          <p:cNvPr id="4" name="图片 3">
            <a:extLst>
              <a:ext uri="{FF2B5EF4-FFF2-40B4-BE49-F238E27FC236}">
                <a16:creationId xmlns:a16="http://schemas.microsoft.com/office/drawing/2014/main" id="{F7C4CAFD-902B-4E14-830B-3D1DDFADE752}"/>
              </a:ext>
            </a:extLst>
          </p:cNvPr>
          <p:cNvPicPr>
            <a:picLocks noChangeAspect="1"/>
          </p:cNvPicPr>
          <p:nvPr/>
        </p:nvPicPr>
        <p:blipFill>
          <a:blip r:embed="rId2"/>
          <a:stretch>
            <a:fillRect/>
          </a:stretch>
        </p:blipFill>
        <p:spPr>
          <a:xfrm>
            <a:off x="6180717" y="3126916"/>
            <a:ext cx="5972175" cy="3676650"/>
          </a:xfrm>
          <a:prstGeom prst="rect">
            <a:avLst/>
          </a:prstGeom>
        </p:spPr>
      </p:pic>
      <p:sp>
        <p:nvSpPr>
          <p:cNvPr id="5" name="箭头: 下 4">
            <a:extLst>
              <a:ext uri="{FF2B5EF4-FFF2-40B4-BE49-F238E27FC236}">
                <a16:creationId xmlns:a16="http://schemas.microsoft.com/office/drawing/2014/main" id="{50F9D643-6DF3-4A6F-BF03-09589AF6D110}"/>
              </a:ext>
            </a:extLst>
          </p:cNvPr>
          <p:cNvSpPr/>
          <p:nvPr/>
        </p:nvSpPr>
        <p:spPr bwMode="auto">
          <a:xfrm rot="1952634">
            <a:off x="8835903" y="2329299"/>
            <a:ext cx="864096" cy="2608302"/>
          </a:xfrm>
          <a:prstGeom prst="down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57B4C498-DE6D-45C9-A0D2-EB2F891FB6F4}"/>
              </a:ext>
            </a:extLst>
          </p:cNvPr>
          <p:cNvPicPr>
            <a:picLocks noChangeAspect="1"/>
          </p:cNvPicPr>
          <p:nvPr/>
        </p:nvPicPr>
        <p:blipFill>
          <a:blip r:embed="rId3"/>
          <a:stretch>
            <a:fillRect/>
          </a:stretch>
        </p:blipFill>
        <p:spPr>
          <a:xfrm>
            <a:off x="9609717" y="0"/>
            <a:ext cx="2543175" cy="2590800"/>
          </a:xfrm>
          <a:prstGeom prst="rect">
            <a:avLst/>
          </a:prstGeom>
        </p:spPr>
      </p:pic>
    </p:spTree>
    <p:extLst>
      <p:ext uri="{BB962C8B-B14F-4D97-AF65-F5344CB8AC3E}">
        <p14:creationId xmlns:p14="http://schemas.microsoft.com/office/powerpoint/2010/main" val="338603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additive="base">
                                        <p:cTn id="4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additive="base">
                                        <p:cTn id="5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additive="base">
                                        <p:cTn id="6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 calcmode="lin" valueType="num">
                                      <p:cBhvr additive="base">
                                        <p:cTn id="6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22FCA6-DDE8-4EE2-9122-5FE901E5EF4B}"/>
              </a:ext>
            </a:extLst>
          </p:cNvPr>
          <p:cNvSpPr>
            <a:spLocks noGrp="1"/>
          </p:cNvSpPr>
          <p:nvPr>
            <p:ph type="title"/>
          </p:nvPr>
        </p:nvSpPr>
        <p:spPr/>
        <p:txBody>
          <a:bodyPr/>
          <a:lstStyle/>
          <a:p>
            <a:r>
              <a:rPr lang="zh-CN" altLang="en-US" dirty="0"/>
              <a:t>人工智能数学基础：模型、数据、分析与推理</a:t>
            </a:r>
          </a:p>
        </p:txBody>
      </p:sp>
      <p:sp>
        <p:nvSpPr>
          <p:cNvPr id="3" name="内容占位符 2">
            <a:extLst>
              <a:ext uri="{FF2B5EF4-FFF2-40B4-BE49-F238E27FC236}">
                <a16:creationId xmlns:a16="http://schemas.microsoft.com/office/drawing/2014/main" id="{F33E9F14-6914-4A23-BE82-062AD9AFDAD5}"/>
              </a:ext>
            </a:extLst>
          </p:cNvPr>
          <p:cNvSpPr>
            <a:spLocks noGrp="1"/>
          </p:cNvSpPr>
          <p:nvPr>
            <p:ph idx="1"/>
          </p:nvPr>
        </p:nvSpPr>
        <p:spPr/>
        <p:txBody>
          <a:bodyPr/>
          <a:lstStyle/>
          <a:p>
            <a:r>
              <a:rPr lang="zh-CN" altLang="en-US" b="1" dirty="0">
                <a:solidFill>
                  <a:schemeClr val="tx1"/>
                </a:solidFill>
                <a:latin typeface="黑体" panose="02010609060101010101" pitchFamily="49" charset="-122"/>
                <a:ea typeface="黑体" panose="02010609060101010101" pitchFamily="49" charset="-122"/>
              </a:rPr>
              <a:t>辅助人类完成感知、分析、决策等任务，其根源在于获取数据进行分析！因此，与机器学习、数据科学都密切相关！</a:t>
            </a:r>
            <a:endParaRPr lang="en-US" altLang="zh-CN" b="1" dirty="0">
              <a:solidFill>
                <a:schemeClr val="tx1"/>
              </a:solidFill>
              <a:latin typeface="黑体" panose="02010609060101010101" pitchFamily="49" charset="-122"/>
              <a:ea typeface="黑体" panose="02010609060101010101" pitchFamily="49" charset="-122"/>
            </a:endParaRPr>
          </a:p>
          <a:p>
            <a:r>
              <a:rPr lang="zh-CN" altLang="en-US" b="1" dirty="0">
                <a:solidFill>
                  <a:schemeClr val="tx1"/>
                </a:solidFill>
                <a:latin typeface="黑体" panose="02010609060101010101" pitchFamily="49" charset="-122"/>
                <a:ea typeface="黑体" panose="02010609060101010101" pitchFamily="49" charset="-122"/>
              </a:rPr>
              <a:t>数学的基础知识：微积分、线性代数、概率论，但与</a:t>
            </a:r>
            <a:r>
              <a:rPr lang="en-US" altLang="zh-CN" b="1" dirty="0">
                <a:solidFill>
                  <a:schemeClr val="tx1"/>
                </a:solidFill>
                <a:latin typeface="黑体" panose="02010609060101010101" pitchFamily="49" charset="-122"/>
                <a:ea typeface="黑体" panose="02010609060101010101" pitchFamily="49" charset="-122"/>
              </a:rPr>
              <a:t>AI</a:t>
            </a:r>
            <a:r>
              <a:rPr lang="zh-CN" altLang="en-US" b="1" dirty="0">
                <a:solidFill>
                  <a:schemeClr val="tx1"/>
                </a:solidFill>
                <a:latin typeface="黑体" panose="02010609060101010101" pitchFamily="49" charset="-122"/>
                <a:ea typeface="黑体" panose="02010609060101010101" pitchFamily="49" charset="-122"/>
              </a:rPr>
              <a:t>的内在联系介绍介绍较少。</a:t>
            </a:r>
            <a:endParaRPr lang="en-US" altLang="zh-CN" b="1" dirty="0">
              <a:solidFill>
                <a:schemeClr val="tx1"/>
              </a:solidFill>
              <a:latin typeface="黑体" panose="02010609060101010101" pitchFamily="49" charset="-122"/>
              <a:ea typeface="黑体" panose="02010609060101010101" pitchFamily="49" charset="-122"/>
            </a:endParaRPr>
          </a:p>
          <a:p>
            <a:r>
              <a:rPr lang="zh-CN" altLang="en-US" b="1" dirty="0">
                <a:solidFill>
                  <a:schemeClr val="tx1"/>
                </a:solidFill>
                <a:latin typeface="黑体" panose="02010609060101010101" pitchFamily="49" charset="-122"/>
                <a:ea typeface="黑体" panose="02010609060101010101" pitchFamily="49" charset="-122"/>
              </a:rPr>
              <a:t>本课程从以下角度进行讲解</a:t>
            </a:r>
            <a:endParaRPr lang="en-US" altLang="zh-CN" b="1" dirty="0">
              <a:solidFill>
                <a:schemeClr val="tx1"/>
              </a:solidFill>
              <a:latin typeface="黑体" panose="02010609060101010101" pitchFamily="49" charset="-122"/>
              <a:ea typeface="黑体" panose="02010609060101010101" pitchFamily="49" charset="-122"/>
            </a:endParaRPr>
          </a:p>
          <a:p>
            <a:pPr lvl="1"/>
            <a:r>
              <a:rPr lang="zh-CN" altLang="en-US" b="1" dirty="0">
                <a:solidFill>
                  <a:srgbClr val="FF0000"/>
                </a:solidFill>
                <a:latin typeface="黑体" panose="02010609060101010101" pitchFamily="49" charset="-122"/>
                <a:ea typeface="黑体" panose="02010609060101010101" pitchFamily="49" charset="-122"/>
              </a:rPr>
              <a:t>向量、矩阵、方程组及其数值求解，大约</a:t>
            </a:r>
            <a:r>
              <a:rPr lang="en-US" altLang="zh-CN" b="1" dirty="0">
                <a:solidFill>
                  <a:srgbClr val="FF0000"/>
                </a:solidFill>
                <a:latin typeface="黑体" panose="02010609060101010101" pitchFamily="49" charset="-122"/>
                <a:ea typeface="黑体" panose="02010609060101010101" pitchFamily="49" charset="-122"/>
              </a:rPr>
              <a:t>10</a:t>
            </a:r>
            <a:r>
              <a:rPr lang="zh-CN" altLang="en-US" b="1" dirty="0">
                <a:solidFill>
                  <a:srgbClr val="FF0000"/>
                </a:solidFill>
                <a:latin typeface="黑体" panose="02010609060101010101" pitchFamily="49" charset="-122"/>
                <a:ea typeface="黑体" panose="02010609060101010101" pitchFamily="49" charset="-122"/>
              </a:rPr>
              <a:t>个学时</a:t>
            </a:r>
            <a:endParaRPr lang="en-US" altLang="zh-CN" b="1" dirty="0">
              <a:solidFill>
                <a:srgbClr val="FF0000"/>
              </a:solidFill>
              <a:latin typeface="黑体" panose="02010609060101010101" pitchFamily="49" charset="-122"/>
              <a:ea typeface="黑体" panose="02010609060101010101" pitchFamily="49" charset="-122"/>
            </a:endParaRPr>
          </a:p>
          <a:p>
            <a:pPr lvl="1"/>
            <a:r>
              <a:rPr lang="zh-CN" altLang="en-US" b="1" dirty="0">
                <a:solidFill>
                  <a:srgbClr val="FF0000"/>
                </a:solidFill>
                <a:latin typeface="黑体" panose="02010609060101010101" pitchFamily="49" charset="-122"/>
                <a:ea typeface="黑体" panose="02010609060101010101" pitchFamily="49" charset="-122"/>
              </a:rPr>
              <a:t>线性规划、凸优化理论，大约</a:t>
            </a:r>
            <a:r>
              <a:rPr lang="en-US" altLang="zh-CN" b="1" dirty="0">
                <a:solidFill>
                  <a:srgbClr val="FF0000"/>
                </a:solidFill>
                <a:latin typeface="黑体" panose="02010609060101010101" pitchFamily="49" charset="-122"/>
                <a:ea typeface="黑体" panose="02010609060101010101" pitchFamily="49" charset="-122"/>
              </a:rPr>
              <a:t>12</a:t>
            </a:r>
            <a:r>
              <a:rPr lang="zh-CN" altLang="en-US" b="1" dirty="0">
                <a:solidFill>
                  <a:srgbClr val="FF0000"/>
                </a:solidFill>
                <a:latin typeface="黑体" panose="02010609060101010101" pitchFamily="49" charset="-122"/>
                <a:ea typeface="黑体" panose="02010609060101010101" pitchFamily="49" charset="-122"/>
              </a:rPr>
              <a:t>学时</a:t>
            </a:r>
            <a:endParaRPr lang="en-US" altLang="zh-CN" b="1" dirty="0">
              <a:solidFill>
                <a:srgbClr val="FF0000"/>
              </a:solidFill>
              <a:latin typeface="黑体" panose="02010609060101010101" pitchFamily="49" charset="-122"/>
              <a:ea typeface="黑体" panose="02010609060101010101" pitchFamily="49" charset="-122"/>
            </a:endParaRPr>
          </a:p>
          <a:p>
            <a:pPr lvl="1"/>
            <a:r>
              <a:rPr lang="zh-CN" altLang="en-US" b="1" dirty="0">
                <a:solidFill>
                  <a:srgbClr val="FF0000"/>
                </a:solidFill>
                <a:latin typeface="黑体" panose="02010609060101010101" pitchFamily="49" charset="-122"/>
                <a:ea typeface="黑体" panose="02010609060101010101" pitchFamily="49" charset="-122"/>
              </a:rPr>
              <a:t>贝叶斯规则、信号与系统、卷积、信息论基本原理，大约</a:t>
            </a:r>
            <a:r>
              <a:rPr lang="en-US" altLang="zh-CN" b="1" dirty="0">
                <a:solidFill>
                  <a:srgbClr val="FF0000"/>
                </a:solidFill>
                <a:latin typeface="黑体" panose="02010609060101010101" pitchFamily="49" charset="-122"/>
                <a:ea typeface="黑体" panose="02010609060101010101" pitchFamily="49" charset="-122"/>
              </a:rPr>
              <a:t>10</a:t>
            </a:r>
            <a:r>
              <a:rPr lang="zh-CN" altLang="en-US" b="1" dirty="0">
                <a:solidFill>
                  <a:srgbClr val="FF0000"/>
                </a:solidFill>
                <a:latin typeface="黑体" panose="02010609060101010101" pitchFamily="49" charset="-122"/>
                <a:ea typeface="黑体" panose="02010609060101010101" pitchFamily="49" charset="-122"/>
              </a:rPr>
              <a:t>个学时</a:t>
            </a:r>
            <a:endParaRPr lang="en-US" altLang="zh-CN" b="1" dirty="0">
              <a:solidFill>
                <a:srgbClr val="FF0000"/>
              </a:solidFill>
              <a:latin typeface="黑体" panose="02010609060101010101" pitchFamily="49" charset="-122"/>
              <a:ea typeface="黑体" panose="02010609060101010101" pitchFamily="49" charset="-122"/>
            </a:endParaRPr>
          </a:p>
          <a:p>
            <a:pPr marL="0" indent="0">
              <a:buNone/>
            </a:pPr>
            <a:endParaRPr lang="en-US" altLang="zh-CN" b="1" dirty="0">
              <a:latin typeface="黑体" panose="02010609060101010101" pitchFamily="49" charset="-122"/>
              <a:ea typeface="黑体" panose="02010609060101010101" pitchFamily="49" charset="-122"/>
            </a:endParaRPr>
          </a:p>
          <a:p>
            <a:endParaRPr lang="zh-CN" altLang="en-US" dirty="0"/>
          </a:p>
        </p:txBody>
      </p:sp>
    </p:spTree>
    <p:extLst>
      <p:ext uri="{BB962C8B-B14F-4D97-AF65-F5344CB8AC3E}">
        <p14:creationId xmlns:p14="http://schemas.microsoft.com/office/powerpoint/2010/main" val="9449316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90769-5892-4F6A-B338-C00BA518E0CD}"/>
              </a:ext>
            </a:extLst>
          </p:cNvPr>
          <p:cNvSpPr>
            <a:spLocks noGrp="1"/>
          </p:cNvSpPr>
          <p:nvPr>
            <p:ph type="title"/>
          </p:nvPr>
        </p:nvSpPr>
        <p:spPr/>
        <p:txBody>
          <a:bodyPr/>
          <a:lstStyle/>
          <a:p>
            <a:r>
              <a:rPr lang="zh-CN" altLang="en-US" dirty="0"/>
              <a:t>人工智能数学基础</a:t>
            </a:r>
          </a:p>
        </p:txBody>
      </p:sp>
      <p:sp>
        <p:nvSpPr>
          <p:cNvPr id="3" name="内容占位符 2">
            <a:extLst>
              <a:ext uri="{FF2B5EF4-FFF2-40B4-BE49-F238E27FC236}">
                <a16:creationId xmlns:a16="http://schemas.microsoft.com/office/drawing/2014/main" id="{1D7ED8F3-6CEC-4401-A1AF-14EC37456787}"/>
              </a:ext>
            </a:extLst>
          </p:cNvPr>
          <p:cNvSpPr>
            <a:spLocks noGrp="1"/>
          </p:cNvSpPr>
          <p:nvPr>
            <p:ph idx="1"/>
          </p:nvPr>
        </p:nvSpPr>
        <p:spPr/>
        <p:txBody>
          <a:bodyPr/>
          <a:lstStyle/>
          <a:p>
            <a:r>
              <a:rPr lang="zh-CN" altLang="en-US" dirty="0"/>
              <a:t>上课内容</a:t>
            </a:r>
            <a:endParaRPr lang="en-US" altLang="zh-CN" dirty="0"/>
          </a:p>
          <a:p>
            <a:endParaRPr lang="zh-CN" altLang="en-US" dirty="0"/>
          </a:p>
        </p:txBody>
      </p:sp>
      <p:graphicFrame>
        <p:nvGraphicFramePr>
          <p:cNvPr id="4" name="表格 3">
            <a:extLst>
              <a:ext uri="{FF2B5EF4-FFF2-40B4-BE49-F238E27FC236}">
                <a16:creationId xmlns:a16="http://schemas.microsoft.com/office/drawing/2014/main" id="{9BACE0FC-9493-46FA-92F4-CD0EF3A0FA51}"/>
              </a:ext>
            </a:extLst>
          </p:cNvPr>
          <p:cNvGraphicFramePr>
            <a:graphicFrameLocks noGrp="1"/>
          </p:cNvGraphicFramePr>
          <p:nvPr>
            <p:extLst>
              <p:ext uri="{D42A27DB-BD31-4B8C-83A1-F6EECF244321}">
                <p14:modId xmlns:p14="http://schemas.microsoft.com/office/powerpoint/2010/main" val="3625150787"/>
              </p:ext>
            </p:extLst>
          </p:nvPr>
        </p:nvGraphicFramePr>
        <p:xfrm>
          <a:off x="5618310" y="-110998"/>
          <a:ext cx="6473428" cy="7079996"/>
        </p:xfrm>
        <a:graphic>
          <a:graphicData uri="http://schemas.openxmlformats.org/drawingml/2006/table">
            <a:tbl>
              <a:tblPr firstRow="1" firstCol="1" bandRow="1">
                <a:tableStyleId>{5C22544A-7EE6-4342-B048-85BDC9FD1C3A}</a:tableStyleId>
              </a:tblPr>
              <a:tblGrid>
                <a:gridCol w="705110">
                  <a:extLst>
                    <a:ext uri="{9D8B030D-6E8A-4147-A177-3AD203B41FA5}">
                      <a16:colId xmlns:a16="http://schemas.microsoft.com/office/drawing/2014/main" val="3480316590"/>
                    </a:ext>
                  </a:extLst>
                </a:gridCol>
                <a:gridCol w="2387971">
                  <a:extLst>
                    <a:ext uri="{9D8B030D-6E8A-4147-A177-3AD203B41FA5}">
                      <a16:colId xmlns:a16="http://schemas.microsoft.com/office/drawing/2014/main" val="1408569939"/>
                    </a:ext>
                  </a:extLst>
                </a:gridCol>
                <a:gridCol w="3380347">
                  <a:extLst>
                    <a:ext uri="{9D8B030D-6E8A-4147-A177-3AD203B41FA5}">
                      <a16:colId xmlns:a16="http://schemas.microsoft.com/office/drawing/2014/main" val="3185215963"/>
                    </a:ext>
                  </a:extLst>
                </a:gridCol>
              </a:tblGrid>
              <a:tr h="190361">
                <a:tc>
                  <a:txBody>
                    <a:bodyPr/>
                    <a:lstStyle/>
                    <a:p>
                      <a:pPr marL="0" marR="0" algn="ctr">
                        <a:lnSpc>
                          <a:spcPts val="1700"/>
                        </a:lnSpc>
                        <a:spcBef>
                          <a:spcPts val="0"/>
                        </a:spcBef>
                        <a:spcAft>
                          <a:spcPts val="0"/>
                        </a:spcAft>
                      </a:pPr>
                      <a:r>
                        <a:rPr lang="zh-CN" sz="1100" kern="100" dirty="0">
                          <a:effectLst/>
                        </a:rPr>
                        <a:t>序号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8982" marR="48982" marT="0" marB="0" anchor="ctr"/>
                </a:tc>
                <a:tc>
                  <a:txBody>
                    <a:bodyPr/>
                    <a:lstStyle/>
                    <a:p>
                      <a:pPr marL="0" marR="0" algn="ctr">
                        <a:lnSpc>
                          <a:spcPts val="1700"/>
                        </a:lnSpc>
                        <a:spcBef>
                          <a:spcPts val="0"/>
                        </a:spcBef>
                        <a:spcAft>
                          <a:spcPts val="0"/>
                        </a:spcAft>
                      </a:pPr>
                      <a:r>
                        <a:rPr lang="zh-CN" sz="1100" kern="100">
                          <a:effectLst/>
                        </a:rPr>
                        <a:t>教学内容</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48982" marR="48982" marT="0" marB="0" anchor="ctr"/>
                </a:tc>
                <a:tc>
                  <a:txBody>
                    <a:bodyPr/>
                    <a:lstStyle/>
                    <a:p>
                      <a:pPr marL="0" marR="0" algn="ctr">
                        <a:lnSpc>
                          <a:spcPts val="1700"/>
                        </a:lnSpc>
                        <a:spcBef>
                          <a:spcPts val="0"/>
                        </a:spcBef>
                        <a:spcAft>
                          <a:spcPts val="0"/>
                        </a:spcAft>
                      </a:pPr>
                      <a:r>
                        <a:rPr lang="zh-CN" sz="1100" kern="100">
                          <a:effectLst/>
                        </a:rPr>
                        <a:t>教学要求</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48982" marR="48982" marT="0" marB="0" anchor="ctr"/>
                </a:tc>
                <a:extLst>
                  <a:ext uri="{0D108BD9-81ED-4DB2-BD59-A6C34878D82A}">
                    <a16:rowId xmlns:a16="http://schemas.microsoft.com/office/drawing/2014/main" val="2160159211"/>
                  </a:ext>
                </a:extLst>
              </a:tr>
              <a:tr h="602821">
                <a:tc>
                  <a:txBody>
                    <a:bodyPr/>
                    <a:lstStyle/>
                    <a:p>
                      <a:pPr marL="0" marR="0" algn="ctr">
                        <a:spcBef>
                          <a:spcPts val="0"/>
                        </a:spcBef>
                        <a:spcAft>
                          <a:spcPts val="0"/>
                        </a:spcAft>
                      </a:pPr>
                      <a:r>
                        <a:rPr lang="en-US" sz="1050" kern="100" spc="-20" dirty="0">
                          <a:effectLst/>
                        </a:rPr>
                        <a:t>1</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8982" marR="48982" marT="0" marB="0" anchor="ctr"/>
                </a:tc>
                <a:tc>
                  <a:txBody>
                    <a:bodyPr/>
                    <a:lstStyle/>
                    <a:p>
                      <a:pPr marL="0" marR="0" algn="just">
                        <a:spcBef>
                          <a:spcPts val="0"/>
                        </a:spcBef>
                        <a:spcAft>
                          <a:spcPts val="0"/>
                        </a:spcAft>
                      </a:pPr>
                      <a:r>
                        <a:rPr lang="zh-CN" sz="1050" kern="100" spc="-20" dirty="0">
                          <a:effectLst/>
                        </a:rPr>
                        <a:t>绪论</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8982" marR="48982" marT="0" marB="0" anchor="ctr"/>
                </a:tc>
                <a:tc>
                  <a:txBody>
                    <a:bodyPr/>
                    <a:lstStyle/>
                    <a:p>
                      <a:pPr marL="342900" marR="0" lvl="0" indent="-342900" algn="just">
                        <a:spcBef>
                          <a:spcPts val="0"/>
                        </a:spcBef>
                        <a:spcAft>
                          <a:spcPts val="0"/>
                        </a:spcAft>
                        <a:buFont typeface="+mj-lt"/>
                        <a:buAutoNum type="arabicPeriod"/>
                      </a:pPr>
                      <a:r>
                        <a:rPr lang="zh-CN" sz="1050" kern="100" spc="-20">
                          <a:effectLst/>
                        </a:rPr>
                        <a:t>计算机科学与技术中的问题建模与优化求解的实际案例</a:t>
                      </a:r>
                      <a:endParaRPr lang="zh-CN" sz="1100" kern="100">
                        <a:effectLst/>
                      </a:endParaRPr>
                    </a:p>
                    <a:p>
                      <a:pPr marL="342900" marR="0" lvl="0" indent="-342900" algn="just">
                        <a:spcBef>
                          <a:spcPts val="0"/>
                        </a:spcBef>
                        <a:spcAft>
                          <a:spcPts val="0"/>
                        </a:spcAft>
                        <a:buFont typeface="+mj-lt"/>
                        <a:buAutoNum type="arabicPeriod"/>
                      </a:pPr>
                      <a:r>
                        <a:rPr lang="zh-CN" sz="1050" kern="100" spc="-20">
                          <a:effectLst/>
                        </a:rPr>
                        <a:t>信号获取与系统的思想</a:t>
                      </a:r>
                      <a:endParaRPr lang="zh-CN" sz="1100" kern="100">
                        <a:effectLst/>
                      </a:endParaRPr>
                    </a:p>
                    <a:p>
                      <a:pPr marL="228600" marR="0" indent="0" algn="just">
                        <a:spcBef>
                          <a:spcPts val="0"/>
                        </a:spcBef>
                        <a:spcAft>
                          <a:spcPts val="0"/>
                        </a:spcAft>
                      </a:pPr>
                      <a:r>
                        <a:rPr lang="zh-CN" sz="1050" kern="100" spc="-20">
                          <a:effectLst/>
                        </a:rPr>
                        <a:t>相关性定义，卷积定义，深度学习中的卷积，相位相关性</a:t>
                      </a:r>
                      <a:endParaRPr lang="zh-CN" sz="1100" kern="100">
                        <a:effectLst/>
                      </a:endParaRPr>
                    </a:p>
                    <a:p>
                      <a:pPr marL="342900" marR="0" lvl="0" indent="-342900" algn="just">
                        <a:spcBef>
                          <a:spcPts val="0"/>
                        </a:spcBef>
                        <a:spcAft>
                          <a:spcPts val="0"/>
                        </a:spcAft>
                        <a:buFont typeface="+mj-lt"/>
                        <a:buAutoNum type="arabicPeriod"/>
                      </a:pPr>
                      <a:r>
                        <a:rPr lang="zh-CN" sz="1050" kern="100" spc="-20">
                          <a:effectLst/>
                        </a:rPr>
                        <a:t>信号表示与传输</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48982" marR="48982" marT="0" marB="0" anchor="ctr"/>
                </a:tc>
                <a:extLst>
                  <a:ext uri="{0D108BD9-81ED-4DB2-BD59-A6C34878D82A}">
                    <a16:rowId xmlns:a16="http://schemas.microsoft.com/office/drawing/2014/main" val="722098272"/>
                  </a:ext>
                </a:extLst>
              </a:tr>
              <a:tr h="803761">
                <a:tc>
                  <a:txBody>
                    <a:bodyPr/>
                    <a:lstStyle/>
                    <a:p>
                      <a:pPr marL="0" marR="0" algn="ctr">
                        <a:spcBef>
                          <a:spcPts val="0"/>
                        </a:spcBef>
                        <a:spcAft>
                          <a:spcPts val="0"/>
                        </a:spcAft>
                      </a:pPr>
                      <a:r>
                        <a:rPr lang="en-US" sz="1050" kern="100" spc="-20">
                          <a:effectLst/>
                        </a:rPr>
                        <a:t>2</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48982" marR="48982" marT="0" marB="0" anchor="ctr"/>
                </a:tc>
                <a:tc>
                  <a:txBody>
                    <a:bodyPr/>
                    <a:lstStyle/>
                    <a:p>
                      <a:pPr marL="0" marR="0" algn="just">
                        <a:spcBef>
                          <a:spcPts val="0"/>
                        </a:spcBef>
                        <a:spcAft>
                          <a:spcPts val="0"/>
                        </a:spcAft>
                      </a:pPr>
                      <a:r>
                        <a:rPr lang="zh-CN" sz="1050" kern="100" spc="-20" dirty="0">
                          <a:effectLst/>
                        </a:rPr>
                        <a:t>线性方程与矩阵</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8982" marR="48982" marT="0" marB="0" anchor="ctr"/>
                </a:tc>
                <a:tc>
                  <a:txBody>
                    <a:bodyPr/>
                    <a:lstStyle/>
                    <a:p>
                      <a:pPr marL="342900" marR="0" lvl="0" indent="-342900" algn="just">
                        <a:spcBef>
                          <a:spcPts val="0"/>
                        </a:spcBef>
                        <a:spcAft>
                          <a:spcPts val="0"/>
                        </a:spcAft>
                        <a:buFont typeface="+mj-lt"/>
                        <a:buAutoNum type="arabicPeriod"/>
                      </a:pPr>
                      <a:r>
                        <a:rPr lang="zh-CN" sz="1050" kern="100" spc="-20" dirty="0">
                          <a:effectLst/>
                        </a:rPr>
                        <a:t>线性方程的几种基本形式</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线性方程的求解</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线性空间与子空间</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线性方程解的稳定性</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线性空间中运动的表示</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特征值与特征向量的几何意义</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奇异值分解</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线性变换</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8982" marR="48982" marT="0" marB="0" anchor="ctr"/>
                </a:tc>
                <a:extLst>
                  <a:ext uri="{0D108BD9-81ED-4DB2-BD59-A6C34878D82A}">
                    <a16:rowId xmlns:a16="http://schemas.microsoft.com/office/drawing/2014/main" val="3509375413"/>
                  </a:ext>
                </a:extLst>
              </a:tr>
              <a:tr h="602821">
                <a:tc>
                  <a:txBody>
                    <a:bodyPr/>
                    <a:lstStyle/>
                    <a:p>
                      <a:pPr marL="0" marR="0" algn="ctr">
                        <a:spcBef>
                          <a:spcPts val="0"/>
                        </a:spcBef>
                        <a:spcAft>
                          <a:spcPts val="0"/>
                        </a:spcAft>
                      </a:pPr>
                      <a:r>
                        <a:rPr lang="en-US" sz="1050" kern="100" spc="-20">
                          <a:effectLst/>
                        </a:rPr>
                        <a:t>3</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48982" marR="48982" marT="0" marB="0" anchor="ctr"/>
                </a:tc>
                <a:tc>
                  <a:txBody>
                    <a:bodyPr/>
                    <a:lstStyle/>
                    <a:p>
                      <a:pPr marL="0" marR="0" algn="just">
                        <a:spcBef>
                          <a:spcPts val="0"/>
                        </a:spcBef>
                        <a:spcAft>
                          <a:spcPts val="0"/>
                        </a:spcAft>
                      </a:pPr>
                      <a:r>
                        <a:rPr lang="zh-CN" sz="1050" kern="100" spc="-20">
                          <a:effectLst/>
                        </a:rPr>
                        <a:t>矩阵在优化中的形式化表达与线性规划</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48982" marR="48982" marT="0" marB="0" anchor="ctr"/>
                </a:tc>
                <a:tc>
                  <a:txBody>
                    <a:bodyPr/>
                    <a:lstStyle/>
                    <a:p>
                      <a:pPr marL="342900" marR="0" lvl="0" indent="-342900" algn="just">
                        <a:spcBef>
                          <a:spcPts val="0"/>
                        </a:spcBef>
                        <a:spcAft>
                          <a:spcPts val="0"/>
                        </a:spcAft>
                        <a:buFont typeface="+mj-lt"/>
                        <a:buAutoNum type="arabicPeriod"/>
                      </a:pPr>
                      <a:r>
                        <a:rPr lang="zh-CN" sz="1050" kern="100" spc="-20" dirty="0">
                          <a:effectLst/>
                        </a:rPr>
                        <a:t>矩阵的导数与</a:t>
                      </a:r>
                      <a:r>
                        <a:rPr lang="en-US" sz="1050" kern="100" spc="-20" dirty="0">
                          <a:effectLst/>
                        </a:rPr>
                        <a:t>Hessian</a:t>
                      </a:r>
                      <a:r>
                        <a:rPr lang="zh-CN" sz="1050" kern="100" spc="-20" dirty="0">
                          <a:effectLst/>
                        </a:rPr>
                        <a:t>矩阵</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稀疏解</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矩阵分解与求逆</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投影矩阵</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典型矩阵优化问题</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线性规划</a:t>
                      </a:r>
                      <a:r>
                        <a:rPr lang="en-US" sz="1050" kern="100" spc="-20" dirty="0">
                          <a:effectLst/>
                        </a:rPr>
                        <a:t>LP</a:t>
                      </a:r>
                      <a:r>
                        <a:rPr lang="zh-CN" sz="1050" kern="100" spc="-20" dirty="0">
                          <a:effectLst/>
                        </a:rPr>
                        <a:t>及求解</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8982" marR="48982" marT="0" marB="0" anchor="ctr"/>
                </a:tc>
                <a:extLst>
                  <a:ext uri="{0D108BD9-81ED-4DB2-BD59-A6C34878D82A}">
                    <a16:rowId xmlns:a16="http://schemas.microsoft.com/office/drawing/2014/main" val="3184776922"/>
                  </a:ext>
                </a:extLst>
              </a:tr>
              <a:tr h="502350">
                <a:tc>
                  <a:txBody>
                    <a:bodyPr/>
                    <a:lstStyle/>
                    <a:p>
                      <a:pPr marL="0" marR="0" algn="ctr">
                        <a:spcBef>
                          <a:spcPts val="0"/>
                        </a:spcBef>
                        <a:spcAft>
                          <a:spcPts val="0"/>
                        </a:spcAft>
                      </a:pPr>
                      <a:r>
                        <a:rPr lang="en-US" sz="1050" kern="100" spc="-20">
                          <a:effectLst/>
                        </a:rPr>
                        <a:t>4</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48982" marR="48982" marT="0" marB="0" anchor="ctr"/>
                </a:tc>
                <a:tc>
                  <a:txBody>
                    <a:bodyPr/>
                    <a:lstStyle/>
                    <a:p>
                      <a:pPr marL="0" marR="0" algn="just">
                        <a:spcBef>
                          <a:spcPts val="0"/>
                        </a:spcBef>
                        <a:spcAft>
                          <a:spcPts val="0"/>
                        </a:spcAft>
                      </a:pPr>
                      <a:r>
                        <a:rPr lang="zh-CN" sz="1050" kern="100" spc="-20">
                          <a:effectLst/>
                        </a:rPr>
                        <a:t>函数与泛函分析</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48982" marR="48982" marT="0" marB="0" anchor="ctr"/>
                </a:tc>
                <a:tc>
                  <a:txBody>
                    <a:bodyPr/>
                    <a:lstStyle/>
                    <a:p>
                      <a:pPr marL="342900" marR="0" lvl="0" indent="-342900" algn="just">
                        <a:spcBef>
                          <a:spcPts val="0"/>
                        </a:spcBef>
                        <a:spcAft>
                          <a:spcPts val="0"/>
                        </a:spcAft>
                        <a:buFont typeface="+mj-lt"/>
                        <a:buAutoNum type="arabicPeriod"/>
                      </a:pPr>
                      <a:r>
                        <a:rPr lang="zh-CN" sz="1050" kern="100" spc="-20" dirty="0">
                          <a:effectLst/>
                        </a:rPr>
                        <a:t>集合的凸集分离定理</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函数的李普希兹连续及映射</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链式求导法则</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梯度及其几何意义</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不定点定理</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8982" marR="48982" marT="0" marB="0" anchor="ctr"/>
                </a:tc>
                <a:extLst>
                  <a:ext uri="{0D108BD9-81ED-4DB2-BD59-A6C34878D82A}">
                    <a16:rowId xmlns:a16="http://schemas.microsoft.com/office/drawing/2014/main" val="1259027138"/>
                  </a:ext>
                </a:extLst>
              </a:tr>
              <a:tr h="703291">
                <a:tc>
                  <a:txBody>
                    <a:bodyPr/>
                    <a:lstStyle/>
                    <a:p>
                      <a:pPr marL="0" marR="0" algn="ctr">
                        <a:spcBef>
                          <a:spcPts val="0"/>
                        </a:spcBef>
                        <a:spcAft>
                          <a:spcPts val="0"/>
                        </a:spcAft>
                      </a:pPr>
                      <a:r>
                        <a:rPr lang="en-US" sz="1050" kern="100" spc="-20">
                          <a:effectLst/>
                        </a:rPr>
                        <a:t>5</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48982" marR="48982" marT="0" marB="0" anchor="ctr"/>
                </a:tc>
                <a:tc>
                  <a:txBody>
                    <a:bodyPr/>
                    <a:lstStyle/>
                    <a:p>
                      <a:pPr marL="0" marR="0" algn="just">
                        <a:spcBef>
                          <a:spcPts val="0"/>
                        </a:spcBef>
                        <a:spcAft>
                          <a:spcPts val="0"/>
                        </a:spcAft>
                      </a:pPr>
                      <a:r>
                        <a:rPr lang="zh-CN" sz="1050" kern="100" spc="-20">
                          <a:effectLst/>
                        </a:rPr>
                        <a:t>不确定度量与熵</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48982" marR="48982" marT="0" marB="0" anchor="ctr"/>
                </a:tc>
                <a:tc>
                  <a:txBody>
                    <a:bodyPr/>
                    <a:lstStyle/>
                    <a:p>
                      <a:pPr marL="342900" marR="0" lvl="0" indent="-342900" algn="just">
                        <a:spcBef>
                          <a:spcPts val="0"/>
                        </a:spcBef>
                        <a:spcAft>
                          <a:spcPts val="0"/>
                        </a:spcAft>
                        <a:buFont typeface="+mj-lt"/>
                        <a:buAutoNum type="arabicPeriod"/>
                      </a:pPr>
                      <a:r>
                        <a:rPr lang="zh-CN" sz="1050" kern="100" spc="-20" dirty="0">
                          <a:effectLst/>
                        </a:rPr>
                        <a:t>信息的度量与不确定性</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香浓熵公式的形式</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联合与条件熵</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互信息</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离散信源最大熵定理</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信源压缩原理</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交叉熵与</a:t>
                      </a:r>
                      <a:r>
                        <a:rPr lang="en-US" sz="1050" kern="100" spc="-20" dirty="0">
                          <a:effectLst/>
                        </a:rPr>
                        <a:t>KL</a:t>
                      </a:r>
                      <a:r>
                        <a:rPr lang="zh-CN" sz="1050" kern="100" spc="-20" dirty="0">
                          <a:effectLst/>
                        </a:rPr>
                        <a:t>散度</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8982" marR="48982" marT="0" marB="0" anchor="ctr"/>
                </a:tc>
                <a:extLst>
                  <a:ext uri="{0D108BD9-81ED-4DB2-BD59-A6C34878D82A}">
                    <a16:rowId xmlns:a16="http://schemas.microsoft.com/office/drawing/2014/main" val="750032029"/>
                  </a:ext>
                </a:extLst>
              </a:tr>
              <a:tr h="703291">
                <a:tc>
                  <a:txBody>
                    <a:bodyPr/>
                    <a:lstStyle/>
                    <a:p>
                      <a:pPr marL="0" marR="0" algn="ctr">
                        <a:spcBef>
                          <a:spcPts val="0"/>
                        </a:spcBef>
                        <a:spcAft>
                          <a:spcPts val="0"/>
                        </a:spcAft>
                      </a:pPr>
                      <a:r>
                        <a:rPr lang="en-US" sz="1050" kern="100" spc="-20">
                          <a:effectLst/>
                        </a:rPr>
                        <a:t>6</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48982" marR="48982" marT="0" marB="0" anchor="ctr"/>
                </a:tc>
                <a:tc>
                  <a:txBody>
                    <a:bodyPr/>
                    <a:lstStyle/>
                    <a:p>
                      <a:pPr marL="0" marR="0" algn="just">
                        <a:spcBef>
                          <a:spcPts val="0"/>
                        </a:spcBef>
                        <a:spcAft>
                          <a:spcPts val="0"/>
                        </a:spcAft>
                      </a:pPr>
                      <a:r>
                        <a:rPr lang="zh-CN" sz="1050" kern="100" spc="-20">
                          <a:effectLst/>
                        </a:rPr>
                        <a:t>凸优化</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48982" marR="48982" marT="0" marB="0" anchor="ctr"/>
                </a:tc>
                <a:tc>
                  <a:txBody>
                    <a:bodyPr/>
                    <a:lstStyle/>
                    <a:p>
                      <a:pPr marL="342900" marR="0" lvl="0" indent="-342900" algn="just">
                        <a:spcBef>
                          <a:spcPts val="0"/>
                        </a:spcBef>
                        <a:spcAft>
                          <a:spcPts val="0"/>
                        </a:spcAft>
                        <a:buFont typeface="+mj-lt"/>
                        <a:buAutoNum type="arabicPeriod"/>
                      </a:pPr>
                      <a:r>
                        <a:rPr lang="zh-CN" sz="1050" kern="100" spc="-20" dirty="0">
                          <a:effectLst/>
                        </a:rPr>
                        <a:t>逼近论的思想</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典型无约束优化</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梯度法、次梯度法、投影梯度法</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在深度学习中的变种梯度法</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牛顿法及其变种</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迭代与信任域方法</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拉格朗日对偶</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8982" marR="48982" marT="0" marB="0" anchor="ctr"/>
                </a:tc>
                <a:extLst>
                  <a:ext uri="{0D108BD9-81ED-4DB2-BD59-A6C34878D82A}">
                    <a16:rowId xmlns:a16="http://schemas.microsoft.com/office/drawing/2014/main" val="1684153563"/>
                  </a:ext>
                </a:extLst>
              </a:tr>
              <a:tr h="401880">
                <a:tc>
                  <a:txBody>
                    <a:bodyPr/>
                    <a:lstStyle/>
                    <a:p>
                      <a:pPr marL="0" marR="0" indent="109220" algn="just">
                        <a:spcBef>
                          <a:spcPts val="0"/>
                        </a:spcBef>
                        <a:spcAft>
                          <a:spcPts val="0"/>
                        </a:spcAft>
                      </a:pPr>
                      <a:r>
                        <a:rPr lang="en-US" sz="1050" kern="100" spc="-20">
                          <a:effectLst/>
                        </a:rPr>
                        <a:t>7</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48982" marR="48982" marT="0" marB="0" anchor="ctr"/>
                </a:tc>
                <a:tc>
                  <a:txBody>
                    <a:bodyPr/>
                    <a:lstStyle/>
                    <a:p>
                      <a:pPr marL="0" marR="0" algn="just">
                        <a:spcBef>
                          <a:spcPts val="0"/>
                        </a:spcBef>
                        <a:spcAft>
                          <a:spcPts val="0"/>
                        </a:spcAft>
                      </a:pPr>
                      <a:r>
                        <a:rPr lang="zh-CN" sz="1050" kern="100" spc="-20">
                          <a:effectLst/>
                        </a:rPr>
                        <a:t>非凸优化及启发式优化</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48982" marR="48982" marT="0" marB="0" anchor="ctr"/>
                </a:tc>
                <a:tc>
                  <a:txBody>
                    <a:bodyPr/>
                    <a:lstStyle/>
                    <a:p>
                      <a:pPr marL="342900" marR="0" lvl="0" indent="-342900" algn="just">
                        <a:spcBef>
                          <a:spcPts val="0"/>
                        </a:spcBef>
                        <a:spcAft>
                          <a:spcPts val="0"/>
                        </a:spcAft>
                        <a:buFont typeface="+mj-lt"/>
                        <a:buAutoNum type="arabicPeriod"/>
                      </a:pPr>
                      <a:r>
                        <a:rPr lang="zh-CN" sz="1050" kern="100" spc="-20" dirty="0">
                          <a:effectLst/>
                        </a:rPr>
                        <a:t>非线性优化方法</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对偶方法</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启发式优化方法</a:t>
                      </a:r>
                      <a:endParaRPr lang="zh-CN" sz="1100" kern="100" dirty="0">
                        <a:effectLst/>
                      </a:endParaRPr>
                    </a:p>
                    <a:p>
                      <a:pPr marL="342900" marR="0" lvl="0" indent="-342900" algn="just">
                        <a:spcBef>
                          <a:spcPts val="0"/>
                        </a:spcBef>
                        <a:spcAft>
                          <a:spcPts val="0"/>
                        </a:spcAft>
                        <a:buFont typeface="+mj-lt"/>
                        <a:buAutoNum type="arabicPeriod"/>
                      </a:pPr>
                      <a:r>
                        <a:rPr lang="zh-CN" sz="1050" kern="100" spc="-20" dirty="0">
                          <a:effectLst/>
                        </a:rPr>
                        <a:t>学习优化</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8982" marR="48982" marT="0" marB="0" anchor="ctr"/>
                </a:tc>
                <a:extLst>
                  <a:ext uri="{0D108BD9-81ED-4DB2-BD59-A6C34878D82A}">
                    <a16:rowId xmlns:a16="http://schemas.microsoft.com/office/drawing/2014/main" val="1321507610"/>
                  </a:ext>
                </a:extLst>
              </a:tr>
            </a:tbl>
          </a:graphicData>
        </a:graphic>
      </p:graphicFrame>
    </p:spTree>
    <p:extLst>
      <p:ext uri="{BB962C8B-B14F-4D97-AF65-F5344CB8AC3E}">
        <p14:creationId xmlns:p14="http://schemas.microsoft.com/office/powerpoint/2010/main" val="3228327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7CFCBA2-F973-5729-CAA2-A5219AB16B0C}"/>
              </a:ext>
            </a:extLst>
          </p:cNvPr>
          <p:cNvSpPr>
            <a:spLocks noGrp="1"/>
          </p:cNvSpPr>
          <p:nvPr>
            <p:ph type="sldNum" sz="quarter" idx="4"/>
          </p:nvPr>
        </p:nvSpPr>
        <p:spPr/>
        <p:txBody>
          <a:bodyPr/>
          <a:lstStyle/>
          <a:p>
            <a:endParaRPr lang="zh-CN" altLang="en-US" dirty="0"/>
          </a:p>
        </p:txBody>
      </p:sp>
      <p:sp>
        <p:nvSpPr>
          <p:cNvPr id="11" name="爆炸形: 8 pt  11">
            <a:extLst>
              <a:ext uri="{FF2B5EF4-FFF2-40B4-BE49-F238E27FC236}">
                <a16:creationId xmlns:a16="http://schemas.microsoft.com/office/drawing/2014/main" id="{B6C0FEAF-A936-8EAA-4014-76FC98E7EC8B}"/>
              </a:ext>
            </a:extLst>
          </p:cNvPr>
          <p:cNvSpPr/>
          <p:nvPr/>
        </p:nvSpPr>
        <p:spPr>
          <a:xfrm>
            <a:off x="549383" y="2116140"/>
            <a:ext cx="2642224" cy="829283"/>
          </a:xfrm>
          <a:prstGeom prst="cloud">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0000"/>
                </a:solidFill>
                <a:latin typeface="微软雅黑" panose="020B0503020204020204" pitchFamily="34" charset="-122"/>
                <a:ea typeface="微软雅黑" panose="020B0503020204020204" pitchFamily="34" charset="-122"/>
              </a:rPr>
              <a:t>3</a:t>
            </a:r>
            <a:r>
              <a:rPr lang="zh-CN" altLang="en-US" sz="1200" b="1" dirty="0">
                <a:solidFill>
                  <a:srgbClr val="FF0000"/>
                </a:solidFill>
                <a:latin typeface="微软雅黑" panose="020B0503020204020204" pitchFamily="34" charset="-122"/>
                <a:ea typeface="微软雅黑" panose="020B0503020204020204" pitchFamily="34" charset="-122"/>
              </a:rPr>
              <a:t>、</a:t>
            </a:r>
            <a:r>
              <a:rPr lang="en-US" altLang="zh-CN" sz="1200" b="1" dirty="0">
                <a:solidFill>
                  <a:srgbClr val="FF0000"/>
                </a:solidFill>
                <a:latin typeface="微软雅黑" panose="020B0503020204020204" pitchFamily="34" charset="-122"/>
                <a:ea typeface="微软雅黑" panose="020B0503020204020204" pitchFamily="34" charset="-122"/>
              </a:rPr>
              <a:t>”</a:t>
            </a:r>
            <a:r>
              <a:rPr lang="zh-CN" altLang="en-US" sz="1200" b="1" dirty="0">
                <a:solidFill>
                  <a:srgbClr val="FF0000"/>
                </a:solidFill>
                <a:latin typeface="微软雅黑" panose="020B0503020204020204" pitchFamily="34" charset="-122"/>
                <a:ea typeface="微软雅黑" panose="020B0503020204020204" pitchFamily="34" charset="-122"/>
              </a:rPr>
              <a:t>机器学习思维</a:t>
            </a:r>
            <a:r>
              <a:rPr lang="en-US" altLang="zh-CN" sz="1200" b="1" dirty="0">
                <a:solidFill>
                  <a:srgbClr val="FF0000"/>
                </a:solidFill>
                <a:latin typeface="微软雅黑" panose="020B0503020204020204" pitchFamily="34" charset="-122"/>
                <a:ea typeface="微软雅黑" panose="020B0503020204020204" pitchFamily="34" charset="-122"/>
              </a:rPr>
              <a:t>”</a:t>
            </a:r>
            <a:r>
              <a:rPr lang="zh-CN" altLang="en-US" sz="1200" b="1" dirty="0">
                <a:solidFill>
                  <a:srgbClr val="7030A0"/>
                </a:solidFill>
                <a:latin typeface="微软雅黑" panose="020B0503020204020204" pitchFamily="34" charset="-122"/>
                <a:ea typeface="微软雅黑" panose="020B0503020204020204" pitchFamily="34" charset="-122"/>
              </a:rPr>
              <a:t>是高级</a:t>
            </a:r>
            <a:r>
              <a:rPr lang="en-US" altLang="zh-CN" sz="1200" b="1" dirty="0">
                <a:solidFill>
                  <a:srgbClr val="7030A0"/>
                </a:solidFill>
                <a:latin typeface="微软雅黑" panose="020B0503020204020204" pitchFamily="34" charset="-122"/>
                <a:ea typeface="微软雅黑" panose="020B0503020204020204" pitchFamily="34" charset="-122"/>
              </a:rPr>
              <a:t>AI</a:t>
            </a:r>
            <a:r>
              <a:rPr lang="zh-CN" altLang="en-US" sz="1200" b="1" dirty="0">
                <a:solidFill>
                  <a:srgbClr val="7030A0"/>
                </a:solidFill>
                <a:latin typeface="微软雅黑" panose="020B0503020204020204" pitchFamily="34" charset="-122"/>
                <a:ea typeface="微软雅黑" panose="020B0503020204020204" pitchFamily="34" charset="-122"/>
              </a:rPr>
              <a:t>人的必要技能和思维方法。</a:t>
            </a:r>
          </a:p>
        </p:txBody>
      </p:sp>
      <p:sp>
        <p:nvSpPr>
          <p:cNvPr id="12" name="爆炸形: 8 pt  11">
            <a:extLst>
              <a:ext uri="{FF2B5EF4-FFF2-40B4-BE49-F238E27FC236}">
                <a16:creationId xmlns:a16="http://schemas.microsoft.com/office/drawing/2014/main" id="{B6C0FEAF-A936-8EAA-4014-76FC98E7EC8B}"/>
              </a:ext>
            </a:extLst>
          </p:cNvPr>
          <p:cNvSpPr/>
          <p:nvPr/>
        </p:nvSpPr>
        <p:spPr>
          <a:xfrm>
            <a:off x="3819873" y="2035998"/>
            <a:ext cx="2642224" cy="909425"/>
          </a:xfrm>
          <a:prstGeom prst="cloud">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0000"/>
                </a:solidFill>
                <a:latin typeface="微软雅黑" panose="020B0503020204020204" pitchFamily="34" charset="-122"/>
                <a:ea typeface="微软雅黑" panose="020B0503020204020204" pitchFamily="34" charset="-122"/>
              </a:rPr>
              <a:t>4</a:t>
            </a:r>
            <a:r>
              <a:rPr lang="zh-CN" altLang="en-US" sz="1200" b="1" dirty="0">
                <a:solidFill>
                  <a:srgbClr val="FF0000"/>
                </a:solidFill>
                <a:latin typeface="微软雅黑" panose="020B0503020204020204" pitchFamily="34" charset="-122"/>
                <a:ea typeface="微软雅黑" panose="020B0503020204020204" pitchFamily="34" charset="-122"/>
              </a:rPr>
              <a:t>、算法开发与算力运用 </a:t>
            </a:r>
            <a:r>
              <a:rPr lang="en-US" altLang="zh-CN" sz="1200" b="1" dirty="0">
                <a:solidFill>
                  <a:srgbClr val="7030A0"/>
                </a:solidFill>
                <a:latin typeface="微软雅黑" panose="020B0503020204020204" pitchFamily="34" charset="-122"/>
                <a:ea typeface="微软雅黑" panose="020B0503020204020204" pitchFamily="34" charset="-122"/>
              </a:rPr>
              <a:t>(</a:t>
            </a:r>
            <a:r>
              <a:rPr lang="zh-CN" altLang="en-US" sz="1200" b="1" dirty="0">
                <a:solidFill>
                  <a:srgbClr val="7030A0"/>
                </a:solidFill>
                <a:latin typeface="微软雅黑" panose="020B0503020204020204" pitchFamily="34" charset="-122"/>
                <a:ea typeface="微软雅黑" panose="020B0503020204020204" pitchFamily="34" charset="-122"/>
              </a:rPr>
              <a:t>实践能力</a:t>
            </a:r>
            <a:r>
              <a:rPr lang="en-US" altLang="zh-CN" sz="1200" b="1" dirty="0">
                <a:solidFill>
                  <a:srgbClr val="7030A0"/>
                </a:solidFill>
                <a:latin typeface="微软雅黑" panose="020B0503020204020204" pitchFamily="34" charset="-122"/>
                <a:ea typeface="微软雅黑" panose="020B0503020204020204" pitchFamily="34" charset="-122"/>
              </a:rPr>
              <a:t>) </a:t>
            </a:r>
            <a:r>
              <a:rPr lang="zh-CN" altLang="en-US" sz="1200" b="1" dirty="0">
                <a:solidFill>
                  <a:srgbClr val="7030A0"/>
                </a:solidFill>
                <a:latin typeface="微软雅黑" panose="020B0503020204020204" pitchFamily="34" charset="-122"/>
                <a:ea typeface="微软雅黑" panose="020B0503020204020204" pitchFamily="34" charset="-122"/>
              </a:rPr>
              <a:t>是</a:t>
            </a:r>
            <a:r>
              <a:rPr lang="en-US" altLang="zh-CN" sz="1200" b="1" dirty="0">
                <a:solidFill>
                  <a:srgbClr val="7030A0"/>
                </a:solidFill>
                <a:latin typeface="微软雅黑" panose="020B0503020204020204" pitchFamily="34" charset="-122"/>
                <a:ea typeface="微软雅黑" panose="020B0503020204020204" pitchFamily="34" charset="-122"/>
              </a:rPr>
              <a:t>AI</a:t>
            </a:r>
            <a:r>
              <a:rPr lang="zh-CN" altLang="en-US" sz="1200" b="1" dirty="0">
                <a:solidFill>
                  <a:srgbClr val="7030A0"/>
                </a:solidFill>
                <a:latin typeface="微软雅黑" panose="020B0503020204020204" pitchFamily="34" charset="-122"/>
                <a:ea typeface="微软雅黑" panose="020B0503020204020204" pitchFamily="34" charset="-122"/>
              </a:rPr>
              <a:t>人应掌握的基本能力。</a:t>
            </a:r>
          </a:p>
        </p:txBody>
      </p:sp>
      <p:sp>
        <p:nvSpPr>
          <p:cNvPr id="13" name="爆炸形: 8 pt  11">
            <a:extLst>
              <a:ext uri="{FF2B5EF4-FFF2-40B4-BE49-F238E27FC236}">
                <a16:creationId xmlns:a16="http://schemas.microsoft.com/office/drawing/2014/main" id="{B6C0FEAF-A936-8EAA-4014-76FC98E7EC8B}"/>
              </a:ext>
            </a:extLst>
          </p:cNvPr>
          <p:cNvSpPr/>
          <p:nvPr/>
        </p:nvSpPr>
        <p:spPr>
          <a:xfrm>
            <a:off x="549383" y="3083294"/>
            <a:ext cx="2642224" cy="829283"/>
          </a:xfrm>
          <a:prstGeom prst="cloud">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0000"/>
                </a:solidFill>
                <a:latin typeface="微软雅黑" panose="020B0503020204020204" pitchFamily="34" charset="-122"/>
                <a:ea typeface="微软雅黑" panose="020B0503020204020204" pitchFamily="34" charset="-122"/>
              </a:rPr>
              <a:t>5</a:t>
            </a:r>
            <a:r>
              <a:rPr lang="zh-CN" altLang="en-US" sz="1200" b="1" dirty="0">
                <a:solidFill>
                  <a:srgbClr val="FF0000"/>
                </a:solidFill>
                <a:latin typeface="微软雅黑" panose="020B0503020204020204" pitchFamily="34" charset="-122"/>
                <a:ea typeface="微软雅黑" panose="020B0503020204020204" pitchFamily="34" charset="-122"/>
              </a:rPr>
              <a:t>、创新</a:t>
            </a:r>
            <a:r>
              <a:rPr lang="zh-CN" altLang="en-US" sz="1200" b="1" dirty="0">
                <a:solidFill>
                  <a:srgbClr val="7030A0"/>
                </a:solidFill>
                <a:latin typeface="微软雅黑" panose="020B0503020204020204" pitchFamily="34" charset="-122"/>
                <a:ea typeface="微软雅黑" panose="020B0503020204020204" pitchFamily="34" charset="-122"/>
              </a:rPr>
              <a:t>思维与</a:t>
            </a:r>
            <a:r>
              <a:rPr lang="zh-CN" altLang="en-US" sz="1200" b="1" dirty="0">
                <a:solidFill>
                  <a:srgbClr val="FF0000"/>
                </a:solidFill>
                <a:latin typeface="微软雅黑" panose="020B0503020204020204" pitchFamily="34" charset="-122"/>
                <a:ea typeface="微软雅黑" panose="020B0503020204020204" pitchFamily="34" charset="-122"/>
              </a:rPr>
              <a:t>特色</a:t>
            </a:r>
            <a:r>
              <a:rPr lang="zh-CN" altLang="en-US" sz="1200" b="1" dirty="0">
                <a:solidFill>
                  <a:srgbClr val="7030A0"/>
                </a:solidFill>
                <a:latin typeface="微软雅黑" panose="020B0503020204020204" pitchFamily="34" charset="-122"/>
                <a:ea typeface="微软雅黑" panose="020B0503020204020204" pitchFamily="34" charset="-122"/>
              </a:rPr>
              <a:t>培养是</a:t>
            </a:r>
            <a:r>
              <a:rPr lang="en-US" altLang="zh-CN" sz="1200" b="1" dirty="0">
                <a:solidFill>
                  <a:srgbClr val="7030A0"/>
                </a:solidFill>
                <a:latin typeface="微软雅黑" panose="020B0503020204020204" pitchFamily="34" charset="-122"/>
                <a:ea typeface="微软雅黑" panose="020B0503020204020204" pitchFamily="34" charset="-122"/>
              </a:rPr>
              <a:t>AI</a:t>
            </a:r>
            <a:r>
              <a:rPr lang="zh-CN" altLang="en-US" sz="1200" b="1" dirty="0">
                <a:solidFill>
                  <a:srgbClr val="7030A0"/>
                </a:solidFill>
                <a:latin typeface="微软雅黑" panose="020B0503020204020204" pitchFamily="34" charset="-122"/>
                <a:ea typeface="微软雅黑" panose="020B0503020204020204" pitchFamily="34" charset="-122"/>
              </a:rPr>
              <a:t>人可持续发展的基本保障。</a:t>
            </a:r>
          </a:p>
        </p:txBody>
      </p:sp>
      <p:sp>
        <p:nvSpPr>
          <p:cNvPr id="14" name="爆炸形: 8 pt  11">
            <a:extLst>
              <a:ext uri="{FF2B5EF4-FFF2-40B4-BE49-F238E27FC236}">
                <a16:creationId xmlns:a16="http://schemas.microsoft.com/office/drawing/2014/main" id="{B6C0FEAF-A936-8EAA-4014-76FC98E7EC8B}"/>
              </a:ext>
            </a:extLst>
          </p:cNvPr>
          <p:cNvSpPr/>
          <p:nvPr/>
        </p:nvSpPr>
        <p:spPr>
          <a:xfrm>
            <a:off x="3819873" y="3083293"/>
            <a:ext cx="2642224" cy="1022715"/>
          </a:xfrm>
          <a:prstGeom prst="cloud">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0000"/>
                </a:solidFill>
                <a:latin typeface="微软雅黑" panose="020B0503020204020204" pitchFamily="34" charset="-122"/>
                <a:ea typeface="微软雅黑" panose="020B0503020204020204" pitchFamily="34" charset="-122"/>
              </a:rPr>
              <a:t>6</a:t>
            </a:r>
            <a:r>
              <a:rPr lang="zh-CN" altLang="en-US" sz="1200" b="1" dirty="0">
                <a:solidFill>
                  <a:srgbClr val="FF0000"/>
                </a:solidFill>
                <a:latin typeface="微软雅黑" panose="020B0503020204020204" pitchFamily="34" charset="-122"/>
                <a:ea typeface="微软雅黑" panose="020B0503020204020204" pitchFamily="34" charset="-122"/>
              </a:rPr>
              <a:t>、</a:t>
            </a:r>
            <a:r>
              <a:rPr lang="zh-CN" altLang="en-US" sz="1200" b="1" dirty="0">
                <a:solidFill>
                  <a:srgbClr val="7030A0"/>
                </a:solidFill>
                <a:latin typeface="微软雅黑" panose="020B0503020204020204" pitchFamily="34" charset="-122"/>
                <a:ea typeface="微软雅黑" panose="020B0503020204020204" pitchFamily="34" charset="-122"/>
              </a:rPr>
              <a:t>巨大产业容量和人才缺口使追求</a:t>
            </a:r>
            <a:r>
              <a:rPr lang="zh-CN" altLang="en-US" sz="1200" b="1" dirty="0">
                <a:solidFill>
                  <a:srgbClr val="FF0000"/>
                </a:solidFill>
                <a:latin typeface="微软雅黑" panose="020B0503020204020204" pitchFamily="34" charset="-122"/>
                <a:ea typeface="微软雅黑" panose="020B0503020204020204" pitchFamily="34" charset="-122"/>
              </a:rPr>
              <a:t>高端</a:t>
            </a:r>
            <a:r>
              <a:rPr lang="en-US" altLang="zh-CN" sz="1200" b="1" dirty="0">
                <a:solidFill>
                  <a:srgbClr val="7030A0"/>
                </a:solidFill>
                <a:latin typeface="微软雅黑" panose="020B0503020204020204" pitchFamily="34" charset="-122"/>
                <a:ea typeface="微软雅黑" panose="020B0503020204020204" pitchFamily="34" charset="-122"/>
              </a:rPr>
              <a:t>(</a:t>
            </a:r>
            <a:r>
              <a:rPr lang="zh-CN" altLang="en-US" sz="1200" b="1" dirty="0">
                <a:solidFill>
                  <a:srgbClr val="7030A0"/>
                </a:solidFill>
                <a:latin typeface="微软雅黑" panose="020B0503020204020204" pitchFamily="34" charset="-122"/>
                <a:ea typeface="微软雅黑" panose="020B0503020204020204" pitchFamily="34" charset="-122"/>
              </a:rPr>
              <a:t>精英式</a:t>
            </a:r>
            <a:r>
              <a:rPr lang="en-US" altLang="zh-CN" sz="1200" b="1" dirty="0">
                <a:solidFill>
                  <a:srgbClr val="7030A0"/>
                </a:solidFill>
                <a:latin typeface="微软雅黑" panose="020B0503020204020204" pitchFamily="34" charset="-122"/>
                <a:ea typeface="微软雅黑" panose="020B0503020204020204" pitchFamily="34" charset="-122"/>
              </a:rPr>
              <a:t>) </a:t>
            </a:r>
            <a:r>
              <a:rPr lang="zh-CN" altLang="en-US" sz="1200" b="1" dirty="0">
                <a:solidFill>
                  <a:srgbClr val="FF0000"/>
                </a:solidFill>
                <a:latin typeface="微软雅黑" panose="020B0503020204020204" pitchFamily="34" charset="-122"/>
                <a:ea typeface="微软雅黑" panose="020B0503020204020204" pitchFamily="34" charset="-122"/>
              </a:rPr>
              <a:t>、差异化培养</a:t>
            </a:r>
            <a:r>
              <a:rPr lang="en-US" altLang="zh-CN" sz="1200" b="1" dirty="0">
                <a:solidFill>
                  <a:srgbClr val="7030A0"/>
                </a:solidFill>
                <a:latin typeface="微软雅黑" panose="020B0503020204020204" pitchFamily="34" charset="-122"/>
                <a:ea typeface="微软雅黑" panose="020B0503020204020204" pitchFamily="34" charset="-122"/>
              </a:rPr>
              <a:t>(</a:t>
            </a:r>
            <a:r>
              <a:rPr lang="zh-CN" altLang="en-US" sz="1200" b="1" dirty="0">
                <a:solidFill>
                  <a:srgbClr val="7030A0"/>
                </a:solidFill>
                <a:latin typeface="微软雅黑" panose="020B0503020204020204" pitchFamily="34" charset="-122"/>
                <a:ea typeface="微软雅黑" panose="020B0503020204020204" pitchFamily="34" charset="-122"/>
              </a:rPr>
              <a:t>工大特色</a:t>
            </a:r>
            <a:r>
              <a:rPr lang="en-US" altLang="zh-CN" sz="1200" b="1" dirty="0">
                <a:solidFill>
                  <a:srgbClr val="7030A0"/>
                </a:solidFill>
                <a:latin typeface="微软雅黑" panose="020B0503020204020204" pitchFamily="34" charset="-122"/>
                <a:ea typeface="微软雅黑" panose="020B0503020204020204" pitchFamily="34" charset="-122"/>
              </a:rPr>
              <a:t>)</a:t>
            </a:r>
            <a:r>
              <a:rPr lang="zh-CN" altLang="en-US" sz="1200" b="1" dirty="0">
                <a:solidFill>
                  <a:srgbClr val="7030A0"/>
                </a:solidFill>
                <a:latin typeface="微软雅黑" panose="020B0503020204020204" pitchFamily="34" charset="-122"/>
                <a:ea typeface="微软雅黑" panose="020B0503020204020204" pitchFamily="34" charset="-122"/>
              </a:rPr>
              <a:t>成为可能。</a:t>
            </a:r>
          </a:p>
        </p:txBody>
      </p:sp>
      <p:sp>
        <p:nvSpPr>
          <p:cNvPr id="15" name="爆炸形: 8 pt  11">
            <a:extLst>
              <a:ext uri="{FF2B5EF4-FFF2-40B4-BE49-F238E27FC236}">
                <a16:creationId xmlns:a16="http://schemas.microsoft.com/office/drawing/2014/main" id="{B6C0FEAF-A936-8EAA-4014-76FC98E7EC8B}"/>
              </a:ext>
            </a:extLst>
          </p:cNvPr>
          <p:cNvSpPr/>
          <p:nvPr/>
        </p:nvSpPr>
        <p:spPr>
          <a:xfrm>
            <a:off x="549383" y="4050448"/>
            <a:ext cx="2642224" cy="987544"/>
          </a:xfrm>
          <a:prstGeom prst="cloud">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0000"/>
                </a:solidFill>
                <a:latin typeface="微软雅黑" panose="020B0503020204020204" pitchFamily="34" charset="-122"/>
                <a:ea typeface="微软雅黑" panose="020B0503020204020204" pitchFamily="34" charset="-122"/>
              </a:rPr>
              <a:t>7</a:t>
            </a:r>
            <a:r>
              <a:rPr lang="zh-CN" altLang="en-US" sz="1200" b="1" dirty="0">
                <a:solidFill>
                  <a:srgbClr val="FF0000"/>
                </a:solidFill>
                <a:latin typeface="微软雅黑" panose="020B0503020204020204" pitchFamily="34" charset="-122"/>
                <a:ea typeface="微软雅黑" panose="020B0503020204020204" pitchFamily="34" charset="-122"/>
              </a:rPr>
              <a:t>、</a:t>
            </a:r>
            <a:r>
              <a:rPr lang="zh-CN" altLang="en-US" sz="1200" b="1" dirty="0">
                <a:solidFill>
                  <a:srgbClr val="7030A0"/>
                </a:solidFill>
                <a:latin typeface="微软雅黑" panose="020B0503020204020204" pitchFamily="34" charset="-122"/>
                <a:ea typeface="微软雅黑" panose="020B0503020204020204" pitchFamily="34" charset="-122"/>
              </a:rPr>
              <a:t>新的概念与成长中的学科，要求</a:t>
            </a:r>
            <a:r>
              <a:rPr lang="en-US" altLang="zh-CN" sz="1200" b="1" dirty="0">
                <a:solidFill>
                  <a:srgbClr val="7030A0"/>
                </a:solidFill>
                <a:latin typeface="微软雅黑" panose="020B0503020204020204" pitchFamily="34" charset="-122"/>
                <a:ea typeface="微软雅黑" panose="020B0503020204020204" pitchFamily="34" charset="-122"/>
              </a:rPr>
              <a:t>AI</a:t>
            </a:r>
            <a:r>
              <a:rPr lang="zh-CN" altLang="en-US" sz="1200" b="1" dirty="0">
                <a:solidFill>
                  <a:srgbClr val="7030A0"/>
                </a:solidFill>
                <a:latin typeface="微软雅黑" panose="020B0503020204020204" pitchFamily="34" charset="-122"/>
                <a:ea typeface="微软雅黑" panose="020B0503020204020204" pitchFamily="34" charset="-122"/>
              </a:rPr>
              <a:t>人才培养</a:t>
            </a:r>
            <a:r>
              <a:rPr lang="zh-CN" altLang="en-US" sz="1200" b="1" dirty="0">
                <a:solidFill>
                  <a:srgbClr val="FF0000"/>
                </a:solidFill>
                <a:latin typeface="微软雅黑" panose="020B0503020204020204" pitchFamily="34" charset="-122"/>
                <a:ea typeface="微软雅黑" panose="020B0503020204020204" pitchFamily="34" charset="-122"/>
              </a:rPr>
              <a:t>既要根植计算，更要超脱计算</a:t>
            </a:r>
            <a:r>
              <a:rPr lang="zh-CN" altLang="en-US" sz="1200" b="1" dirty="0">
                <a:solidFill>
                  <a:srgbClr val="7030A0"/>
                </a:solidFill>
                <a:latin typeface="微软雅黑" panose="020B0503020204020204" pitchFamily="34" charset="-122"/>
                <a:ea typeface="微软雅黑" panose="020B0503020204020204" pitchFamily="34" charset="-122"/>
              </a:rPr>
              <a:t>。</a:t>
            </a:r>
          </a:p>
        </p:txBody>
      </p:sp>
      <p:sp>
        <p:nvSpPr>
          <p:cNvPr id="17" name="爆炸形: 8 pt  11">
            <a:extLst>
              <a:ext uri="{FF2B5EF4-FFF2-40B4-BE49-F238E27FC236}">
                <a16:creationId xmlns:a16="http://schemas.microsoft.com/office/drawing/2014/main" id="{B6C0FEAF-A936-8EAA-4014-76FC98E7EC8B}"/>
              </a:ext>
            </a:extLst>
          </p:cNvPr>
          <p:cNvSpPr/>
          <p:nvPr/>
        </p:nvSpPr>
        <p:spPr>
          <a:xfrm>
            <a:off x="3819873" y="4223488"/>
            <a:ext cx="2642224" cy="829283"/>
          </a:xfrm>
          <a:prstGeom prst="cloud">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0000"/>
                </a:solidFill>
                <a:latin typeface="微软雅黑" panose="020B0503020204020204" pitchFamily="34" charset="-122"/>
                <a:ea typeface="微软雅黑" panose="020B0503020204020204" pitchFamily="34" charset="-122"/>
              </a:rPr>
              <a:t>8</a:t>
            </a:r>
            <a:r>
              <a:rPr lang="zh-CN" altLang="en-US" sz="1200" b="1" dirty="0">
                <a:solidFill>
                  <a:srgbClr val="FF0000"/>
                </a:solidFill>
                <a:latin typeface="微软雅黑" panose="020B0503020204020204" pitchFamily="34" charset="-122"/>
                <a:ea typeface="微软雅黑" panose="020B0503020204020204" pitchFamily="34" charset="-122"/>
              </a:rPr>
              <a:t>、</a:t>
            </a:r>
            <a:r>
              <a:rPr lang="zh-CN" altLang="en-US" sz="1200" b="1" dirty="0">
                <a:solidFill>
                  <a:srgbClr val="7030A0"/>
                </a:solidFill>
                <a:latin typeface="微软雅黑" panose="020B0503020204020204" pitchFamily="34" charset="-122"/>
                <a:ea typeface="微软雅黑" panose="020B0503020204020204" pitchFamily="34" charset="-122"/>
              </a:rPr>
              <a:t>基本功不分门派，</a:t>
            </a:r>
            <a:r>
              <a:rPr lang="zh-CN" altLang="en-US" sz="1200" b="1" dirty="0">
                <a:solidFill>
                  <a:srgbClr val="FF0000"/>
                </a:solidFill>
                <a:latin typeface="微软雅黑" panose="020B0503020204020204" pitchFamily="34" charset="-122"/>
                <a:ea typeface="微软雅黑" panose="020B0503020204020204" pitchFamily="34" charset="-122"/>
              </a:rPr>
              <a:t>独门绝学</a:t>
            </a:r>
            <a:r>
              <a:rPr lang="zh-CN" altLang="en-US" sz="1200" b="1" dirty="0">
                <a:solidFill>
                  <a:srgbClr val="7030A0"/>
                </a:solidFill>
                <a:latin typeface="微软雅黑" panose="020B0503020204020204" pitchFamily="34" charset="-122"/>
                <a:ea typeface="微软雅黑" panose="020B0503020204020204" pitchFamily="34" charset="-122"/>
              </a:rPr>
              <a:t>才能“一剑封喉”。</a:t>
            </a:r>
          </a:p>
        </p:txBody>
      </p:sp>
      <p:sp>
        <p:nvSpPr>
          <p:cNvPr id="18" name="爆炸形: 8 pt  11">
            <a:extLst>
              <a:ext uri="{FF2B5EF4-FFF2-40B4-BE49-F238E27FC236}">
                <a16:creationId xmlns:a16="http://schemas.microsoft.com/office/drawing/2014/main" id="{B6C0FEAF-A936-8EAA-4014-76FC98E7EC8B}"/>
              </a:ext>
            </a:extLst>
          </p:cNvPr>
          <p:cNvSpPr/>
          <p:nvPr/>
        </p:nvSpPr>
        <p:spPr>
          <a:xfrm>
            <a:off x="549383" y="5175863"/>
            <a:ext cx="2642224" cy="987544"/>
          </a:xfrm>
          <a:prstGeom prst="cloud">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0000"/>
                </a:solidFill>
                <a:latin typeface="微软雅黑" panose="020B0503020204020204" pitchFamily="34" charset="-122"/>
                <a:ea typeface="微软雅黑" panose="020B0503020204020204" pitchFamily="34" charset="-122"/>
              </a:rPr>
              <a:t>9</a:t>
            </a:r>
            <a:r>
              <a:rPr lang="zh-CN" altLang="en-US" sz="1200" b="1" dirty="0">
                <a:solidFill>
                  <a:srgbClr val="FF0000"/>
                </a:solidFill>
                <a:latin typeface="微软雅黑" panose="020B0503020204020204" pitchFamily="34" charset="-122"/>
                <a:ea typeface="微软雅黑" panose="020B0503020204020204" pitchFamily="34" charset="-122"/>
              </a:rPr>
              <a:t>、</a:t>
            </a:r>
            <a:r>
              <a:rPr lang="zh-CN" altLang="en-US" sz="1200" b="1" dirty="0">
                <a:solidFill>
                  <a:srgbClr val="7030A0"/>
                </a:solidFill>
                <a:latin typeface="微软雅黑" panose="020B0503020204020204" pitchFamily="34" charset="-122"/>
                <a:ea typeface="微软雅黑" panose="020B0503020204020204" pitchFamily="34" charset="-122"/>
              </a:rPr>
              <a:t>空中楼阁不可取，脚踏实地（</a:t>
            </a:r>
            <a:r>
              <a:rPr lang="zh-CN" altLang="en-US" sz="1200" b="1" dirty="0">
                <a:solidFill>
                  <a:srgbClr val="FF0000"/>
                </a:solidFill>
                <a:latin typeface="微软雅黑" panose="020B0503020204020204" pitchFamily="34" charset="-122"/>
                <a:ea typeface="微软雅黑" panose="020B0503020204020204" pitchFamily="34" charset="-122"/>
              </a:rPr>
              <a:t>应用落地</a:t>
            </a:r>
            <a:r>
              <a:rPr lang="zh-CN" altLang="en-US" sz="1200" b="1" dirty="0">
                <a:solidFill>
                  <a:srgbClr val="7030A0"/>
                </a:solidFill>
                <a:latin typeface="微软雅黑" panose="020B0503020204020204" pitchFamily="34" charset="-122"/>
                <a:ea typeface="微软雅黑" panose="020B0503020204020204" pitchFamily="34" charset="-122"/>
              </a:rPr>
              <a:t>）才重更要。</a:t>
            </a:r>
          </a:p>
        </p:txBody>
      </p:sp>
      <p:sp>
        <p:nvSpPr>
          <p:cNvPr id="19" name="爆炸形: 8 pt  11">
            <a:extLst>
              <a:ext uri="{FF2B5EF4-FFF2-40B4-BE49-F238E27FC236}">
                <a16:creationId xmlns:a16="http://schemas.microsoft.com/office/drawing/2014/main" id="{B6C0FEAF-A936-8EAA-4014-76FC98E7EC8B}"/>
              </a:ext>
            </a:extLst>
          </p:cNvPr>
          <p:cNvSpPr/>
          <p:nvPr/>
        </p:nvSpPr>
        <p:spPr>
          <a:xfrm>
            <a:off x="3819873" y="5249132"/>
            <a:ext cx="2642224" cy="987544"/>
          </a:xfrm>
          <a:prstGeom prst="cloud">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0000"/>
                </a:solidFill>
                <a:latin typeface="微软雅黑" panose="020B0503020204020204" pitchFamily="34" charset="-122"/>
                <a:ea typeface="微软雅黑" panose="020B0503020204020204" pitchFamily="34" charset="-122"/>
              </a:rPr>
              <a:t>10</a:t>
            </a:r>
            <a:r>
              <a:rPr lang="zh-CN" altLang="en-US" sz="1200" b="1" dirty="0">
                <a:solidFill>
                  <a:srgbClr val="FF0000"/>
                </a:solidFill>
                <a:latin typeface="微软雅黑" panose="020B0503020204020204" pitchFamily="34" charset="-122"/>
                <a:ea typeface="微软雅黑" panose="020B0503020204020204" pitchFamily="34" charset="-122"/>
              </a:rPr>
              <a:t>、</a:t>
            </a:r>
            <a:r>
              <a:rPr lang="zh-CN" altLang="en-US" sz="1200" b="1" dirty="0">
                <a:solidFill>
                  <a:srgbClr val="7030A0"/>
                </a:solidFill>
                <a:latin typeface="微软雅黑" panose="020B0503020204020204" pitchFamily="34" charset="-122"/>
                <a:ea typeface="微软雅黑" panose="020B0503020204020204" pitchFamily="34" charset="-122"/>
              </a:rPr>
              <a:t>各单位</a:t>
            </a:r>
            <a:r>
              <a:rPr lang="zh-CN" altLang="en-US" sz="1200" b="1" dirty="0">
                <a:solidFill>
                  <a:srgbClr val="FF0000"/>
                </a:solidFill>
                <a:latin typeface="微软雅黑" panose="020B0503020204020204" pitchFamily="34" charset="-122"/>
                <a:ea typeface="微软雅黑" panose="020B0503020204020204" pitchFamily="34" charset="-122"/>
              </a:rPr>
              <a:t>百花齐放、百家争鸣</a:t>
            </a:r>
            <a:r>
              <a:rPr lang="zh-CN" altLang="en-US" sz="1200" b="1" dirty="0">
                <a:solidFill>
                  <a:srgbClr val="7030A0"/>
                </a:solidFill>
                <a:latin typeface="微软雅黑" panose="020B0503020204020204" pitchFamily="34" charset="-122"/>
                <a:ea typeface="微软雅黑" panose="020B0503020204020204" pitchFamily="34" charset="-122"/>
              </a:rPr>
              <a:t>。哈工大计划练好三级跳。</a:t>
            </a:r>
          </a:p>
        </p:txBody>
      </p:sp>
      <p:sp>
        <p:nvSpPr>
          <p:cNvPr id="21" name="文本占位符 2"/>
          <p:cNvSpPr txBox="1">
            <a:spLocks/>
          </p:cNvSpPr>
          <p:nvPr/>
        </p:nvSpPr>
        <p:spPr>
          <a:xfrm>
            <a:off x="8223738" y="2458767"/>
            <a:ext cx="1907931" cy="2753594"/>
          </a:xfrm>
          <a:prstGeom prst="rect">
            <a:avLst/>
          </a:prstGeom>
        </p:spPr>
        <p:txBody>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b="1" dirty="0">
              <a:latin typeface="微软雅黑" panose="020B0503020204020204" pitchFamily="34" charset="-122"/>
            </a:endParaRPr>
          </a:p>
        </p:txBody>
      </p:sp>
      <p:grpSp>
        <p:nvGrpSpPr>
          <p:cNvPr id="25" name="组合 24">
            <a:extLst>
              <a:ext uri="{FF2B5EF4-FFF2-40B4-BE49-F238E27FC236}">
                <a16:creationId xmlns:a16="http://schemas.microsoft.com/office/drawing/2014/main" id="{8E916FC2-306D-B216-3157-324855AE9BDB}"/>
              </a:ext>
            </a:extLst>
          </p:cNvPr>
          <p:cNvGrpSpPr/>
          <p:nvPr/>
        </p:nvGrpSpPr>
        <p:grpSpPr>
          <a:xfrm>
            <a:off x="10006872" y="4199343"/>
            <a:ext cx="1822707" cy="1219406"/>
            <a:chOff x="10434759" y="1003709"/>
            <a:chExt cx="1822707" cy="1219406"/>
          </a:xfrm>
        </p:grpSpPr>
        <p:sp>
          <p:nvSpPr>
            <p:cNvPr id="20" name="五角星 19"/>
            <p:cNvSpPr/>
            <p:nvPr/>
          </p:nvSpPr>
          <p:spPr>
            <a:xfrm>
              <a:off x="10434759" y="1173540"/>
              <a:ext cx="273551" cy="237684"/>
            </a:xfrm>
            <a:prstGeom prst="star5">
              <a:avLst>
                <a:gd name="adj" fmla="val 21540"/>
                <a:gd name="hf" fmla="val 105146"/>
                <a:gd name="vf" fmla="val 11055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占位符 2"/>
            <p:cNvSpPr txBox="1">
              <a:spLocks/>
            </p:cNvSpPr>
            <p:nvPr/>
          </p:nvSpPr>
          <p:spPr>
            <a:xfrm>
              <a:off x="10769362" y="1003709"/>
              <a:ext cx="1488104" cy="1219406"/>
            </a:xfrm>
            <a:prstGeom prst="rect">
              <a:avLst/>
            </a:prstGeom>
          </p:spPr>
          <p:txBody>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dirty="0">
                  <a:solidFill>
                    <a:srgbClr val="C00000"/>
                  </a:solidFill>
                  <a:latin typeface="微软雅黑" panose="020B0503020204020204" pitchFamily="34" charset="-122"/>
                </a:rPr>
                <a:t>AI</a:t>
              </a:r>
              <a:r>
                <a:rPr lang="zh-CN" altLang="en-US" sz="2400" b="1" dirty="0">
                  <a:solidFill>
                    <a:srgbClr val="C00000"/>
                  </a:solidFill>
                  <a:latin typeface="微软雅黑" panose="020B0503020204020204" pitchFamily="34" charset="-122"/>
                </a:rPr>
                <a:t>理论</a:t>
              </a:r>
              <a:endParaRPr lang="en-US" altLang="zh-CN" sz="2400" b="1" dirty="0">
                <a:solidFill>
                  <a:srgbClr val="C00000"/>
                </a:solidFill>
                <a:latin typeface="微软雅黑" panose="020B0503020204020204" pitchFamily="34" charset="-122"/>
              </a:endParaRPr>
            </a:p>
            <a:p>
              <a:pPr marL="0" indent="0">
                <a:buNone/>
              </a:pPr>
              <a:r>
                <a:rPr lang="zh-CN" altLang="en-US" sz="2400" b="1" dirty="0">
                  <a:solidFill>
                    <a:srgbClr val="C00000"/>
                  </a:solidFill>
                  <a:latin typeface="微软雅黑" panose="020B0503020204020204" pitchFamily="34" charset="-122"/>
                </a:rPr>
                <a:t>创新能力</a:t>
              </a:r>
              <a:endParaRPr lang="en-US" altLang="zh-CN" sz="2400" b="1" dirty="0">
                <a:solidFill>
                  <a:srgbClr val="C00000"/>
                </a:solidFill>
                <a:latin typeface="微软雅黑" panose="020B0503020204020204" pitchFamily="34" charset="-122"/>
              </a:endParaRPr>
            </a:p>
          </p:txBody>
        </p:sp>
      </p:grpSp>
      <p:sp>
        <p:nvSpPr>
          <p:cNvPr id="7" name="爆炸形: 8 pt  11">
            <a:extLst>
              <a:ext uri="{FF2B5EF4-FFF2-40B4-BE49-F238E27FC236}">
                <a16:creationId xmlns:a16="http://schemas.microsoft.com/office/drawing/2014/main" id="{B6C0FEAF-A936-8EAA-4014-76FC98E7EC8B}"/>
              </a:ext>
            </a:extLst>
          </p:cNvPr>
          <p:cNvSpPr/>
          <p:nvPr/>
        </p:nvSpPr>
        <p:spPr>
          <a:xfrm>
            <a:off x="549383" y="1116331"/>
            <a:ext cx="2642224" cy="861938"/>
          </a:xfrm>
          <a:prstGeom prst="cloud">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0000"/>
                </a:solidFill>
                <a:latin typeface="微软雅黑" panose="020B0503020204020204" pitchFamily="34" charset="-122"/>
                <a:ea typeface="微软雅黑" panose="020B0503020204020204" pitchFamily="34" charset="-122"/>
              </a:rPr>
              <a:t>1</a:t>
            </a:r>
            <a:r>
              <a:rPr lang="zh-CN" altLang="en-US" sz="1200" b="1" dirty="0">
                <a:solidFill>
                  <a:srgbClr val="FF0000"/>
                </a:solidFill>
                <a:latin typeface="微软雅黑" panose="020B0503020204020204" pitchFamily="34" charset="-122"/>
                <a:ea typeface="微软雅黑" panose="020B0503020204020204" pitchFamily="34" charset="-122"/>
              </a:rPr>
              <a:t>、“学人、类脑”</a:t>
            </a:r>
            <a:r>
              <a:rPr lang="zh-CN" altLang="en-US" sz="1200" b="1" dirty="0">
                <a:solidFill>
                  <a:srgbClr val="7030A0"/>
                </a:solidFill>
                <a:latin typeface="微软雅黑" panose="020B0503020204020204" pitchFamily="34" charset="-122"/>
                <a:ea typeface="微软雅黑" panose="020B0503020204020204" pitchFamily="34" charset="-122"/>
              </a:rPr>
              <a:t>是</a:t>
            </a:r>
            <a:r>
              <a:rPr lang="en-US" altLang="zh-CN" sz="1200" b="1" dirty="0">
                <a:solidFill>
                  <a:srgbClr val="7030A0"/>
                </a:solidFill>
                <a:latin typeface="微软雅黑" panose="020B0503020204020204" pitchFamily="34" charset="-122"/>
                <a:ea typeface="微软雅黑" panose="020B0503020204020204" pitchFamily="34" charset="-122"/>
              </a:rPr>
              <a:t>AI</a:t>
            </a:r>
            <a:r>
              <a:rPr lang="zh-CN" altLang="en-US" sz="1200" b="1" dirty="0">
                <a:solidFill>
                  <a:srgbClr val="7030A0"/>
                </a:solidFill>
                <a:latin typeface="微软雅黑" panose="020B0503020204020204" pitchFamily="34" charset="-122"/>
                <a:ea typeface="微软雅黑" panose="020B0503020204020204" pitchFamily="34" charset="-122"/>
              </a:rPr>
              <a:t>的终极目标，也是</a:t>
            </a:r>
            <a:r>
              <a:rPr lang="en-US" altLang="zh-CN" sz="1200" b="1" dirty="0">
                <a:solidFill>
                  <a:srgbClr val="7030A0"/>
                </a:solidFill>
                <a:latin typeface="微软雅黑" panose="020B0503020204020204" pitchFamily="34" charset="-122"/>
                <a:ea typeface="微软雅黑" panose="020B0503020204020204" pitchFamily="34" charset="-122"/>
              </a:rPr>
              <a:t>AI</a:t>
            </a:r>
            <a:r>
              <a:rPr lang="zh-CN" altLang="en-US" sz="1200" b="1" dirty="0">
                <a:solidFill>
                  <a:srgbClr val="7030A0"/>
                </a:solidFill>
                <a:latin typeface="微软雅黑" panose="020B0503020204020204" pitchFamily="34" charset="-122"/>
                <a:ea typeface="微软雅黑" panose="020B0503020204020204" pitchFamily="34" charset="-122"/>
              </a:rPr>
              <a:t>人才培养的基本定位。</a:t>
            </a:r>
            <a:endParaRPr lang="zh-CN" altLang="en-US" sz="1000" b="1" dirty="0">
              <a:solidFill>
                <a:srgbClr val="7030A0"/>
              </a:solidFill>
              <a:latin typeface="微软雅黑" panose="020B0503020204020204" pitchFamily="34" charset="-122"/>
              <a:ea typeface="微软雅黑" panose="020B0503020204020204" pitchFamily="34" charset="-122"/>
            </a:endParaRPr>
          </a:p>
        </p:txBody>
      </p:sp>
      <p:sp>
        <p:nvSpPr>
          <p:cNvPr id="10" name="爆炸形: 8 pt  11">
            <a:extLst>
              <a:ext uri="{FF2B5EF4-FFF2-40B4-BE49-F238E27FC236}">
                <a16:creationId xmlns:a16="http://schemas.microsoft.com/office/drawing/2014/main" id="{B6C0FEAF-A936-8EAA-4014-76FC98E7EC8B}"/>
              </a:ext>
            </a:extLst>
          </p:cNvPr>
          <p:cNvSpPr/>
          <p:nvPr/>
        </p:nvSpPr>
        <p:spPr>
          <a:xfrm>
            <a:off x="3819873" y="944150"/>
            <a:ext cx="2642224" cy="1034119"/>
          </a:xfrm>
          <a:prstGeom prst="cloud">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0000"/>
                </a:solidFill>
                <a:latin typeface="微软雅黑" panose="020B0503020204020204" pitchFamily="34" charset="-122"/>
                <a:ea typeface="微软雅黑" panose="020B0503020204020204" pitchFamily="34" charset="-122"/>
              </a:rPr>
              <a:t>2</a:t>
            </a:r>
            <a:r>
              <a:rPr lang="zh-CN" altLang="en-US" sz="1200" b="1" dirty="0">
                <a:solidFill>
                  <a:srgbClr val="FF0000"/>
                </a:solidFill>
                <a:latin typeface="微软雅黑" panose="020B0503020204020204" pitchFamily="34" charset="-122"/>
                <a:ea typeface="微软雅黑" panose="020B0503020204020204" pitchFamily="34" charset="-122"/>
              </a:rPr>
              <a:t>、“物理”</a:t>
            </a:r>
            <a:r>
              <a:rPr lang="zh-CN" altLang="en-US" sz="1200" b="1" dirty="0">
                <a:solidFill>
                  <a:srgbClr val="7030A0"/>
                </a:solidFill>
                <a:latin typeface="微软雅黑" panose="020B0503020204020204" pitchFamily="34" charset="-122"/>
                <a:ea typeface="微软雅黑" panose="020B0503020204020204" pitchFamily="34" charset="-122"/>
              </a:rPr>
              <a:t>、“</a:t>
            </a:r>
            <a:r>
              <a:rPr lang="zh-CN" altLang="en-US" sz="1200" b="1" dirty="0">
                <a:solidFill>
                  <a:srgbClr val="FF0000"/>
                </a:solidFill>
                <a:latin typeface="微软雅黑" panose="020B0503020204020204" pitchFamily="34" charset="-122"/>
                <a:ea typeface="微软雅黑" panose="020B0503020204020204" pitchFamily="34" charset="-122"/>
              </a:rPr>
              <a:t>事理</a:t>
            </a:r>
            <a:r>
              <a:rPr lang="en-US" altLang="zh-CN" sz="1200" b="1" dirty="0">
                <a:solidFill>
                  <a:srgbClr val="7030A0"/>
                </a:solidFill>
                <a:latin typeface="微软雅黑" panose="020B0503020204020204" pitchFamily="34" charset="-122"/>
                <a:ea typeface="微软雅黑" panose="020B0503020204020204" pitchFamily="34" charset="-122"/>
              </a:rPr>
              <a:t>(</a:t>
            </a:r>
            <a:r>
              <a:rPr lang="zh-CN" altLang="en-US" sz="1200" b="1" dirty="0">
                <a:solidFill>
                  <a:srgbClr val="7030A0"/>
                </a:solidFill>
                <a:latin typeface="微软雅黑" panose="020B0503020204020204" pitchFamily="34" charset="-122"/>
                <a:ea typeface="微软雅黑" panose="020B0503020204020204" pitchFamily="34" charset="-122"/>
              </a:rPr>
              <a:t>认知心理</a:t>
            </a:r>
            <a:r>
              <a:rPr lang="en-US" altLang="zh-CN" sz="1200" b="1" dirty="0">
                <a:solidFill>
                  <a:srgbClr val="7030A0"/>
                </a:solidFill>
                <a:latin typeface="微软雅黑" panose="020B0503020204020204" pitchFamily="34" charset="-122"/>
                <a:ea typeface="微软雅黑" panose="020B0503020204020204" pitchFamily="34" charset="-122"/>
              </a:rPr>
              <a:t>)</a:t>
            </a:r>
            <a:r>
              <a:rPr lang="zh-CN" altLang="en-US" sz="1200" b="1" dirty="0">
                <a:solidFill>
                  <a:srgbClr val="7030A0"/>
                </a:solidFill>
                <a:latin typeface="微软雅黑" panose="020B0503020204020204" pitchFamily="34" charset="-122"/>
                <a:ea typeface="微软雅黑" panose="020B0503020204020204" pitchFamily="34" charset="-122"/>
              </a:rPr>
              <a:t>”、“</a:t>
            </a:r>
            <a:r>
              <a:rPr lang="zh-CN" altLang="en-US" sz="1200" b="1" dirty="0">
                <a:solidFill>
                  <a:srgbClr val="FF0000"/>
                </a:solidFill>
                <a:latin typeface="微软雅黑" panose="020B0503020204020204" pitchFamily="34" charset="-122"/>
                <a:ea typeface="微软雅黑" panose="020B0503020204020204" pitchFamily="34" charset="-122"/>
              </a:rPr>
              <a:t>信</a:t>
            </a:r>
            <a:r>
              <a:rPr lang="en-US" altLang="zh-CN" sz="1200" b="1" dirty="0">
                <a:solidFill>
                  <a:srgbClr val="7030A0"/>
                </a:solidFill>
                <a:latin typeface="微软雅黑" panose="020B0503020204020204" pitchFamily="34" charset="-122"/>
                <a:ea typeface="微软雅黑" panose="020B0503020204020204" pitchFamily="34" charset="-122"/>
              </a:rPr>
              <a:t>(</a:t>
            </a:r>
            <a:r>
              <a:rPr lang="zh-CN" altLang="en-US" sz="1200" b="1" dirty="0">
                <a:solidFill>
                  <a:srgbClr val="7030A0"/>
                </a:solidFill>
                <a:latin typeface="微软雅黑" panose="020B0503020204020204" pitchFamily="34" charset="-122"/>
                <a:ea typeface="微软雅黑" panose="020B0503020204020204" pitchFamily="34" charset="-122"/>
              </a:rPr>
              <a:t>息</a:t>
            </a:r>
            <a:r>
              <a:rPr lang="en-US" altLang="zh-CN" sz="1200" b="1" dirty="0">
                <a:solidFill>
                  <a:srgbClr val="7030A0"/>
                </a:solidFill>
                <a:latin typeface="微软雅黑" panose="020B0503020204020204" pitchFamily="34" charset="-122"/>
                <a:ea typeface="微软雅黑" panose="020B0503020204020204" pitchFamily="34" charset="-122"/>
              </a:rPr>
              <a:t>)</a:t>
            </a:r>
            <a:r>
              <a:rPr lang="zh-CN" altLang="en-US" sz="1200" b="1" dirty="0">
                <a:solidFill>
                  <a:srgbClr val="FF0000"/>
                </a:solidFill>
                <a:latin typeface="微软雅黑" panose="020B0503020204020204" pitchFamily="34" charset="-122"/>
                <a:ea typeface="微软雅黑" panose="020B0503020204020204" pitchFamily="34" charset="-122"/>
              </a:rPr>
              <a:t>理</a:t>
            </a:r>
            <a:r>
              <a:rPr lang="en-US" altLang="zh-CN" sz="1200" b="1" dirty="0">
                <a:solidFill>
                  <a:srgbClr val="7030A0"/>
                </a:solidFill>
                <a:latin typeface="微软雅黑" panose="020B0503020204020204" pitchFamily="34" charset="-122"/>
                <a:ea typeface="微软雅黑" panose="020B0503020204020204" pitchFamily="34" charset="-122"/>
              </a:rPr>
              <a:t>(</a:t>
            </a:r>
            <a:r>
              <a:rPr lang="zh-CN" altLang="en-US" sz="1200" b="1" dirty="0">
                <a:solidFill>
                  <a:srgbClr val="7030A0"/>
                </a:solidFill>
                <a:latin typeface="微软雅黑" panose="020B0503020204020204" pitchFamily="34" charset="-122"/>
                <a:ea typeface="微软雅黑" panose="020B0503020204020204" pitchFamily="34" charset="-122"/>
              </a:rPr>
              <a:t>论</a:t>
            </a:r>
            <a:r>
              <a:rPr lang="en-US" altLang="zh-CN" sz="1200" b="1" dirty="0">
                <a:solidFill>
                  <a:srgbClr val="7030A0"/>
                </a:solidFill>
                <a:latin typeface="微软雅黑" panose="020B0503020204020204" pitchFamily="34" charset="-122"/>
                <a:ea typeface="微软雅黑" panose="020B0503020204020204" pitchFamily="34" charset="-122"/>
              </a:rPr>
              <a:t>)</a:t>
            </a:r>
            <a:r>
              <a:rPr lang="zh-CN" altLang="en-US" sz="1200" b="1" dirty="0">
                <a:solidFill>
                  <a:srgbClr val="7030A0"/>
                </a:solidFill>
                <a:latin typeface="微软雅黑" panose="020B0503020204020204" pitchFamily="34" charset="-122"/>
                <a:ea typeface="微软雅黑" panose="020B0503020204020204" pitchFamily="34" charset="-122"/>
              </a:rPr>
              <a:t>”是对</a:t>
            </a:r>
            <a:r>
              <a:rPr lang="en-US" altLang="zh-CN" sz="1200" b="1" dirty="0">
                <a:solidFill>
                  <a:srgbClr val="7030A0"/>
                </a:solidFill>
                <a:latin typeface="微软雅黑" panose="020B0503020204020204" pitchFamily="34" charset="-122"/>
                <a:ea typeface="微软雅黑" panose="020B0503020204020204" pitchFamily="34" charset="-122"/>
              </a:rPr>
              <a:t>AI</a:t>
            </a:r>
            <a:r>
              <a:rPr lang="zh-CN" altLang="en-US" sz="1200" b="1" dirty="0">
                <a:solidFill>
                  <a:srgbClr val="7030A0"/>
                </a:solidFill>
                <a:latin typeface="微软雅黑" panose="020B0503020204020204" pitchFamily="34" charset="-122"/>
                <a:ea typeface="微软雅黑" panose="020B0503020204020204" pitchFamily="34" charset="-122"/>
              </a:rPr>
              <a:t>人的基本知识结构要求。</a:t>
            </a:r>
          </a:p>
        </p:txBody>
      </p:sp>
      <p:grpSp>
        <p:nvGrpSpPr>
          <p:cNvPr id="51" name="组合 50">
            <a:extLst>
              <a:ext uri="{FF2B5EF4-FFF2-40B4-BE49-F238E27FC236}">
                <a16:creationId xmlns:a16="http://schemas.microsoft.com/office/drawing/2014/main" id="{DA2FEB51-C722-5E98-E475-E5D77040EDE5}"/>
              </a:ext>
            </a:extLst>
          </p:cNvPr>
          <p:cNvGrpSpPr/>
          <p:nvPr/>
        </p:nvGrpSpPr>
        <p:grpSpPr>
          <a:xfrm>
            <a:off x="1870495" y="874531"/>
            <a:ext cx="9489167" cy="1386531"/>
            <a:chOff x="1870495" y="874531"/>
            <a:chExt cx="9489167" cy="1386531"/>
          </a:xfrm>
        </p:grpSpPr>
        <p:sp>
          <p:nvSpPr>
            <p:cNvPr id="5" name="文本占位符 2"/>
            <p:cNvSpPr txBox="1">
              <a:spLocks/>
            </p:cNvSpPr>
            <p:nvPr/>
          </p:nvSpPr>
          <p:spPr>
            <a:xfrm>
              <a:off x="7720635" y="1420107"/>
              <a:ext cx="3639027" cy="840955"/>
            </a:xfrm>
            <a:prstGeom prst="rect">
              <a:avLst/>
            </a:prstGeom>
          </p:spPr>
          <p:txBody>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Wingdings" panose="05000000000000000000" pitchFamily="2" charset="2"/>
                <a:buChar char="Ø"/>
              </a:pPr>
              <a:r>
                <a:rPr lang="zh-CN" altLang="en-US" sz="2800" b="1" dirty="0">
                  <a:solidFill>
                    <a:srgbClr val="002060"/>
                  </a:solidFill>
                  <a:latin typeface="微软雅黑" panose="020B0503020204020204" pitchFamily="34" charset="-122"/>
                </a:rPr>
                <a:t> 厚基础</a:t>
              </a:r>
              <a:endParaRPr lang="en-US" altLang="zh-CN" sz="2400" b="1" dirty="0">
                <a:latin typeface="微软雅黑" panose="020B0503020204020204" pitchFamily="34" charset="-122"/>
              </a:endParaRPr>
            </a:p>
          </p:txBody>
        </p:sp>
        <p:cxnSp>
          <p:nvCxnSpPr>
            <p:cNvPr id="24" name="肘形连接符 23"/>
            <p:cNvCxnSpPr>
              <a:stCxn id="7" idx="3"/>
            </p:cNvCxnSpPr>
            <p:nvPr/>
          </p:nvCxnSpPr>
          <p:spPr>
            <a:xfrm rot="16200000" flipH="1">
              <a:off x="4419762" y="-1383654"/>
              <a:ext cx="812656" cy="5911190"/>
            </a:xfrm>
            <a:prstGeom prst="bentConnector4">
              <a:avLst>
                <a:gd name="adj1" fmla="val -38949"/>
                <a:gd name="adj2" fmla="val 89138"/>
              </a:avLst>
            </a:prstGeom>
            <a:ln w="28575">
              <a:solidFill>
                <a:srgbClr val="05266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5162729" y="874531"/>
              <a:ext cx="1" cy="146705"/>
            </a:xfrm>
            <a:prstGeom prst="line">
              <a:avLst/>
            </a:prstGeom>
            <a:ln w="28575">
              <a:solidFill>
                <a:srgbClr val="052669"/>
              </a:solidFill>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11" idx="3"/>
            </p:cNvCxnSpPr>
            <p:nvPr/>
          </p:nvCxnSpPr>
          <p:spPr>
            <a:xfrm rot="5400000" flipH="1" flipV="1">
              <a:off x="4409612" y="-562886"/>
              <a:ext cx="187325" cy="5265558"/>
            </a:xfrm>
            <a:prstGeom prst="bentConnector2">
              <a:avLst/>
            </a:prstGeom>
            <a:ln w="28575">
              <a:solidFill>
                <a:srgbClr val="052669"/>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5169200" y="1965379"/>
              <a:ext cx="1" cy="146705"/>
            </a:xfrm>
            <a:prstGeom prst="line">
              <a:avLst/>
            </a:prstGeom>
            <a:ln w="28575">
              <a:solidFill>
                <a:srgbClr val="052669"/>
              </a:solidFill>
            </a:ln>
          </p:spPr>
          <p:style>
            <a:lnRef idx="1">
              <a:schemeClr val="accent1"/>
            </a:lnRef>
            <a:fillRef idx="0">
              <a:schemeClr val="accent1"/>
            </a:fillRef>
            <a:effectRef idx="0">
              <a:schemeClr val="accent1"/>
            </a:effectRef>
            <a:fontRef idx="minor">
              <a:schemeClr val="tx1"/>
            </a:fontRef>
          </p:style>
        </p:cxnSp>
      </p:grpSp>
      <p:grpSp>
        <p:nvGrpSpPr>
          <p:cNvPr id="26" name="组合 25">
            <a:extLst>
              <a:ext uri="{FF2B5EF4-FFF2-40B4-BE49-F238E27FC236}">
                <a16:creationId xmlns:a16="http://schemas.microsoft.com/office/drawing/2014/main" id="{A297385F-9D7C-646E-9FA0-2A5BDCB42103}"/>
              </a:ext>
            </a:extLst>
          </p:cNvPr>
          <p:cNvGrpSpPr/>
          <p:nvPr/>
        </p:nvGrpSpPr>
        <p:grpSpPr>
          <a:xfrm>
            <a:off x="9978288" y="5370682"/>
            <a:ext cx="2067291" cy="1219406"/>
            <a:chOff x="10440019" y="3005926"/>
            <a:chExt cx="2067291" cy="1219406"/>
          </a:xfrm>
        </p:grpSpPr>
        <p:sp>
          <p:nvSpPr>
            <p:cNvPr id="3" name="五角星 19">
              <a:extLst>
                <a:ext uri="{FF2B5EF4-FFF2-40B4-BE49-F238E27FC236}">
                  <a16:creationId xmlns:a16="http://schemas.microsoft.com/office/drawing/2014/main" id="{F18F9F18-BE86-2E48-E003-D040B5B8FA31}"/>
                </a:ext>
              </a:extLst>
            </p:cNvPr>
            <p:cNvSpPr/>
            <p:nvPr/>
          </p:nvSpPr>
          <p:spPr>
            <a:xfrm>
              <a:off x="10440019" y="3175757"/>
              <a:ext cx="273551" cy="237684"/>
            </a:xfrm>
            <a:prstGeom prst="star5">
              <a:avLst>
                <a:gd name="adj" fmla="val 21540"/>
                <a:gd name="hf" fmla="val 105146"/>
                <a:gd name="vf" fmla="val 11055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2">
              <a:extLst>
                <a:ext uri="{FF2B5EF4-FFF2-40B4-BE49-F238E27FC236}">
                  <a16:creationId xmlns:a16="http://schemas.microsoft.com/office/drawing/2014/main" id="{282041D7-0545-51D9-DA8D-0E44CBC151F5}"/>
                </a:ext>
              </a:extLst>
            </p:cNvPr>
            <p:cNvSpPr txBox="1">
              <a:spLocks/>
            </p:cNvSpPr>
            <p:nvPr/>
          </p:nvSpPr>
          <p:spPr>
            <a:xfrm>
              <a:off x="10774622" y="3005926"/>
              <a:ext cx="1732688" cy="1219406"/>
            </a:xfrm>
            <a:prstGeom prst="rect">
              <a:avLst/>
            </a:prstGeom>
          </p:spPr>
          <p:txBody>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dirty="0">
                  <a:solidFill>
                    <a:srgbClr val="C00000"/>
                  </a:solidFill>
                  <a:latin typeface="微软雅黑" panose="020B0503020204020204" pitchFamily="34" charset="-122"/>
                </a:rPr>
                <a:t>AI+X</a:t>
              </a:r>
              <a:r>
                <a:rPr lang="zh-CN" altLang="en-US" sz="2400" b="1" dirty="0">
                  <a:solidFill>
                    <a:srgbClr val="C00000"/>
                  </a:solidFill>
                  <a:latin typeface="微软雅黑" panose="020B0503020204020204" pitchFamily="34" charset="-122"/>
                </a:rPr>
                <a:t>实践</a:t>
              </a:r>
              <a:endParaRPr lang="en-US" altLang="zh-CN" sz="2400" b="1" dirty="0">
                <a:solidFill>
                  <a:srgbClr val="C00000"/>
                </a:solidFill>
                <a:latin typeface="微软雅黑" panose="020B0503020204020204" pitchFamily="34" charset="-122"/>
              </a:endParaRPr>
            </a:p>
            <a:p>
              <a:pPr marL="0" indent="0">
                <a:buNone/>
              </a:pPr>
              <a:r>
                <a:rPr lang="zh-CN" altLang="en-US" sz="2400" b="1" dirty="0">
                  <a:solidFill>
                    <a:srgbClr val="C00000"/>
                  </a:solidFill>
                  <a:latin typeface="微软雅黑" panose="020B0503020204020204" pitchFamily="34" charset="-122"/>
                </a:rPr>
                <a:t>创新能力</a:t>
              </a:r>
              <a:endParaRPr lang="en-US" altLang="zh-CN" sz="2400" b="1" dirty="0">
                <a:solidFill>
                  <a:srgbClr val="C00000"/>
                </a:solidFill>
                <a:latin typeface="微软雅黑" panose="020B0503020204020204" pitchFamily="34" charset="-122"/>
              </a:endParaRPr>
            </a:p>
          </p:txBody>
        </p:sp>
      </p:grpSp>
      <p:grpSp>
        <p:nvGrpSpPr>
          <p:cNvPr id="30" name="组合 29">
            <a:extLst>
              <a:ext uri="{FF2B5EF4-FFF2-40B4-BE49-F238E27FC236}">
                <a16:creationId xmlns:a16="http://schemas.microsoft.com/office/drawing/2014/main" id="{190D1827-E14C-924D-0037-8ACB2AB9D06E}"/>
              </a:ext>
            </a:extLst>
          </p:cNvPr>
          <p:cNvGrpSpPr/>
          <p:nvPr/>
        </p:nvGrpSpPr>
        <p:grpSpPr>
          <a:xfrm>
            <a:off x="3189405" y="2321355"/>
            <a:ext cx="8169807" cy="3348280"/>
            <a:chOff x="3189405" y="2321355"/>
            <a:chExt cx="8169807" cy="3348280"/>
          </a:xfrm>
        </p:grpSpPr>
        <p:cxnSp>
          <p:nvCxnSpPr>
            <p:cNvPr id="70" name="直接连接符 69"/>
            <p:cNvCxnSpPr/>
            <p:nvPr/>
          </p:nvCxnSpPr>
          <p:spPr>
            <a:xfrm>
              <a:off x="7136053" y="2760138"/>
              <a:ext cx="0" cy="285460"/>
            </a:xfrm>
            <a:prstGeom prst="line">
              <a:avLst/>
            </a:prstGeom>
            <a:ln w="28575">
              <a:solidFill>
                <a:srgbClr val="226E4B"/>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976A862A-F484-4877-DDFD-AC88D3D63096}"/>
                </a:ext>
              </a:extLst>
            </p:cNvPr>
            <p:cNvGrpSpPr/>
            <p:nvPr/>
          </p:nvGrpSpPr>
          <p:grpSpPr>
            <a:xfrm>
              <a:off x="3189405" y="2321355"/>
              <a:ext cx="8169807" cy="3348280"/>
              <a:chOff x="3189405" y="2321355"/>
              <a:chExt cx="8169807" cy="3348280"/>
            </a:xfrm>
          </p:grpSpPr>
          <p:cxnSp>
            <p:nvCxnSpPr>
              <p:cNvPr id="63" name="肘形连接符 62"/>
              <p:cNvCxnSpPr>
                <a:stCxn id="12" idx="0"/>
              </p:cNvCxnSpPr>
              <p:nvPr/>
            </p:nvCxnSpPr>
            <p:spPr>
              <a:xfrm>
                <a:off x="6459895" y="2490711"/>
                <a:ext cx="1352317" cy="386906"/>
              </a:xfrm>
              <a:prstGeom prst="bentConnector3">
                <a:avLst>
                  <a:gd name="adj1" fmla="val 50000"/>
                </a:avLst>
              </a:prstGeom>
              <a:ln w="28575">
                <a:solidFill>
                  <a:srgbClr val="226E4B"/>
                </a:solidFill>
              </a:ln>
            </p:spPr>
            <p:style>
              <a:lnRef idx="1">
                <a:schemeClr val="accent1"/>
              </a:lnRef>
              <a:fillRef idx="0">
                <a:schemeClr val="accent1"/>
              </a:fillRef>
              <a:effectRef idx="0">
                <a:schemeClr val="accent1"/>
              </a:effectRef>
              <a:fontRef idx="minor">
                <a:schemeClr val="tx1"/>
              </a:fontRef>
            </p:style>
          </p:cxnSp>
          <p:cxnSp>
            <p:nvCxnSpPr>
              <p:cNvPr id="65" name="肘形连接符 64"/>
              <p:cNvCxnSpPr>
                <a:stCxn id="18" idx="0"/>
              </p:cNvCxnSpPr>
              <p:nvPr/>
            </p:nvCxnSpPr>
            <p:spPr>
              <a:xfrm flipV="1">
                <a:off x="3189405" y="3045598"/>
                <a:ext cx="3959590" cy="2624037"/>
              </a:xfrm>
              <a:prstGeom prst="bentConnector3">
                <a:avLst>
                  <a:gd name="adj1" fmla="val 6922"/>
                </a:avLst>
              </a:prstGeom>
              <a:ln w="28575">
                <a:solidFill>
                  <a:srgbClr val="226E4B"/>
                </a:solidFill>
              </a:ln>
            </p:spPr>
            <p:style>
              <a:lnRef idx="1">
                <a:schemeClr val="accent1"/>
              </a:lnRef>
              <a:fillRef idx="0">
                <a:schemeClr val="accent1"/>
              </a:fillRef>
              <a:effectRef idx="0">
                <a:schemeClr val="accent1"/>
              </a:effectRef>
              <a:fontRef idx="minor">
                <a:schemeClr val="tx1"/>
              </a:fontRef>
            </p:style>
          </p:cxnSp>
          <p:sp>
            <p:nvSpPr>
              <p:cNvPr id="8" name="文本占位符 2">
                <a:extLst>
                  <a:ext uri="{FF2B5EF4-FFF2-40B4-BE49-F238E27FC236}">
                    <a16:creationId xmlns:a16="http://schemas.microsoft.com/office/drawing/2014/main" id="{7134FFA8-4698-9CB3-399C-F3413A047287}"/>
                  </a:ext>
                </a:extLst>
              </p:cNvPr>
              <p:cNvSpPr txBox="1">
                <a:spLocks/>
              </p:cNvSpPr>
              <p:nvPr/>
            </p:nvSpPr>
            <p:spPr>
              <a:xfrm>
                <a:off x="7720185" y="2321355"/>
                <a:ext cx="3639027" cy="909425"/>
              </a:xfrm>
              <a:prstGeom prst="rect">
                <a:avLst/>
              </a:prstGeom>
            </p:spPr>
            <p:txBody>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Wingdings" panose="05000000000000000000" pitchFamily="2" charset="2"/>
                  <a:buChar char="Ø"/>
                </a:pPr>
                <a:r>
                  <a:rPr lang="zh-CN" altLang="en-US" sz="2800" b="1" dirty="0">
                    <a:solidFill>
                      <a:schemeClr val="accent3">
                        <a:lumMod val="50000"/>
                      </a:schemeClr>
                    </a:solidFill>
                    <a:latin typeface="微软雅黑" panose="020B0503020204020204" pitchFamily="34" charset="-122"/>
                  </a:rPr>
                  <a:t> 强实践</a:t>
                </a:r>
                <a:endParaRPr lang="en-US" altLang="zh-CN" sz="2800" b="1" dirty="0">
                  <a:solidFill>
                    <a:schemeClr val="accent3">
                      <a:lumMod val="50000"/>
                    </a:schemeClr>
                  </a:solidFill>
                  <a:latin typeface="微软雅黑" panose="020B0503020204020204" pitchFamily="34" charset="-122"/>
                </a:endParaRPr>
              </a:p>
            </p:txBody>
          </p:sp>
        </p:grpSp>
      </p:grpSp>
      <p:grpSp>
        <p:nvGrpSpPr>
          <p:cNvPr id="34" name="组合 33">
            <a:extLst>
              <a:ext uri="{FF2B5EF4-FFF2-40B4-BE49-F238E27FC236}">
                <a16:creationId xmlns:a16="http://schemas.microsoft.com/office/drawing/2014/main" id="{28BD2D78-41ED-4917-5F64-391FB2341948}"/>
              </a:ext>
            </a:extLst>
          </p:cNvPr>
          <p:cNvGrpSpPr/>
          <p:nvPr/>
        </p:nvGrpSpPr>
        <p:grpSpPr>
          <a:xfrm>
            <a:off x="3159494" y="3194082"/>
            <a:ext cx="8191314" cy="2529226"/>
            <a:chOff x="3159494" y="3194082"/>
            <a:chExt cx="8191314" cy="2529226"/>
          </a:xfrm>
        </p:grpSpPr>
        <p:cxnSp>
          <p:nvCxnSpPr>
            <p:cNvPr id="91" name="肘形连接符 90"/>
            <p:cNvCxnSpPr>
              <a:stCxn id="14" idx="0"/>
            </p:cNvCxnSpPr>
            <p:nvPr/>
          </p:nvCxnSpPr>
          <p:spPr>
            <a:xfrm>
              <a:off x="6459895" y="3594651"/>
              <a:ext cx="1293926" cy="157049"/>
            </a:xfrm>
            <a:prstGeom prst="bentConnector3">
              <a:avLst>
                <a:gd name="adj1"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肘形连接符 94"/>
            <p:cNvCxnSpPr>
              <a:cxnSpLocks/>
              <a:stCxn id="17" idx="0"/>
            </p:cNvCxnSpPr>
            <p:nvPr/>
          </p:nvCxnSpPr>
          <p:spPr>
            <a:xfrm flipV="1">
              <a:off x="6459895" y="3755473"/>
              <a:ext cx="1260631" cy="882657"/>
            </a:xfrm>
            <a:prstGeom prst="bentConnector3">
              <a:avLst>
                <a:gd name="adj1" fmla="val 51395"/>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肘形连接符 98"/>
            <p:cNvCxnSpPr>
              <a:cxnSpLocks/>
            </p:cNvCxnSpPr>
            <p:nvPr/>
          </p:nvCxnSpPr>
          <p:spPr>
            <a:xfrm flipV="1">
              <a:off x="3159494" y="5138167"/>
              <a:ext cx="3958975" cy="585141"/>
            </a:xfrm>
            <a:prstGeom prst="bentConnector3">
              <a:avLst>
                <a:gd name="adj1" fmla="val 13800"/>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cxnSpLocks/>
            </p:cNvCxnSpPr>
            <p:nvPr/>
          </p:nvCxnSpPr>
          <p:spPr>
            <a:xfrm>
              <a:off x="7109682" y="4628474"/>
              <a:ext cx="1289" cy="5096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占位符 2">
              <a:extLst>
                <a:ext uri="{FF2B5EF4-FFF2-40B4-BE49-F238E27FC236}">
                  <a16:creationId xmlns:a16="http://schemas.microsoft.com/office/drawing/2014/main" id="{E331985E-7D27-9539-038A-7D2608B6521E}"/>
                </a:ext>
              </a:extLst>
            </p:cNvPr>
            <p:cNvSpPr txBox="1">
              <a:spLocks/>
            </p:cNvSpPr>
            <p:nvPr/>
          </p:nvSpPr>
          <p:spPr>
            <a:xfrm>
              <a:off x="7711781" y="3194082"/>
              <a:ext cx="3639027" cy="864667"/>
            </a:xfrm>
            <a:prstGeom prst="rect">
              <a:avLst/>
            </a:prstGeom>
          </p:spPr>
          <p:txBody>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Wingdings" panose="05000000000000000000" pitchFamily="2" charset="2"/>
                <a:buChar char="Ø"/>
              </a:pPr>
              <a:r>
                <a:rPr lang="zh-CN" altLang="en-US" sz="2800" b="1" dirty="0">
                  <a:solidFill>
                    <a:srgbClr val="FF0000"/>
                  </a:solidFill>
                  <a:latin typeface="微软雅黑" panose="020B0503020204020204" pitchFamily="34" charset="-122"/>
                </a:rPr>
                <a:t> 严过程</a:t>
              </a:r>
              <a:endParaRPr lang="en-US" altLang="zh-CN" sz="2400" b="1" dirty="0">
                <a:latin typeface="微软雅黑" panose="020B0503020204020204" pitchFamily="34" charset="-122"/>
              </a:endParaRPr>
            </a:p>
          </p:txBody>
        </p:sp>
      </p:grpSp>
      <p:grpSp>
        <p:nvGrpSpPr>
          <p:cNvPr id="35" name="组合 34">
            <a:extLst>
              <a:ext uri="{FF2B5EF4-FFF2-40B4-BE49-F238E27FC236}">
                <a16:creationId xmlns:a16="http://schemas.microsoft.com/office/drawing/2014/main" id="{89864EB0-D4D3-DA67-2A01-878031CE66DF}"/>
              </a:ext>
            </a:extLst>
          </p:cNvPr>
          <p:cNvGrpSpPr/>
          <p:nvPr/>
        </p:nvGrpSpPr>
        <p:grpSpPr>
          <a:xfrm>
            <a:off x="3189405" y="3497936"/>
            <a:ext cx="8170257" cy="1412911"/>
            <a:chOff x="3189405" y="3497936"/>
            <a:chExt cx="8170257" cy="1412911"/>
          </a:xfrm>
        </p:grpSpPr>
        <p:cxnSp>
          <p:nvCxnSpPr>
            <p:cNvPr id="74" name="肘形连接符 73"/>
            <p:cNvCxnSpPr/>
            <p:nvPr/>
          </p:nvCxnSpPr>
          <p:spPr>
            <a:xfrm>
              <a:off x="3694710" y="4173815"/>
              <a:ext cx="4086975" cy="396688"/>
            </a:xfrm>
            <a:prstGeom prst="bentConnector3">
              <a:avLst>
                <a:gd name="adj1" fmla="val 91520"/>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5" name="肘形连接符 84"/>
            <p:cNvCxnSpPr>
              <a:stCxn id="13" idx="0"/>
              <a:endCxn id="15" idx="0"/>
            </p:cNvCxnSpPr>
            <p:nvPr/>
          </p:nvCxnSpPr>
          <p:spPr>
            <a:xfrm>
              <a:off x="3189405" y="3497936"/>
              <a:ext cx="12700" cy="1046284"/>
            </a:xfrm>
            <a:prstGeom prst="bentConnector3">
              <a:avLst>
                <a:gd name="adj1" fmla="val 4032724"/>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sp>
          <p:nvSpPr>
            <p:cNvPr id="16" name="文本占位符 2">
              <a:extLst>
                <a:ext uri="{FF2B5EF4-FFF2-40B4-BE49-F238E27FC236}">
                  <a16:creationId xmlns:a16="http://schemas.microsoft.com/office/drawing/2014/main" id="{1F23AABF-5849-EE2D-069E-6C6491F966ED}"/>
                </a:ext>
              </a:extLst>
            </p:cNvPr>
            <p:cNvSpPr txBox="1">
              <a:spLocks/>
            </p:cNvSpPr>
            <p:nvPr/>
          </p:nvSpPr>
          <p:spPr>
            <a:xfrm>
              <a:off x="7720635" y="4016146"/>
              <a:ext cx="3639027" cy="894701"/>
            </a:xfrm>
            <a:prstGeom prst="rect">
              <a:avLst/>
            </a:prstGeom>
          </p:spPr>
          <p:txBody>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Wingdings" panose="05000000000000000000" pitchFamily="2" charset="2"/>
                <a:buChar char="Ø"/>
              </a:pPr>
              <a:r>
                <a:rPr lang="zh-CN" altLang="en-US" sz="2800" b="1" dirty="0">
                  <a:solidFill>
                    <a:srgbClr val="002060"/>
                  </a:solidFill>
                  <a:latin typeface="微软雅黑" panose="020B0503020204020204" pitchFamily="34" charset="-122"/>
                </a:rPr>
                <a:t> </a:t>
              </a:r>
              <a:r>
                <a:rPr lang="zh-CN" altLang="en-US" sz="2800" b="1" dirty="0">
                  <a:solidFill>
                    <a:srgbClr val="FF6600"/>
                  </a:solidFill>
                  <a:latin typeface="微软雅黑" panose="020B0503020204020204" pitchFamily="34" charset="-122"/>
                </a:rPr>
                <a:t>求创新</a:t>
              </a:r>
              <a:endParaRPr lang="en-US" altLang="zh-CN" sz="2400" b="1" dirty="0">
                <a:latin typeface="微软雅黑" panose="020B0503020204020204" pitchFamily="34" charset="-122"/>
              </a:endParaRPr>
            </a:p>
          </p:txBody>
        </p:sp>
      </p:grpSp>
      <p:grpSp>
        <p:nvGrpSpPr>
          <p:cNvPr id="45" name="组合 44">
            <a:extLst>
              <a:ext uri="{FF2B5EF4-FFF2-40B4-BE49-F238E27FC236}">
                <a16:creationId xmlns:a16="http://schemas.microsoft.com/office/drawing/2014/main" id="{B6C51DD7-2A0A-83D8-1D37-915982E682AA}"/>
              </a:ext>
            </a:extLst>
          </p:cNvPr>
          <p:cNvGrpSpPr/>
          <p:nvPr/>
        </p:nvGrpSpPr>
        <p:grpSpPr>
          <a:xfrm>
            <a:off x="1870496" y="3656753"/>
            <a:ext cx="10034245" cy="2505602"/>
            <a:chOff x="1870496" y="3656753"/>
            <a:chExt cx="10034245" cy="2505602"/>
          </a:xfrm>
        </p:grpSpPr>
        <p:cxnSp>
          <p:nvCxnSpPr>
            <p:cNvPr id="46" name="肘形连接符 88">
              <a:extLst>
                <a:ext uri="{FF2B5EF4-FFF2-40B4-BE49-F238E27FC236}">
                  <a16:creationId xmlns:a16="http://schemas.microsoft.com/office/drawing/2014/main" id="{CAF6B6D6-9B4C-1B7F-945B-D3A287D39058}"/>
                </a:ext>
              </a:extLst>
            </p:cNvPr>
            <p:cNvCxnSpPr/>
            <p:nvPr/>
          </p:nvCxnSpPr>
          <p:spPr>
            <a:xfrm flipV="1">
              <a:off x="6459896" y="5452545"/>
              <a:ext cx="1352317" cy="290359"/>
            </a:xfrm>
            <a:prstGeom prst="bentConnector3">
              <a:avLst>
                <a:gd name="adj1" fmla="val 27244"/>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 name="肘形连接符 122">
              <a:extLst>
                <a:ext uri="{FF2B5EF4-FFF2-40B4-BE49-F238E27FC236}">
                  <a16:creationId xmlns:a16="http://schemas.microsoft.com/office/drawing/2014/main" id="{9DE3ECD4-31C9-7FFA-4F9D-AEFEB0026BA9}"/>
                </a:ext>
              </a:extLst>
            </p:cNvPr>
            <p:cNvCxnSpPr/>
            <p:nvPr/>
          </p:nvCxnSpPr>
          <p:spPr>
            <a:xfrm>
              <a:off x="6459896" y="4752169"/>
              <a:ext cx="1352317" cy="700376"/>
            </a:xfrm>
            <a:prstGeom prst="bentConnector3">
              <a:avLst>
                <a:gd name="adj1" fmla="val 27244"/>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肘形连接符 130">
              <a:extLst>
                <a:ext uri="{FF2B5EF4-FFF2-40B4-BE49-F238E27FC236}">
                  <a16:creationId xmlns:a16="http://schemas.microsoft.com/office/drawing/2014/main" id="{AA39891C-30D4-DE74-170A-C90B1848D282}"/>
                </a:ext>
              </a:extLst>
            </p:cNvPr>
            <p:cNvCxnSpPr/>
            <p:nvPr/>
          </p:nvCxnSpPr>
          <p:spPr>
            <a:xfrm rot="5400000" flipH="1" flipV="1">
              <a:off x="4129289" y="3468813"/>
              <a:ext cx="434749" cy="4952336"/>
            </a:xfrm>
            <a:prstGeom prst="bentConnector4">
              <a:avLst>
                <a:gd name="adj1" fmla="val -52582"/>
                <a:gd name="adj2" fmla="val 100089"/>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肘形连接符 135">
              <a:extLst>
                <a:ext uri="{FF2B5EF4-FFF2-40B4-BE49-F238E27FC236}">
                  <a16:creationId xmlns:a16="http://schemas.microsoft.com/office/drawing/2014/main" id="{6821E221-FA20-F6B0-8C87-A68122E03572}"/>
                </a:ext>
              </a:extLst>
            </p:cNvPr>
            <p:cNvCxnSpPr/>
            <p:nvPr/>
          </p:nvCxnSpPr>
          <p:spPr>
            <a:xfrm>
              <a:off x="6466983" y="3656753"/>
              <a:ext cx="362936" cy="1241118"/>
            </a:xfrm>
            <a:prstGeom prst="bentConnector2">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50" name="文本占位符 2">
              <a:extLst>
                <a:ext uri="{FF2B5EF4-FFF2-40B4-BE49-F238E27FC236}">
                  <a16:creationId xmlns:a16="http://schemas.microsoft.com/office/drawing/2014/main" id="{F34C0135-6283-4D48-B30B-4A10081E84AC}"/>
                </a:ext>
              </a:extLst>
            </p:cNvPr>
            <p:cNvSpPr txBox="1">
              <a:spLocks/>
            </p:cNvSpPr>
            <p:nvPr/>
          </p:nvSpPr>
          <p:spPr>
            <a:xfrm>
              <a:off x="7711782" y="4894643"/>
              <a:ext cx="4192959" cy="1142928"/>
            </a:xfrm>
            <a:prstGeom prst="rect">
              <a:avLst/>
            </a:prstGeom>
          </p:spPr>
          <p:txBody>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Wingdings" panose="05000000000000000000" pitchFamily="2" charset="2"/>
                <a:buChar char="Ø"/>
              </a:pPr>
              <a:r>
                <a:rPr lang="zh-CN" altLang="en-US" sz="2800" b="1" dirty="0">
                  <a:solidFill>
                    <a:srgbClr val="7030A0"/>
                  </a:solidFill>
                  <a:latin typeface="微软雅黑" panose="020B0503020204020204" pitchFamily="34" charset="-122"/>
                </a:rPr>
                <a:t> 能力导向</a:t>
              </a:r>
              <a:endParaRPr lang="en-US" altLang="zh-CN" sz="2400" b="1" dirty="0">
                <a:latin typeface="微软雅黑" panose="020B0503020204020204" pitchFamily="34" charset="-122"/>
              </a:endParaRPr>
            </a:p>
          </p:txBody>
        </p:sp>
      </p:grpSp>
      <p:sp>
        <p:nvSpPr>
          <p:cNvPr id="52" name="标题 2">
            <a:extLst>
              <a:ext uri="{FF2B5EF4-FFF2-40B4-BE49-F238E27FC236}">
                <a16:creationId xmlns:a16="http://schemas.microsoft.com/office/drawing/2014/main" id="{B4D7F7AF-868D-44FC-ACBE-6E70B3186078}"/>
              </a:ext>
            </a:extLst>
          </p:cNvPr>
          <p:cNvSpPr>
            <a:spLocks noGrp="1"/>
          </p:cNvSpPr>
          <p:nvPr>
            <p:ph type="title"/>
          </p:nvPr>
        </p:nvSpPr>
        <p:spPr>
          <a:xfrm>
            <a:off x="0" y="119063"/>
            <a:ext cx="12120871" cy="706437"/>
          </a:xfrm>
        </p:spPr>
        <p:txBody>
          <a:bodyPr>
            <a:noAutofit/>
          </a:bodyPr>
          <a:lstStyle/>
          <a:p>
            <a:r>
              <a:rPr lang="zh-CN" altLang="en-US" sz="3600" b="1" dirty="0">
                <a:solidFill>
                  <a:srgbClr val="FF0000"/>
                </a:solidFill>
                <a:latin typeface="Microsoft YaHei Light" panose="020B0502040204020203" pitchFamily="34" charset="-122"/>
                <a:ea typeface="Microsoft YaHei Light" panose="020B0502040204020203" pitchFamily="34" charset="-122"/>
              </a:rPr>
              <a:t>哈工大</a:t>
            </a:r>
            <a:r>
              <a:rPr lang="en-US" altLang="zh-CN" sz="3600" b="1" dirty="0">
                <a:solidFill>
                  <a:srgbClr val="FF0000"/>
                </a:solidFill>
                <a:latin typeface="Microsoft YaHei Light" panose="020B0502040204020203" pitchFamily="34" charset="-122"/>
                <a:ea typeface="Microsoft YaHei Light" panose="020B0502040204020203" pitchFamily="34" charset="-122"/>
              </a:rPr>
              <a:t>AI</a:t>
            </a:r>
            <a:r>
              <a:rPr lang="zh-CN" altLang="en-US" sz="3600" b="1" dirty="0">
                <a:solidFill>
                  <a:srgbClr val="FF0000"/>
                </a:solidFill>
                <a:latin typeface="Microsoft YaHei Light" panose="020B0502040204020203" pitchFamily="34" charset="-122"/>
                <a:ea typeface="Microsoft YaHei Light" panose="020B0502040204020203" pitchFamily="34" charset="-122"/>
              </a:rPr>
              <a:t>教育实践</a:t>
            </a:r>
            <a:r>
              <a:rPr lang="en-US" altLang="zh-CN" sz="3600" b="1" dirty="0">
                <a:solidFill>
                  <a:srgbClr val="FF0000"/>
                </a:solidFill>
                <a:latin typeface="Microsoft YaHei Light" panose="020B0502040204020203" pitchFamily="34" charset="-122"/>
                <a:ea typeface="Microsoft YaHei Light" panose="020B0502040204020203" pitchFamily="34" charset="-122"/>
              </a:rPr>
              <a:t>——</a:t>
            </a:r>
            <a:r>
              <a:rPr lang="zh-CN" altLang="en-US" sz="3600" b="1" dirty="0">
                <a:solidFill>
                  <a:srgbClr val="FF0000"/>
                </a:solidFill>
                <a:latin typeface="Microsoft YaHei Light" panose="020B0502040204020203" pitchFamily="34" charset="-122"/>
                <a:ea typeface="Microsoft YaHei Light" panose="020B0502040204020203" pitchFamily="34" charset="-122"/>
              </a:rPr>
              <a:t>传承红色基因的</a:t>
            </a:r>
            <a:r>
              <a:rPr lang="en-US" altLang="zh-CN" sz="3600" b="1" dirty="0">
                <a:solidFill>
                  <a:srgbClr val="FF0000"/>
                </a:solidFill>
                <a:latin typeface="Microsoft YaHei Light" panose="020B0502040204020203" pitchFamily="34" charset="-122"/>
                <a:ea typeface="Microsoft YaHei Light" panose="020B0502040204020203" pitchFamily="34" charset="-122"/>
              </a:rPr>
              <a:t>AI</a:t>
            </a:r>
            <a:r>
              <a:rPr lang="zh-CN" altLang="en-US" sz="3600" b="1" dirty="0">
                <a:solidFill>
                  <a:srgbClr val="FF0000"/>
                </a:solidFill>
                <a:latin typeface="Microsoft YaHei Light" panose="020B0502040204020203" pitchFamily="34" charset="-122"/>
                <a:ea typeface="Microsoft YaHei Light" panose="020B0502040204020203" pitchFamily="34" charset="-122"/>
              </a:rPr>
              <a:t>人才培养理念</a:t>
            </a:r>
          </a:p>
        </p:txBody>
      </p:sp>
    </p:spTree>
    <p:extLst>
      <p:ext uri="{BB962C8B-B14F-4D97-AF65-F5344CB8AC3E}">
        <p14:creationId xmlns:p14="http://schemas.microsoft.com/office/powerpoint/2010/main" val="356923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5C975D-C729-4CE9-94C2-430F0FECB355}"/>
              </a:ext>
            </a:extLst>
          </p:cNvPr>
          <p:cNvSpPr>
            <a:spLocks noGrp="1"/>
          </p:cNvSpPr>
          <p:nvPr>
            <p:ph type="title"/>
          </p:nvPr>
        </p:nvSpPr>
        <p:spPr/>
        <p:txBody>
          <a:bodyPr/>
          <a:lstStyle/>
          <a:p>
            <a:r>
              <a:rPr lang="zh-CN" altLang="en-US" dirty="0"/>
              <a:t>能力培养</a:t>
            </a:r>
          </a:p>
        </p:txBody>
      </p:sp>
      <p:sp>
        <p:nvSpPr>
          <p:cNvPr id="3" name="内容占位符 2">
            <a:extLst>
              <a:ext uri="{FF2B5EF4-FFF2-40B4-BE49-F238E27FC236}">
                <a16:creationId xmlns:a16="http://schemas.microsoft.com/office/drawing/2014/main" id="{A9262E68-2C18-4423-A58E-23B8989B4E01}"/>
              </a:ext>
            </a:extLst>
          </p:cNvPr>
          <p:cNvSpPr>
            <a:spLocks noGrp="1"/>
          </p:cNvSpPr>
          <p:nvPr>
            <p:ph idx="1"/>
          </p:nvPr>
        </p:nvSpPr>
        <p:spPr/>
        <p:txBody>
          <a:bodyPr>
            <a:normAutofit fontScale="92500" lnSpcReduction="10000"/>
          </a:bodyPr>
          <a:lstStyle/>
          <a:p>
            <a:pPr>
              <a:lnSpc>
                <a:spcPct val="150000"/>
              </a:lnSpc>
              <a:buFont typeface="Wingdings" panose="05000000000000000000" pitchFamily="2" charset="2"/>
              <a:buChar char="n"/>
            </a:pPr>
            <a:r>
              <a:rPr lang="zh-CN" altLang="en-US" sz="2267" b="1" dirty="0">
                <a:solidFill>
                  <a:srgbClr val="002060"/>
                </a:solidFill>
                <a:latin typeface="微软雅黑" panose="020B0503020204020204" pitchFamily="34" charset="-122"/>
                <a:cs typeface="Heiti SC Medium" charset="-122"/>
              </a:rPr>
              <a:t>（</a:t>
            </a:r>
            <a:r>
              <a:rPr lang="en-US" altLang="zh-CN" sz="2267" b="1" dirty="0">
                <a:solidFill>
                  <a:srgbClr val="002060"/>
                </a:solidFill>
                <a:latin typeface="微软雅黑" panose="020B0503020204020204" pitchFamily="34" charset="-122"/>
                <a:cs typeface="Heiti SC Medium" charset="-122"/>
              </a:rPr>
              <a:t>1</a:t>
            </a:r>
            <a:r>
              <a:rPr lang="zh-CN" altLang="en-US" sz="2267" b="1" dirty="0">
                <a:solidFill>
                  <a:srgbClr val="002060"/>
                </a:solidFill>
                <a:latin typeface="微软雅黑" panose="020B0503020204020204" pitchFamily="34" charset="-122"/>
                <a:cs typeface="Heiti SC Medium" charset="-122"/>
              </a:rPr>
              <a:t>）具有正确的</a:t>
            </a:r>
            <a:r>
              <a:rPr lang="zh-CN" altLang="en-US" sz="2267" b="1" dirty="0">
                <a:solidFill>
                  <a:srgbClr val="C00000"/>
                </a:solidFill>
                <a:latin typeface="微软雅黑" panose="020B0503020204020204" pitchFamily="34" charset="-122"/>
                <a:cs typeface="Heiti SC Medium" charset="-122"/>
              </a:rPr>
              <a:t>世界观</a:t>
            </a:r>
            <a:r>
              <a:rPr lang="zh-CN" altLang="en-US" sz="2267" b="1" dirty="0">
                <a:solidFill>
                  <a:srgbClr val="002060"/>
                </a:solidFill>
                <a:latin typeface="微软雅黑" panose="020B0503020204020204" pitchFamily="34" charset="-122"/>
                <a:cs typeface="Heiti SC Medium" charset="-122"/>
              </a:rPr>
              <a:t>、</a:t>
            </a:r>
            <a:r>
              <a:rPr lang="zh-CN" altLang="en-US" sz="2267" b="1" dirty="0">
                <a:solidFill>
                  <a:srgbClr val="C00000"/>
                </a:solidFill>
                <a:latin typeface="微软雅黑" panose="020B0503020204020204" pitchFamily="34" charset="-122"/>
                <a:cs typeface="Heiti SC Medium" charset="-122"/>
              </a:rPr>
              <a:t>人生观</a:t>
            </a:r>
            <a:r>
              <a:rPr lang="zh-CN" altLang="en-US" sz="2267" b="1" dirty="0">
                <a:solidFill>
                  <a:srgbClr val="002060"/>
                </a:solidFill>
                <a:latin typeface="微软雅黑" panose="020B0503020204020204" pitchFamily="34" charset="-122"/>
                <a:cs typeface="Heiti SC Medium" charset="-122"/>
              </a:rPr>
              <a:t>与</a:t>
            </a:r>
            <a:r>
              <a:rPr lang="zh-CN" altLang="en-US" sz="2267" b="1" dirty="0">
                <a:solidFill>
                  <a:srgbClr val="C00000"/>
                </a:solidFill>
                <a:latin typeface="微软雅黑" panose="020B0503020204020204" pitchFamily="34" charset="-122"/>
                <a:cs typeface="Heiti SC Medium" charset="-122"/>
              </a:rPr>
              <a:t>价值观</a:t>
            </a:r>
            <a:r>
              <a:rPr lang="zh-CN" altLang="en-US" sz="2267" b="1" dirty="0">
                <a:solidFill>
                  <a:srgbClr val="002060"/>
                </a:solidFill>
                <a:latin typeface="微软雅黑" panose="020B0503020204020204" pitchFamily="34" charset="-122"/>
                <a:cs typeface="Heiti SC Medium" charset="-122"/>
              </a:rPr>
              <a:t>；</a:t>
            </a:r>
          </a:p>
          <a:p>
            <a:pPr>
              <a:lnSpc>
                <a:spcPct val="150000"/>
              </a:lnSpc>
              <a:buFont typeface="Wingdings" panose="05000000000000000000" pitchFamily="2" charset="2"/>
              <a:buChar char="n"/>
            </a:pPr>
            <a:r>
              <a:rPr lang="zh-CN" altLang="en-US" sz="2267" b="1" dirty="0">
                <a:solidFill>
                  <a:srgbClr val="002060"/>
                </a:solidFill>
                <a:latin typeface="微软雅黑" panose="020B0503020204020204" pitchFamily="34" charset="-122"/>
                <a:cs typeface="Heiti SC Medium" charset="-122"/>
              </a:rPr>
              <a:t>（</a:t>
            </a:r>
            <a:r>
              <a:rPr lang="en-US" altLang="zh-CN" sz="2267" b="1" dirty="0">
                <a:solidFill>
                  <a:srgbClr val="002060"/>
                </a:solidFill>
                <a:latin typeface="微软雅黑" panose="020B0503020204020204" pitchFamily="34" charset="-122"/>
                <a:cs typeface="Heiti SC Medium" charset="-122"/>
              </a:rPr>
              <a:t>2</a:t>
            </a:r>
            <a:r>
              <a:rPr lang="zh-CN" altLang="en-US" sz="2267" b="1" dirty="0">
                <a:solidFill>
                  <a:srgbClr val="002060"/>
                </a:solidFill>
                <a:latin typeface="微软雅黑" panose="020B0503020204020204" pitchFamily="34" charset="-122"/>
                <a:cs typeface="Heiti SC Medium" charset="-122"/>
              </a:rPr>
              <a:t>）具有良好的</a:t>
            </a:r>
            <a:r>
              <a:rPr lang="zh-CN" altLang="en-US" sz="2267" b="1" dirty="0">
                <a:solidFill>
                  <a:srgbClr val="C00000"/>
                </a:solidFill>
                <a:latin typeface="微软雅黑" panose="020B0503020204020204" pitchFamily="34" charset="-122"/>
                <a:cs typeface="Heiti SC Medium" charset="-122"/>
              </a:rPr>
              <a:t>专业素质</a:t>
            </a:r>
            <a:r>
              <a:rPr lang="zh-CN" altLang="en-US" sz="2267" b="1" dirty="0">
                <a:solidFill>
                  <a:srgbClr val="002060"/>
                </a:solidFill>
                <a:latin typeface="微软雅黑" panose="020B0503020204020204" pitchFamily="34" charset="-122"/>
                <a:cs typeface="Heiti SC Medium" charset="-122"/>
              </a:rPr>
              <a:t>，熟悉智能科学与技术国内外现状和发展趋势，认识人工智能科学宏观世界与微观世界的交叠的复杂关系；</a:t>
            </a:r>
          </a:p>
          <a:p>
            <a:pPr>
              <a:lnSpc>
                <a:spcPct val="150000"/>
              </a:lnSpc>
              <a:buFont typeface="Wingdings" panose="05000000000000000000" pitchFamily="2" charset="2"/>
              <a:buChar char="n"/>
            </a:pPr>
            <a:r>
              <a:rPr lang="zh-CN" altLang="en-US" sz="2267" b="1" dirty="0">
                <a:solidFill>
                  <a:srgbClr val="002060"/>
                </a:solidFill>
                <a:latin typeface="微软雅黑" panose="020B0503020204020204" pitchFamily="34" charset="-122"/>
                <a:cs typeface="Heiti SC Medium" charset="-122"/>
              </a:rPr>
              <a:t>（</a:t>
            </a:r>
            <a:r>
              <a:rPr lang="en-US" altLang="zh-CN" sz="2267" b="1" dirty="0">
                <a:solidFill>
                  <a:srgbClr val="002060"/>
                </a:solidFill>
                <a:latin typeface="微软雅黑" panose="020B0503020204020204" pitchFamily="34" charset="-122"/>
                <a:cs typeface="Heiti SC Medium" charset="-122"/>
              </a:rPr>
              <a:t>3</a:t>
            </a:r>
            <a:r>
              <a:rPr lang="zh-CN" altLang="en-US" sz="2267" b="1" dirty="0">
                <a:solidFill>
                  <a:srgbClr val="002060"/>
                </a:solidFill>
                <a:latin typeface="微软雅黑" panose="020B0503020204020204" pitchFamily="34" charset="-122"/>
                <a:cs typeface="Heiti SC Medium" charset="-122"/>
              </a:rPr>
              <a:t>）具备良好的</a:t>
            </a:r>
            <a:r>
              <a:rPr lang="zh-CN" altLang="en-US" sz="2267" b="1" dirty="0">
                <a:solidFill>
                  <a:srgbClr val="C00000"/>
                </a:solidFill>
                <a:latin typeface="微软雅黑" panose="020B0503020204020204" pitchFamily="34" charset="-122"/>
                <a:cs typeface="Heiti SC Medium" charset="-122"/>
              </a:rPr>
              <a:t>科学思维方法</a:t>
            </a:r>
            <a:r>
              <a:rPr lang="zh-CN" altLang="en-US" sz="2267" b="1" dirty="0">
                <a:solidFill>
                  <a:srgbClr val="002060"/>
                </a:solidFill>
                <a:latin typeface="微软雅黑" panose="020B0503020204020204" pitchFamily="34" charset="-122"/>
                <a:cs typeface="Heiti SC Medium" charset="-122"/>
              </a:rPr>
              <a:t>和</a:t>
            </a:r>
            <a:r>
              <a:rPr lang="zh-CN" altLang="en-US" sz="2267" b="1" dirty="0">
                <a:solidFill>
                  <a:srgbClr val="C00000"/>
                </a:solidFill>
                <a:latin typeface="微软雅黑" panose="020B0503020204020204" pitchFamily="34" charset="-122"/>
                <a:cs typeface="Heiti SC Medium" charset="-122"/>
              </a:rPr>
              <a:t>计算思维能力</a:t>
            </a:r>
            <a:r>
              <a:rPr lang="zh-CN" altLang="en-US" sz="2267" b="1" dirty="0">
                <a:solidFill>
                  <a:srgbClr val="002060"/>
                </a:solidFill>
                <a:latin typeface="微软雅黑" panose="020B0503020204020204" pitchFamily="34" charset="-122"/>
                <a:cs typeface="Heiti SC Medium" charset="-122"/>
              </a:rPr>
              <a:t>，能够综合运用智能科学的基础理论、基础知识，独立解决与智能系统相关的</a:t>
            </a:r>
            <a:r>
              <a:rPr lang="zh-CN" altLang="en-US" sz="2267" b="1" dirty="0">
                <a:solidFill>
                  <a:srgbClr val="C00000"/>
                </a:solidFill>
                <a:latin typeface="微软雅黑" panose="020B0503020204020204" pitchFamily="34" charset="-122"/>
                <a:cs typeface="Heiti SC Medium" charset="-122"/>
              </a:rPr>
              <a:t>智能方法问题</a:t>
            </a:r>
            <a:r>
              <a:rPr lang="zh-CN" altLang="en-US" sz="2267" b="1" dirty="0">
                <a:solidFill>
                  <a:srgbClr val="002060"/>
                </a:solidFill>
                <a:latin typeface="微软雅黑" panose="020B0503020204020204" pitchFamily="34" charset="-122"/>
                <a:cs typeface="Heiti SC Medium" charset="-122"/>
              </a:rPr>
              <a:t>与</a:t>
            </a:r>
            <a:r>
              <a:rPr lang="zh-CN" altLang="en-US" sz="2267" b="1" dirty="0">
                <a:solidFill>
                  <a:srgbClr val="C00000"/>
                </a:solidFill>
                <a:latin typeface="微软雅黑" panose="020B0503020204020204" pitchFamily="34" charset="-122"/>
                <a:cs typeface="Heiti SC Medium" charset="-122"/>
              </a:rPr>
              <a:t>复杂工程技术问题</a:t>
            </a:r>
            <a:r>
              <a:rPr lang="zh-CN" altLang="en-US" sz="2267" b="1" dirty="0">
                <a:solidFill>
                  <a:srgbClr val="002060"/>
                </a:solidFill>
                <a:latin typeface="微软雅黑" panose="020B0503020204020204" pitchFamily="34" charset="-122"/>
                <a:cs typeface="Heiti SC Medium" charset="-122"/>
              </a:rPr>
              <a:t>；</a:t>
            </a:r>
          </a:p>
          <a:p>
            <a:pPr>
              <a:lnSpc>
                <a:spcPct val="150000"/>
              </a:lnSpc>
              <a:buFont typeface="Wingdings" panose="05000000000000000000" pitchFamily="2" charset="2"/>
              <a:buChar char="n"/>
            </a:pPr>
            <a:r>
              <a:rPr lang="zh-CN" altLang="en-US" sz="2267" b="1" dirty="0">
                <a:solidFill>
                  <a:srgbClr val="002060"/>
                </a:solidFill>
                <a:latin typeface="微软雅黑" panose="020B0503020204020204" pitchFamily="34" charset="-122"/>
                <a:cs typeface="Heiti SC Medium" charset="-122"/>
              </a:rPr>
              <a:t>（</a:t>
            </a:r>
            <a:r>
              <a:rPr lang="en-US" altLang="zh-CN" sz="2267" b="1" dirty="0">
                <a:solidFill>
                  <a:srgbClr val="002060"/>
                </a:solidFill>
                <a:latin typeface="微软雅黑" panose="020B0503020204020204" pitchFamily="34" charset="-122"/>
                <a:cs typeface="Heiti SC Medium" charset="-122"/>
              </a:rPr>
              <a:t>4</a:t>
            </a:r>
            <a:r>
              <a:rPr lang="zh-CN" altLang="en-US" sz="2267" b="1" dirty="0">
                <a:solidFill>
                  <a:srgbClr val="002060"/>
                </a:solidFill>
                <a:latin typeface="微软雅黑" panose="020B0503020204020204" pitchFamily="34" charset="-122"/>
                <a:cs typeface="Heiti SC Medium" charset="-122"/>
              </a:rPr>
              <a:t>）具有较强智能信息处理相关的</a:t>
            </a:r>
            <a:r>
              <a:rPr lang="zh-CN" altLang="en-US" sz="2267" b="1" dirty="0">
                <a:solidFill>
                  <a:srgbClr val="C00000"/>
                </a:solidFill>
                <a:latin typeface="微软雅黑" panose="020B0503020204020204" pitchFamily="34" charset="-122"/>
                <a:cs typeface="Heiti SC Medium" charset="-122"/>
              </a:rPr>
              <a:t>理论创新能力</a:t>
            </a:r>
            <a:r>
              <a:rPr lang="zh-CN" altLang="en-US" sz="2267" b="1" dirty="0">
                <a:solidFill>
                  <a:srgbClr val="002060"/>
                </a:solidFill>
                <a:latin typeface="微软雅黑" panose="020B0503020204020204" pitchFamily="34" charset="-122"/>
                <a:cs typeface="Heiti SC Medium" charset="-122"/>
              </a:rPr>
              <a:t>、</a:t>
            </a:r>
            <a:r>
              <a:rPr lang="zh-CN" altLang="en-US" sz="2267" b="1" dirty="0">
                <a:solidFill>
                  <a:srgbClr val="C00000"/>
                </a:solidFill>
                <a:latin typeface="微软雅黑" panose="020B0503020204020204" pitchFamily="34" charset="-122"/>
                <a:cs typeface="Heiti SC Medium" charset="-122"/>
              </a:rPr>
              <a:t>工程创新能力</a:t>
            </a:r>
            <a:r>
              <a:rPr lang="zh-CN" altLang="en-US" sz="2267" b="1" dirty="0">
                <a:solidFill>
                  <a:srgbClr val="002060"/>
                </a:solidFill>
                <a:latin typeface="微软雅黑" panose="020B0503020204020204" pitchFamily="34" charset="-122"/>
                <a:cs typeface="Heiti SC Medium" charset="-122"/>
              </a:rPr>
              <a:t>和</a:t>
            </a:r>
            <a:r>
              <a:rPr lang="zh-CN" altLang="en-US" sz="2267" b="1" dirty="0">
                <a:solidFill>
                  <a:srgbClr val="C00000"/>
                </a:solidFill>
                <a:latin typeface="微软雅黑" panose="020B0503020204020204" pitchFamily="34" charset="-122"/>
                <a:cs typeface="Heiti SC Medium" charset="-122"/>
              </a:rPr>
              <a:t>持续学习能力</a:t>
            </a:r>
            <a:r>
              <a:rPr lang="zh-CN" altLang="en-US" sz="2267" b="1" dirty="0">
                <a:solidFill>
                  <a:srgbClr val="002060"/>
                </a:solidFill>
                <a:latin typeface="微软雅黑" panose="020B0503020204020204" pitchFamily="34" charset="-122"/>
                <a:cs typeface="Heiti SC Medium" charset="-122"/>
              </a:rPr>
              <a:t>；</a:t>
            </a:r>
          </a:p>
          <a:p>
            <a:pPr>
              <a:lnSpc>
                <a:spcPct val="150000"/>
              </a:lnSpc>
              <a:buFont typeface="Wingdings" panose="05000000000000000000" pitchFamily="2" charset="2"/>
              <a:buChar char="n"/>
            </a:pPr>
            <a:r>
              <a:rPr lang="zh-CN" altLang="en-US" sz="2267" b="1" dirty="0">
                <a:solidFill>
                  <a:srgbClr val="002060"/>
                </a:solidFill>
                <a:latin typeface="微软雅黑" panose="020B0503020204020204" pitchFamily="34" charset="-122"/>
                <a:cs typeface="Heiti SC Medium" charset="-122"/>
              </a:rPr>
              <a:t>（</a:t>
            </a:r>
            <a:r>
              <a:rPr lang="en-US" altLang="zh-CN" sz="2267" b="1" dirty="0">
                <a:solidFill>
                  <a:srgbClr val="002060"/>
                </a:solidFill>
                <a:latin typeface="微软雅黑" panose="020B0503020204020204" pitchFamily="34" charset="-122"/>
                <a:cs typeface="Heiti SC Medium" charset="-122"/>
              </a:rPr>
              <a:t>5</a:t>
            </a:r>
            <a:r>
              <a:rPr lang="zh-CN" altLang="en-US" sz="2267" b="1" dirty="0">
                <a:solidFill>
                  <a:srgbClr val="002060"/>
                </a:solidFill>
                <a:latin typeface="微软雅黑" panose="020B0503020204020204" pitchFamily="34" charset="-122"/>
                <a:cs typeface="Heiti SC Medium" charset="-122"/>
              </a:rPr>
              <a:t>）具有跨学科能力、团队合作能力和有效的交流能力；</a:t>
            </a:r>
          </a:p>
          <a:p>
            <a:pPr>
              <a:lnSpc>
                <a:spcPct val="150000"/>
              </a:lnSpc>
              <a:buFont typeface="Wingdings" panose="05000000000000000000" pitchFamily="2" charset="2"/>
              <a:buChar char="n"/>
            </a:pPr>
            <a:r>
              <a:rPr lang="zh-CN" altLang="en-US" sz="2267" b="1" dirty="0">
                <a:solidFill>
                  <a:srgbClr val="002060"/>
                </a:solidFill>
                <a:latin typeface="微软雅黑" panose="020B0503020204020204" pitchFamily="34" charset="-122"/>
                <a:cs typeface="Heiti SC Medium" charset="-122"/>
              </a:rPr>
              <a:t>（</a:t>
            </a:r>
            <a:r>
              <a:rPr lang="en-US" altLang="zh-CN" sz="2267" b="1" dirty="0">
                <a:solidFill>
                  <a:srgbClr val="002060"/>
                </a:solidFill>
                <a:latin typeface="微软雅黑" panose="020B0503020204020204" pitchFamily="34" charset="-122"/>
                <a:cs typeface="Heiti SC Medium" charset="-122"/>
              </a:rPr>
              <a:t>6</a:t>
            </a:r>
            <a:r>
              <a:rPr lang="zh-CN" altLang="en-US" sz="2267" b="1" dirty="0">
                <a:solidFill>
                  <a:srgbClr val="002060"/>
                </a:solidFill>
                <a:latin typeface="微软雅黑" panose="020B0503020204020204" pitchFamily="34" charset="-122"/>
                <a:cs typeface="Heiti SC Medium" charset="-122"/>
              </a:rPr>
              <a:t>）具有创新精神和国际视野。</a:t>
            </a:r>
          </a:p>
          <a:p>
            <a:endParaRPr lang="zh-CN" altLang="en-US" dirty="0"/>
          </a:p>
        </p:txBody>
      </p:sp>
    </p:spTree>
    <p:extLst>
      <p:ext uri="{BB962C8B-B14F-4D97-AF65-F5344CB8AC3E}">
        <p14:creationId xmlns:p14="http://schemas.microsoft.com/office/powerpoint/2010/main" val="41718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2"/>
          <p:cNvSpPr>
            <a:spLocks noGrp="1"/>
          </p:cNvSpPr>
          <p:nvPr>
            <p:ph type="title"/>
          </p:nvPr>
        </p:nvSpPr>
        <p:spPr>
          <a:xfrm>
            <a:off x="956930" y="119275"/>
            <a:ext cx="10576574" cy="705600"/>
          </a:xfrm>
        </p:spPr>
        <p:txBody>
          <a:bodyPr>
            <a:noAutofit/>
          </a:bodyPr>
          <a:lstStyle/>
          <a:p>
            <a:r>
              <a:rPr lang="zh-CN" altLang="en-US" sz="4400" b="1" dirty="0">
                <a:solidFill>
                  <a:srgbClr val="FF0000"/>
                </a:solidFill>
                <a:latin typeface="Microsoft YaHei Light" panose="020B0502040204020203" pitchFamily="34" charset="-122"/>
                <a:ea typeface="Microsoft YaHei Light" panose="020B0502040204020203" pitchFamily="34" charset="-122"/>
              </a:rPr>
              <a:t>哈工大</a:t>
            </a:r>
            <a:r>
              <a:rPr lang="en-US" altLang="zh-CN" sz="4400" b="1" dirty="0">
                <a:solidFill>
                  <a:srgbClr val="FF0000"/>
                </a:solidFill>
                <a:latin typeface="Microsoft YaHei Light" panose="020B0502040204020203" pitchFamily="34" charset="-122"/>
                <a:ea typeface="Microsoft YaHei Light" panose="020B0502040204020203" pitchFamily="34" charset="-122"/>
              </a:rPr>
              <a:t>AI</a:t>
            </a:r>
            <a:r>
              <a:rPr lang="zh-CN" altLang="en-US" sz="4400" b="1" dirty="0">
                <a:solidFill>
                  <a:srgbClr val="FF0000"/>
                </a:solidFill>
                <a:latin typeface="Microsoft YaHei Light" panose="020B0502040204020203" pitchFamily="34" charset="-122"/>
                <a:ea typeface="Microsoft YaHei Light" panose="020B0502040204020203" pitchFamily="34" charset="-122"/>
              </a:rPr>
              <a:t>教育实践</a:t>
            </a:r>
            <a:r>
              <a:rPr lang="en-US" altLang="zh-CN" sz="4400" b="1" dirty="0">
                <a:solidFill>
                  <a:srgbClr val="FF0000"/>
                </a:solidFill>
                <a:latin typeface="Microsoft YaHei Light" panose="020B0502040204020203" pitchFamily="34" charset="-122"/>
                <a:ea typeface="Microsoft YaHei Light" panose="020B0502040204020203" pitchFamily="34" charset="-122"/>
              </a:rPr>
              <a:t>——</a:t>
            </a:r>
            <a:r>
              <a:rPr lang="zh-CN" altLang="en-US" sz="4400" b="1" dirty="0">
                <a:solidFill>
                  <a:srgbClr val="FF0000"/>
                </a:solidFill>
                <a:latin typeface="Microsoft YaHei Light" panose="020B0502040204020203" pitchFamily="34" charset="-122"/>
                <a:ea typeface="Microsoft YaHei Light" panose="020B0502040204020203" pitchFamily="34" charset="-122"/>
              </a:rPr>
              <a:t>专业能力支撑关系</a:t>
            </a:r>
          </a:p>
        </p:txBody>
      </p:sp>
      <p:sp>
        <p:nvSpPr>
          <p:cNvPr id="32" name="Rectangle 2">
            <a:extLst>
              <a:ext uri="{FF2B5EF4-FFF2-40B4-BE49-F238E27FC236}">
                <a16:creationId xmlns:a16="http://schemas.microsoft.com/office/drawing/2014/main" id="{2E688B1F-FA91-49B4-BB6B-A89C786F0006}"/>
              </a:ext>
            </a:extLst>
          </p:cNvPr>
          <p:cNvSpPr>
            <a:spLocks noChangeArrowheads="1"/>
          </p:cNvSpPr>
          <p:nvPr/>
        </p:nvSpPr>
        <p:spPr bwMode="gray">
          <a:xfrm>
            <a:off x="1846304" y="5399409"/>
            <a:ext cx="3399461" cy="601752"/>
          </a:xfrm>
          <a:prstGeom prst="rect">
            <a:avLst/>
          </a:prstGeom>
          <a:solidFill>
            <a:schemeClr val="accent1">
              <a:lumMod val="50000"/>
            </a:schemeClr>
          </a:solidFill>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flatTx/>
          </a:bodyPr>
          <a:lstStyle/>
          <a:p>
            <a:pPr algn="ctr">
              <a:defRPr/>
            </a:pPr>
            <a:r>
              <a:rPr lang="zh-CN" altLang="en-US"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人工智能数学基础</a:t>
            </a:r>
            <a:endParaRPr lang="en-US" altLang="zh-CN"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endParaRPr>
          </a:p>
        </p:txBody>
      </p:sp>
      <p:sp>
        <p:nvSpPr>
          <p:cNvPr id="33" name="Rectangle 40">
            <a:extLst>
              <a:ext uri="{FF2B5EF4-FFF2-40B4-BE49-F238E27FC236}">
                <a16:creationId xmlns:a16="http://schemas.microsoft.com/office/drawing/2014/main" id="{C324BEBA-E67D-4ABF-964E-109C6614A71B}"/>
              </a:ext>
            </a:extLst>
          </p:cNvPr>
          <p:cNvSpPr>
            <a:spLocks noChangeArrowheads="1"/>
          </p:cNvSpPr>
          <p:nvPr/>
        </p:nvSpPr>
        <p:spPr bwMode="gray">
          <a:xfrm>
            <a:off x="406916" y="5399409"/>
            <a:ext cx="1355478" cy="400110"/>
          </a:xfrm>
          <a:prstGeom prst="rect">
            <a:avLst/>
          </a:prstGeom>
          <a:noFill/>
          <a:ln>
            <a:noFill/>
          </a:ln>
          <a:effectLst/>
        </p:spPr>
        <p:txBody>
          <a:bodyPr wrap="square">
            <a:spAutoFit/>
          </a:bodyPr>
          <a:lstStyle/>
          <a:p>
            <a:pPr algn="ctr">
              <a:buClr>
                <a:srgbClr val="FF0066"/>
              </a:buClr>
              <a:buSzPct val="75000"/>
            </a:pPr>
            <a:r>
              <a:rPr lang="zh-CN" altLang="en-US" sz="2000" b="1" dirty="0">
                <a:solidFill>
                  <a:srgbClr val="C00000"/>
                </a:solidFill>
                <a:latin typeface="微软雅黑" panose="020B0503020204020204" pitchFamily="34" charset="-122"/>
                <a:ea typeface="微软雅黑" panose="020B0503020204020204" pitchFamily="34" charset="-122"/>
                <a:cs typeface="Heiti SC Medium" charset="-122"/>
              </a:rPr>
              <a:t>理论基础</a:t>
            </a:r>
            <a:endParaRPr lang="en-US" altLang="zh-CN" sz="2000" b="1" dirty="0">
              <a:solidFill>
                <a:srgbClr val="C00000"/>
              </a:solidFill>
              <a:latin typeface="微软雅黑" panose="020B0503020204020204" pitchFamily="34" charset="-122"/>
              <a:ea typeface="微软雅黑" panose="020B0503020204020204" pitchFamily="34" charset="-122"/>
              <a:cs typeface="Heiti SC Medium" charset="-122"/>
            </a:endParaRPr>
          </a:p>
        </p:txBody>
      </p:sp>
      <p:sp>
        <p:nvSpPr>
          <p:cNvPr id="35" name="Rectangle 3">
            <a:extLst>
              <a:ext uri="{FF2B5EF4-FFF2-40B4-BE49-F238E27FC236}">
                <a16:creationId xmlns:a16="http://schemas.microsoft.com/office/drawing/2014/main" id="{C5C163E3-E768-4A6B-93DF-5001CF6CCCD2}"/>
              </a:ext>
            </a:extLst>
          </p:cNvPr>
          <p:cNvSpPr>
            <a:spLocks noChangeArrowheads="1"/>
          </p:cNvSpPr>
          <p:nvPr/>
        </p:nvSpPr>
        <p:spPr bwMode="gray">
          <a:xfrm>
            <a:off x="1868714" y="4373395"/>
            <a:ext cx="3381437" cy="601753"/>
          </a:xfrm>
          <a:prstGeom prst="rect">
            <a:avLst/>
          </a:prstGeom>
          <a:solidFill>
            <a:schemeClr val="accent1">
              <a:lumMod val="75000"/>
            </a:schemeClr>
          </a:solidFill>
          <a:ln>
            <a:solidFill>
              <a:schemeClr val="tx1"/>
            </a:solidFill>
          </a:ln>
          <a:effectLst>
            <a:outerShdw blurRad="50800" dist="1016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anchor="ctr">
            <a:flatTx/>
          </a:bodyPr>
          <a:lstStyle/>
          <a:p>
            <a:pPr algn="ctr"/>
            <a:r>
              <a:rPr lang="zh-CN" altLang="en-US" b="1" dirty="0">
                <a:solidFill>
                  <a:schemeClr val="bg1"/>
                </a:solidFill>
                <a:latin typeface="微软雅黑" panose="020B0503020204020204" pitchFamily="34" charset="-122"/>
                <a:ea typeface="微软雅黑" panose="020B0503020204020204" pitchFamily="34" charset="-122"/>
              </a:rPr>
              <a:t>机器学习 </a:t>
            </a:r>
            <a:r>
              <a:rPr lang="en-US" altLang="zh-CN" b="1" dirty="0">
                <a:solidFill>
                  <a:srgbClr val="FFFF00"/>
                </a:solidFill>
                <a:latin typeface="微软雅黑" panose="020B0503020204020204" pitchFamily="34" charset="-122"/>
                <a:ea typeface="微软雅黑" panose="020B0503020204020204" pitchFamily="34" charset="-122"/>
              </a:rPr>
              <a:t>(</a:t>
            </a:r>
            <a:r>
              <a:rPr lang="zh-CN" altLang="en-US" b="1" dirty="0">
                <a:solidFill>
                  <a:srgbClr val="FFFF00"/>
                </a:solidFill>
                <a:latin typeface="微软雅黑" panose="020B0503020204020204" pitchFamily="34" charset="-122"/>
                <a:ea typeface="微软雅黑" panose="020B0503020204020204" pitchFamily="34" charset="-122"/>
              </a:rPr>
              <a:t>学习）</a:t>
            </a:r>
          </a:p>
        </p:txBody>
      </p:sp>
      <p:sp>
        <p:nvSpPr>
          <p:cNvPr id="36" name="Rectangle 6">
            <a:extLst>
              <a:ext uri="{FF2B5EF4-FFF2-40B4-BE49-F238E27FC236}">
                <a16:creationId xmlns:a16="http://schemas.microsoft.com/office/drawing/2014/main" id="{174A3968-A38A-40EA-9DA3-01BD36E89BBC}"/>
              </a:ext>
            </a:extLst>
          </p:cNvPr>
          <p:cNvSpPr>
            <a:spLocks noChangeArrowheads="1"/>
          </p:cNvSpPr>
          <p:nvPr/>
        </p:nvSpPr>
        <p:spPr bwMode="gray">
          <a:xfrm>
            <a:off x="466695" y="3133783"/>
            <a:ext cx="1294158" cy="400110"/>
          </a:xfrm>
          <a:prstGeom prst="rect">
            <a:avLst/>
          </a:prstGeom>
          <a:noFill/>
          <a:ln>
            <a:noFill/>
          </a:ln>
          <a:effectLst/>
        </p:spPr>
        <p:txBody>
          <a:bodyPr wrap="square">
            <a:spAutoFit/>
          </a:bodyPr>
          <a:lstStyle/>
          <a:p>
            <a:pPr algn="ctr" eaLnBrk="1" hangingPunct="1">
              <a:buClr>
                <a:srgbClr val="FF0066"/>
              </a:buClr>
              <a:buSzPct val="75000"/>
              <a:buFont typeface="Wingdings" panose="05000000000000000000" charset="0"/>
              <a:buNone/>
            </a:pPr>
            <a:r>
              <a:rPr lang="zh-CN" altLang="en-US" sz="2000" b="1" dirty="0">
                <a:solidFill>
                  <a:srgbClr val="C00000"/>
                </a:solidFill>
                <a:latin typeface="微软雅黑" panose="020B0503020204020204" pitchFamily="34" charset="-122"/>
                <a:ea typeface="微软雅黑" panose="020B0503020204020204" pitchFamily="34" charset="-122"/>
                <a:cs typeface="Heiti SC Medium" charset="-122"/>
              </a:rPr>
              <a:t>核心技术</a:t>
            </a:r>
            <a:endParaRPr lang="en-US" altLang="zh-CN" sz="2000" b="1" dirty="0">
              <a:solidFill>
                <a:srgbClr val="C00000"/>
              </a:solidFill>
              <a:latin typeface="微软雅黑" panose="020B0503020204020204" pitchFamily="34" charset="-122"/>
              <a:ea typeface="微软雅黑" panose="020B0503020204020204" pitchFamily="34" charset="-122"/>
              <a:cs typeface="Heiti SC Medium" charset="-122"/>
            </a:endParaRPr>
          </a:p>
        </p:txBody>
      </p:sp>
      <p:sp>
        <p:nvSpPr>
          <p:cNvPr id="37" name="Rectangle 2">
            <a:extLst>
              <a:ext uri="{FF2B5EF4-FFF2-40B4-BE49-F238E27FC236}">
                <a16:creationId xmlns:a16="http://schemas.microsoft.com/office/drawing/2014/main" id="{62A4629A-F652-4418-9177-88BD2D9F603B}"/>
              </a:ext>
            </a:extLst>
          </p:cNvPr>
          <p:cNvSpPr>
            <a:spLocks noChangeArrowheads="1"/>
          </p:cNvSpPr>
          <p:nvPr/>
        </p:nvSpPr>
        <p:spPr bwMode="gray">
          <a:xfrm>
            <a:off x="5348723" y="5399409"/>
            <a:ext cx="3485862" cy="601752"/>
          </a:xfrm>
          <a:prstGeom prst="rect">
            <a:avLst/>
          </a:prstGeom>
          <a:solidFill>
            <a:schemeClr val="accent1">
              <a:lumMod val="50000"/>
            </a:schemeClr>
          </a:solidFill>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flatTx/>
          </a:bodyPr>
          <a:lstStyle/>
          <a:p>
            <a:pPr algn="ctr">
              <a:defRPr/>
            </a:pPr>
            <a:r>
              <a:rPr lang="zh-CN" altLang="en-US"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人工智能导论</a:t>
            </a:r>
          </a:p>
        </p:txBody>
      </p:sp>
      <p:sp>
        <p:nvSpPr>
          <p:cNvPr id="38" name="Rectangle 3">
            <a:extLst>
              <a:ext uri="{FF2B5EF4-FFF2-40B4-BE49-F238E27FC236}">
                <a16:creationId xmlns:a16="http://schemas.microsoft.com/office/drawing/2014/main" id="{1B496E6A-74B3-44E0-A0B6-38337943BA0F}"/>
              </a:ext>
            </a:extLst>
          </p:cNvPr>
          <p:cNvSpPr>
            <a:spLocks noChangeArrowheads="1"/>
          </p:cNvSpPr>
          <p:nvPr/>
        </p:nvSpPr>
        <p:spPr bwMode="gray">
          <a:xfrm>
            <a:off x="1887941" y="1308656"/>
            <a:ext cx="6946644" cy="1075600"/>
          </a:xfrm>
          <a:prstGeom prst="rect">
            <a:avLst/>
          </a:prstGeom>
          <a:solidFill>
            <a:schemeClr val="accent1">
              <a:lumMod val="20000"/>
              <a:lumOff val="80000"/>
            </a:schemeClr>
          </a:solidFill>
          <a:effectLst>
            <a:outerShdw blurRad="50800" dist="101600" dir="2700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flatTx/>
          </a:bodyPr>
          <a:lstStyle/>
          <a:p>
            <a:pPr algn="ctr">
              <a:lnSpc>
                <a:spcPts val="2500"/>
              </a:lnSpc>
            </a:pPr>
            <a:r>
              <a:rPr lang="zh-CN" altLang="en-US" sz="1600" b="1" dirty="0">
                <a:solidFill>
                  <a:srgbClr val="002060"/>
                </a:solidFill>
                <a:latin typeface="微软雅黑" panose="020B0503020204020204" pitchFamily="34" charset="-122"/>
                <a:ea typeface="微软雅黑" panose="020B0503020204020204" pitchFamily="34" charset="-122"/>
              </a:rPr>
              <a:t>医疗文本分析、医学图像处理、医学健模与仿真、</a:t>
            </a:r>
            <a:endParaRPr lang="en-US" altLang="zh-CN" sz="1600" b="1" dirty="0">
              <a:solidFill>
                <a:srgbClr val="002060"/>
              </a:solidFill>
              <a:latin typeface="微软雅黑" panose="020B0503020204020204" pitchFamily="34" charset="-122"/>
              <a:ea typeface="微软雅黑" panose="020B0503020204020204" pitchFamily="34" charset="-122"/>
            </a:endParaRPr>
          </a:p>
          <a:p>
            <a:pPr algn="ctr">
              <a:lnSpc>
                <a:spcPts val="2500"/>
              </a:lnSpc>
            </a:pPr>
            <a:r>
              <a:rPr lang="zh-CN" altLang="en-US" sz="1600" b="1" dirty="0">
                <a:solidFill>
                  <a:srgbClr val="002060"/>
                </a:solidFill>
                <a:latin typeface="微软雅黑" panose="020B0503020204020204" pitchFamily="34" charset="-122"/>
                <a:ea typeface="微软雅黑" panose="020B0503020204020204" pitchFamily="34" charset="-122"/>
              </a:rPr>
              <a:t>智慧医疗、智慧司法、智慧农业、智慧建筑、智慧交通、</a:t>
            </a:r>
            <a:endParaRPr lang="en-US" altLang="zh-CN" sz="1600" b="1" dirty="0">
              <a:solidFill>
                <a:srgbClr val="002060"/>
              </a:solidFill>
              <a:latin typeface="微软雅黑" panose="020B0503020204020204" pitchFamily="34" charset="-122"/>
              <a:ea typeface="微软雅黑" panose="020B0503020204020204" pitchFamily="34" charset="-122"/>
            </a:endParaRPr>
          </a:p>
          <a:p>
            <a:pPr algn="ctr">
              <a:lnSpc>
                <a:spcPts val="2500"/>
              </a:lnSpc>
            </a:pPr>
            <a:r>
              <a:rPr lang="zh-CN" altLang="en-US" sz="1600" b="1" dirty="0">
                <a:solidFill>
                  <a:srgbClr val="002060"/>
                </a:solidFill>
                <a:latin typeface="微软雅黑" panose="020B0503020204020204" pitchFamily="34" charset="-122"/>
                <a:ea typeface="微软雅黑" panose="020B0503020204020204" pitchFamily="34" charset="-122"/>
              </a:rPr>
              <a:t>计算生物学、计算金融、计算化学 </a:t>
            </a:r>
            <a:r>
              <a:rPr lang="en-US" altLang="zh-CN" sz="1600" b="1" dirty="0">
                <a:solidFill>
                  <a:srgbClr val="002060"/>
                </a:solidFill>
                <a:latin typeface="微软雅黑" panose="020B0503020204020204" pitchFamily="34" charset="-122"/>
                <a:ea typeface="微软雅黑" panose="020B0503020204020204" pitchFamily="34" charset="-122"/>
              </a:rPr>
              <a:t>……</a:t>
            </a:r>
            <a:endParaRPr lang="zh-CN" altLang="en-US" sz="1600" b="1" dirty="0">
              <a:solidFill>
                <a:srgbClr val="002060"/>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1AAECA04-9783-4956-815A-2AB2BD272A8B}"/>
              </a:ext>
            </a:extLst>
          </p:cNvPr>
          <p:cNvSpPr/>
          <p:nvPr/>
        </p:nvSpPr>
        <p:spPr>
          <a:xfrm>
            <a:off x="468033" y="1512804"/>
            <a:ext cx="1323696" cy="707886"/>
          </a:xfrm>
          <a:prstGeom prst="rect">
            <a:avLst/>
          </a:prstGeom>
          <a:effectLst/>
        </p:spPr>
        <p:txBody>
          <a:bodyPr wrap="square">
            <a:spAutoFit/>
          </a:bodyPr>
          <a:lstStyle/>
          <a:p>
            <a:pPr algn="ctr">
              <a:buClr>
                <a:srgbClr val="FF0066"/>
              </a:buClr>
              <a:buSzPct val="75000"/>
            </a:pPr>
            <a:r>
              <a:rPr lang="en-US" altLang="zh-CN" sz="2000" b="1" dirty="0">
                <a:solidFill>
                  <a:srgbClr val="C00000"/>
                </a:solidFill>
                <a:latin typeface="微软雅黑" panose="020B0503020204020204" pitchFamily="34" charset="-122"/>
                <a:ea typeface="微软雅黑" panose="020B0503020204020204" pitchFamily="34" charset="-122"/>
                <a:cs typeface="Heiti SC Medium" charset="-122"/>
              </a:rPr>
              <a:t>“AI+X”</a:t>
            </a:r>
          </a:p>
          <a:p>
            <a:pPr algn="ctr">
              <a:buClr>
                <a:srgbClr val="FF0066"/>
              </a:buClr>
              <a:buSzPct val="75000"/>
            </a:pPr>
            <a:r>
              <a:rPr lang="zh-CN" altLang="en-US" sz="2000" b="1" dirty="0">
                <a:solidFill>
                  <a:srgbClr val="C00000"/>
                </a:solidFill>
                <a:latin typeface="微软雅黑" panose="020B0503020204020204" pitchFamily="34" charset="-122"/>
                <a:ea typeface="微软雅黑" panose="020B0503020204020204" pitchFamily="34" charset="-122"/>
                <a:cs typeface="Heiti SC Medium" charset="-122"/>
              </a:rPr>
              <a:t>交叉应用</a:t>
            </a:r>
          </a:p>
        </p:txBody>
      </p:sp>
      <p:sp>
        <p:nvSpPr>
          <p:cNvPr id="40" name="Rectangle 40">
            <a:extLst>
              <a:ext uri="{FF2B5EF4-FFF2-40B4-BE49-F238E27FC236}">
                <a16:creationId xmlns:a16="http://schemas.microsoft.com/office/drawing/2014/main" id="{53CAABE5-1300-4884-96A3-55272816D83C}"/>
              </a:ext>
            </a:extLst>
          </p:cNvPr>
          <p:cNvSpPr>
            <a:spLocks noChangeArrowheads="1"/>
          </p:cNvSpPr>
          <p:nvPr/>
        </p:nvSpPr>
        <p:spPr bwMode="gray">
          <a:xfrm>
            <a:off x="406916" y="4354764"/>
            <a:ext cx="1355478" cy="400110"/>
          </a:xfrm>
          <a:prstGeom prst="rect">
            <a:avLst/>
          </a:prstGeom>
          <a:noFill/>
          <a:ln>
            <a:noFill/>
          </a:ln>
          <a:effectLst/>
        </p:spPr>
        <p:txBody>
          <a:bodyPr wrap="square">
            <a:spAutoFit/>
          </a:bodyPr>
          <a:lstStyle/>
          <a:p>
            <a:pPr algn="ctr" eaLnBrk="1" hangingPunct="1">
              <a:buClr>
                <a:srgbClr val="FF0066"/>
              </a:buClr>
              <a:buSzPct val="75000"/>
              <a:buFont typeface="Wingdings" panose="05000000000000000000" charset="0"/>
              <a:buNone/>
            </a:pPr>
            <a:r>
              <a:rPr lang="zh-CN" altLang="en-US" sz="2000" b="1" dirty="0">
                <a:solidFill>
                  <a:srgbClr val="C00000"/>
                </a:solidFill>
                <a:latin typeface="微软雅黑" panose="020B0503020204020204" pitchFamily="34" charset="-122"/>
                <a:ea typeface="微软雅黑" panose="020B0503020204020204" pitchFamily="34" charset="-122"/>
                <a:cs typeface="Heiti SC Medium" charset="-122"/>
              </a:rPr>
              <a:t>核心方法</a:t>
            </a:r>
            <a:endParaRPr lang="en-US" altLang="zh-CN" sz="2000" b="1" dirty="0">
              <a:solidFill>
                <a:srgbClr val="C00000"/>
              </a:solidFill>
              <a:latin typeface="微软雅黑" panose="020B0503020204020204" pitchFamily="34" charset="-122"/>
              <a:ea typeface="微软雅黑" panose="020B0503020204020204" pitchFamily="34" charset="-122"/>
              <a:cs typeface="Heiti SC Medium" charset="-122"/>
            </a:endParaRPr>
          </a:p>
        </p:txBody>
      </p:sp>
      <p:sp>
        <p:nvSpPr>
          <p:cNvPr id="42" name="Rectangle 3">
            <a:extLst>
              <a:ext uri="{FF2B5EF4-FFF2-40B4-BE49-F238E27FC236}">
                <a16:creationId xmlns:a16="http://schemas.microsoft.com/office/drawing/2014/main" id="{C893C5EE-356E-4C73-B2EC-BF8D22C10C75}"/>
              </a:ext>
            </a:extLst>
          </p:cNvPr>
          <p:cNvSpPr>
            <a:spLocks noChangeArrowheads="1"/>
          </p:cNvSpPr>
          <p:nvPr/>
        </p:nvSpPr>
        <p:spPr bwMode="gray">
          <a:xfrm>
            <a:off x="5356117" y="4373395"/>
            <a:ext cx="3508948" cy="605033"/>
          </a:xfrm>
          <a:prstGeom prst="rect">
            <a:avLst/>
          </a:prstGeom>
          <a:solidFill>
            <a:schemeClr val="accent1">
              <a:lumMod val="75000"/>
            </a:schemeClr>
          </a:solidFill>
          <a:ln>
            <a:solidFill>
              <a:schemeClr val="tx1"/>
            </a:solidFill>
          </a:ln>
          <a:effectLst>
            <a:outerShdw blurRad="50800" dist="1016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anchor="ctr">
            <a:flatTx/>
          </a:bodyPr>
          <a:lstStyle/>
          <a:p>
            <a:pPr algn="ctr"/>
            <a:r>
              <a:rPr lang="zh-CN" altLang="en-US" b="1" dirty="0">
                <a:solidFill>
                  <a:schemeClr val="bg1"/>
                </a:solidFill>
                <a:latin typeface="微软雅黑" panose="020B0503020204020204" pitchFamily="34" charset="-122"/>
                <a:ea typeface="微软雅黑" panose="020B0503020204020204" pitchFamily="34" charset="-122"/>
              </a:rPr>
              <a:t>知识表征与推理</a:t>
            </a:r>
            <a:r>
              <a:rPr lang="zh-CN" altLang="en-US" b="1" dirty="0">
                <a:solidFill>
                  <a:srgbClr val="FFFF00"/>
                </a:solidFill>
                <a:latin typeface="微软雅黑" panose="020B0503020204020204" pitchFamily="34" charset="-122"/>
                <a:ea typeface="微软雅黑" panose="020B0503020204020204" pitchFamily="34" charset="-122"/>
              </a:rPr>
              <a:t>（知识）</a:t>
            </a:r>
          </a:p>
        </p:txBody>
      </p:sp>
      <p:sp>
        <p:nvSpPr>
          <p:cNvPr id="43" name="object 27">
            <a:extLst>
              <a:ext uri="{FF2B5EF4-FFF2-40B4-BE49-F238E27FC236}">
                <a16:creationId xmlns:a16="http://schemas.microsoft.com/office/drawing/2014/main" id="{F70AA270-FE17-43DB-8A81-BB4C792EC52B}"/>
              </a:ext>
            </a:extLst>
          </p:cNvPr>
          <p:cNvSpPr/>
          <p:nvPr/>
        </p:nvSpPr>
        <p:spPr>
          <a:xfrm rot="10800000">
            <a:off x="3525689" y="5004364"/>
            <a:ext cx="656158" cy="321868"/>
          </a:xfrm>
          <a:custGeom>
            <a:avLst/>
            <a:gdLst/>
            <a:ahLst/>
            <a:cxnLst/>
            <a:rect l="l" t="t" r="r" b="b"/>
            <a:pathLst>
              <a:path w="457200" h="394970">
                <a:moveTo>
                  <a:pt x="457200" y="197358"/>
                </a:moveTo>
                <a:lnTo>
                  <a:pt x="0" y="197358"/>
                </a:lnTo>
                <a:lnTo>
                  <a:pt x="228600" y="394716"/>
                </a:lnTo>
                <a:lnTo>
                  <a:pt x="457200" y="197358"/>
                </a:lnTo>
                <a:close/>
              </a:path>
              <a:path w="457200" h="394970">
                <a:moveTo>
                  <a:pt x="342900" y="0"/>
                </a:moveTo>
                <a:lnTo>
                  <a:pt x="114300" y="0"/>
                </a:lnTo>
                <a:lnTo>
                  <a:pt x="114300" y="197358"/>
                </a:lnTo>
                <a:lnTo>
                  <a:pt x="342900" y="197358"/>
                </a:lnTo>
                <a:lnTo>
                  <a:pt x="342900" y="0"/>
                </a:lnTo>
                <a:close/>
              </a:path>
            </a:pathLst>
          </a:custGeom>
          <a:solidFill>
            <a:srgbClr val="C00000"/>
          </a:solidFill>
        </p:spPr>
        <p:txBody>
          <a:bodyPr wrap="square" lIns="0" tIns="0" rIns="0" bIns="0" rtlCol="0"/>
          <a:lstStyle/>
          <a:p>
            <a:endParaRPr/>
          </a:p>
        </p:txBody>
      </p:sp>
      <p:sp>
        <p:nvSpPr>
          <p:cNvPr id="44" name="object 27">
            <a:extLst>
              <a:ext uri="{FF2B5EF4-FFF2-40B4-BE49-F238E27FC236}">
                <a16:creationId xmlns:a16="http://schemas.microsoft.com/office/drawing/2014/main" id="{1A6D3CEB-4719-43C5-A874-5C6F94E87FF3}"/>
              </a:ext>
            </a:extLst>
          </p:cNvPr>
          <p:cNvSpPr/>
          <p:nvPr/>
        </p:nvSpPr>
        <p:spPr>
          <a:xfrm rot="10800000">
            <a:off x="3543754" y="3961742"/>
            <a:ext cx="638093" cy="335642"/>
          </a:xfrm>
          <a:custGeom>
            <a:avLst/>
            <a:gdLst/>
            <a:ahLst/>
            <a:cxnLst/>
            <a:rect l="l" t="t" r="r" b="b"/>
            <a:pathLst>
              <a:path w="457200" h="394970">
                <a:moveTo>
                  <a:pt x="457200" y="197358"/>
                </a:moveTo>
                <a:lnTo>
                  <a:pt x="0" y="197358"/>
                </a:lnTo>
                <a:lnTo>
                  <a:pt x="228600" y="394716"/>
                </a:lnTo>
                <a:lnTo>
                  <a:pt x="457200" y="197358"/>
                </a:lnTo>
                <a:close/>
              </a:path>
              <a:path w="457200" h="394970">
                <a:moveTo>
                  <a:pt x="342900" y="0"/>
                </a:moveTo>
                <a:lnTo>
                  <a:pt x="114300" y="0"/>
                </a:lnTo>
                <a:lnTo>
                  <a:pt x="114300" y="197358"/>
                </a:lnTo>
                <a:lnTo>
                  <a:pt x="342900" y="197358"/>
                </a:lnTo>
                <a:lnTo>
                  <a:pt x="342900" y="0"/>
                </a:lnTo>
                <a:close/>
              </a:path>
            </a:pathLst>
          </a:custGeom>
          <a:solidFill>
            <a:srgbClr val="C00000"/>
          </a:solidFill>
        </p:spPr>
        <p:txBody>
          <a:bodyPr wrap="square" lIns="0" tIns="0" rIns="0" bIns="0" rtlCol="0"/>
          <a:lstStyle/>
          <a:p>
            <a:endParaRPr/>
          </a:p>
        </p:txBody>
      </p:sp>
      <p:sp>
        <p:nvSpPr>
          <p:cNvPr id="45" name="object 27">
            <a:extLst>
              <a:ext uri="{FF2B5EF4-FFF2-40B4-BE49-F238E27FC236}">
                <a16:creationId xmlns:a16="http://schemas.microsoft.com/office/drawing/2014/main" id="{A1C4F35B-B0A8-4B60-BF5A-F5E6DF82D3BC}"/>
              </a:ext>
            </a:extLst>
          </p:cNvPr>
          <p:cNvSpPr/>
          <p:nvPr/>
        </p:nvSpPr>
        <p:spPr>
          <a:xfrm rot="10800000">
            <a:off x="3540929" y="2416040"/>
            <a:ext cx="638094" cy="335641"/>
          </a:xfrm>
          <a:custGeom>
            <a:avLst/>
            <a:gdLst/>
            <a:ahLst/>
            <a:cxnLst/>
            <a:rect l="l" t="t" r="r" b="b"/>
            <a:pathLst>
              <a:path w="457200" h="394970">
                <a:moveTo>
                  <a:pt x="457200" y="197358"/>
                </a:moveTo>
                <a:lnTo>
                  <a:pt x="0" y="197358"/>
                </a:lnTo>
                <a:lnTo>
                  <a:pt x="228600" y="394716"/>
                </a:lnTo>
                <a:lnTo>
                  <a:pt x="457200" y="197358"/>
                </a:lnTo>
                <a:close/>
              </a:path>
              <a:path w="457200" h="394970">
                <a:moveTo>
                  <a:pt x="342900" y="0"/>
                </a:moveTo>
                <a:lnTo>
                  <a:pt x="114300" y="0"/>
                </a:lnTo>
                <a:lnTo>
                  <a:pt x="114300" y="197358"/>
                </a:lnTo>
                <a:lnTo>
                  <a:pt x="342900" y="197358"/>
                </a:lnTo>
                <a:lnTo>
                  <a:pt x="342900" y="0"/>
                </a:lnTo>
                <a:close/>
              </a:path>
            </a:pathLst>
          </a:custGeom>
          <a:solidFill>
            <a:srgbClr val="C00000"/>
          </a:solidFill>
        </p:spPr>
        <p:txBody>
          <a:bodyPr wrap="square" lIns="0" tIns="0" rIns="0" bIns="0" rtlCol="0"/>
          <a:lstStyle/>
          <a:p>
            <a:endParaRPr/>
          </a:p>
        </p:txBody>
      </p:sp>
      <p:sp>
        <p:nvSpPr>
          <p:cNvPr id="46" name="Rectangle 3">
            <a:extLst>
              <a:ext uri="{FF2B5EF4-FFF2-40B4-BE49-F238E27FC236}">
                <a16:creationId xmlns:a16="http://schemas.microsoft.com/office/drawing/2014/main" id="{CF1383AA-461F-4C1F-849A-6A52999811AD}"/>
              </a:ext>
            </a:extLst>
          </p:cNvPr>
          <p:cNvSpPr>
            <a:spLocks noChangeArrowheads="1"/>
          </p:cNvSpPr>
          <p:nvPr/>
        </p:nvSpPr>
        <p:spPr bwMode="gray">
          <a:xfrm>
            <a:off x="9632496" y="1361256"/>
            <a:ext cx="1899710" cy="970399"/>
          </a:xfrm>
          <a:prstGeom prst="rect">
            <a:avLst/>
          </a:prstGeom>
          <a:solidFill>
            <a:srgbClr val="C00000"/>
          </a:solidFill>
          <a:ln cap="rnd">
            <a:solidFill>
              <a:srgbClr val="C00000"/>
            </a:solidFill>
            <a:round/>
          </a:ln>
          <a:effectLst>
            <a:outerShdw blurRad="50800" dist="101600" dir="2700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flatTx/>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“AI+X”</a:t>
            </a:r>
            <a:r>
              <a:rPr lang="zh-CN" altLang="en-US" sz="2000" b="1" dirty="0">
                <a:solidFill>
                  <a:schemeClr val="bg1"/>
                </a:solidFill>
                <a:latin typeface="微软雅黑" panose="020B0503020204020204" pitchFamily="34" charset="-122"/>
                <a:ea typeface="微软雅黑" panose="020B0503020204020204" pitchFamily="34" charset="-122"/>
              </a:rPr>
              <a:t>创新</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交叉能力</a:t>
            </a:r>
          </a:p>
        </p:txBody>
      </p:sp>
      <p:sp>
        <p:nvSpPr>
          <p:cNvPr id="47" name="object 27">
            <a:extLst>
              <a:ext uri="{FF2B5EF4-FFF2-40B4-BE49-F238E27FC236}">
                <a16:creationId xmlns:a16="http://schemas.microsoft.com/office/drawing/2014/main" id="{AA776E3B-59F7-4623-849B-0B00BB62B750}"/>
              </a:ext>
            </a:extLst>
          </p:cNvPr>
          <p:cNvSpPr/>
          <p:nvPr/>
        </p:nvSpPr>
        <p:spPr>
          <a:xfrm rot="16200000">
            <a:off x="8977354" y="1623890"/>
            <a:ext cx="638091" cy="457199"/>
          </a:xfrm>
          <a:custGeom>
            <a:avLst/>
            <a:gdLst/>
            <a:ahLst/>
            <a:cxnLst/>
            <a:rect l="l" t="t" r="r" b="b"/>
            <a:pathLst>
              <a:path w="457200" h="394970">
                <a:moveTo>
                  <a:pt x="457200" y="197358"/>
                </a:moveTo>
                <a:lnTo>
                  <a:pt x="0" y="197358"/>
                </a:lnTo>
                <a:lnTo>
                  <a:pt x="228600" y="394716"/>
                </a:lnTo>
                <a:lnTo>
                  <a:pt x="457200" y="197358"/>
                </a:lnTo>
                <a:close/>
              </a:path>
              <a:path w="457200" h="394970">
                <a:moveTo>
                  <a:pt x="342900" y="0"/>
                </a:moveTo>
                <a:lnTo>
                  <a:pt x="114300" y="0"/>
                </a:lnTo>
                <a:lnTo>
                  <a:pt x="114300" y="197358"/>
                </a:lnTo>
                <a:lnTo>
                  <a:pt x="342900" y="197358"/>
                </a:lnTo>
                <a:lnTo>
                  <a:pt x="342900" y="0"/>
                </a:lnTo>
                <a:close/>
              </a:path>
            </a:pathLst>
          </a:custGeom>
          <a:solidFill>
            <a:srgbClr val="C00000"/>
          </a:solidFill>
        </p:spPr>
        <p:txBody>
          <a:bodyPr wrap="square" lIns="0" tIns="0" rIns="0" bIns="0" rtlCol="0"/>
          <a:lstStyle/>
          <a:p>
            <a:endParaRPr/>
          </a:p>
        </p:txBody>
      </p:sp>
      <p:sp>
        <p:nvSpPr>
          <p:cNvPr id="48" name="Rectangle 3">
            <a:extLst>
              <a:ext uri="{FF2B5EF4-FFF2-40B4-BE49-F238E27FC236}">
                <a16:creationId xmlns:a16="http://schemas.microsoft.com/office/drawing/2014/main" id="{714D8BE2-7CA0-4587-AAED-32BA0E80F2AD}"/>
              </a:ext>
            </a:extLst>
          </p:cNvPr>
          <p:cNvSpPr>
            <a:spLocks noChangeArrowheads="1"/>
          </p:cNvSpPr>
          <p:nvPr/>
        </p:nvSpPr>
        <p:spPr bwMode="gray">
          <a:xfrm>
            <a:off x="9632496" y="4074204"/>
            <a:ext cx="1974574" cy="970399"/>
          </a:xfrm>
          <a:prstGeom prst="rect">
            <a:avLst/>
          </a:prstGeom>
          <a:solidFill>
            <a:srgbClr val="C00000"/>
          </a:solidFill>
          <a:ln>
            <a:solidFill>
              <a:srgbClr val="C00000"/>
            </a:solidFill>
          </a:ln>
          <a:effectLst>
            <a:outerShdw blurRad="50800" dist="101600" dir="2700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flatTx/>
          </a:bodyPr>
          <a:lstStyle/>
          <a:p>
            <a:pPr algn="ctr" defTabSz="977900">
              <a:spcBef>
                <a:spcPct val="0"/>
              </a:spcBef>
            </a:pPr>
            <a:r>
              <a:rPr lang="en-US" altLang="zh-CN" sz="2000" b="1" dirty="0">
                <a:solidFill>
                  <a:schemeClr val="bg1"/>
                </a:solidFill>
                <a:latin typeface="微软雅黑" panose="020B0503020204020204" pitchFamily="34" charset="-122"/>
                <a:ea typeface="微软雅黑" panose="020B0503020204020204" pitchFamily="34" charset="-122"/>
              </a:rPr>
              <a:t>AI</a:t>
            </a:r>
            <a:r>
              <a:rPr lang="zh-CN" altLang="en-US" sz="2000" b="1" dirty="0">
                <a:solidFill>
                  <a:schemeClr val="bg1"/>
                </a:solidFill>
                <a:latin typeface="微软雅黑" panose="020B0503020204020204" pitchFamily="34" charset="-122"/>
                <a:ea typeface="微软雅黑" panose="020B0503020204020204" pitchFamily="34" charset="-122"/>
              </a:rPr>
              <a:t>理论与方法</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defTabSz="977900">
              <a:spcBef>
                <a:spcPct val="0"/>
              </a:spcBef>
            </a:pPr>
            <a:r>
              <a:rPr lang="zh-CN" altLang="en-US" sz="2000" b="1" dirty="0">
                <a:solidFill>
                  <a:schemeClr val="bg1"/>
                </a:solidFill>
                <a:latin typeface="微软雅黑" panose="020B0503020204020204" pitchFamily="34" charset="-122"/>
                <a:ea typeface="微软雅黑" panose="020B0503020204020204" pitchFamily="34" charset="-122"/>
              </a:rPr>
              <a:t>创新能力</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49" name="object 27">
            <a:extLst>
              <a:ext uri="{FF2B5EF4-FFF2-40B4-BE49-F238E27FC236}">
                <a16:creationId xmlns:a16="http://schemas.microsoft.com/office/drawing/2014/main" id="{72CD3D79-4FD4-4A29-BB45-FE6F9CB2C809}"/>
              </a:ext>
            </a:extLst>
          </p:cNvPr>
          <p:cNvSpPr/>
          <p:nvPr/>
        </p:nvSpPr>
        <p:spPr>
          <a:xfrm rot="10800000">
            <a:off x="10300736" y="2626405"/>
            <a:ext cx="638093" cy="1122397"/>
          </a:xfrm>
          <a:custGeom>
            <a:avLst/>
            <a:gdLst/>
            <a:ahLst/>
            <a:cxnLst/>
            <a:rect l="l" t="t" r="r" b="b"/>
            <a:pathLst>
              <a:path w="457200" h="394970">
                <a:moveTo>
                  <a:pt x="457200" y="197358"/>
                </a:moveTo>
                <a:lnTo>
                  <a:pt x="0" y="197358"/>
                </a:lnTo>
                <a:lnTo>
                  <a:pt x="228600" y="394716"/>
                </a:lnTo>
                <a:lnTo>
                  <a:pt x="457200" y="197358"/>
                </a:lnTo>
                <a:close/>
              </a:path>
              <a:path w="457200" h="394970">
                <a:moveTo>
                  <a:pt x="342900" y="0"/>
                </a:moveTo>
                <a:lnTo>
                  <a:pt x="114300" y="0"/>
                </a:lnTo>
                <a:lnTo>
                  <a:pt x="114300" y="197358"/>
                </a:lnTo>
                <a:lnTo>
                  <a:pt x="342900" y="197358"/>
                </a:lnTo>
                <a:lnTo>
                  <a:pt x="342900" y="0"/>
                </a:lnTo>
                <a:close/>
              </a:path>
            </a:pathLst>
          </a:custGeom>
          <a:solidFill>
            <a:srgbClr val="C00000"/>
          </a:solidFill>
        </p:spPr>
        <p:txBody>
          <a:bodyPr wrap="square" lIns="0" tIns="0" rIns="0" bIns="0" rtlCol="0"/>
          <a:lstStyle/>
          <a:p>
            <a:endParaRPr/>
          </a:p>
        </p:txBody>
      </p:sp>
      <p:sp>
        <p:nvSpPr>
          <p:cNvPr id="50" name="object 27">
            <a:extLst>
              <a:ext uri="{FF2B5EF4-FFF2-40B4-BE49-F238E27FC236}">
                <a16:creationId xmlns:a16="http://schemas.microsoft.com/office/drawing/2014/main" id="{04F7B283-C152-4AFF-A27A-635FF3B1CC0C}"/>
              </a:ext>
            </a:extLst>
          </p:cNvPr>
          <p:cNvSpPr/>
          <p:nvPr/>
        </p:nvSpPr>
        <p:spPr>
          <a:xfrm rot="10800000">
            <a:off x="6801744" y="3960720"/>
            <a:ext cx="638093" cy="335642"/>
          </a:xfrm>
          <a:custGeom>
            <a:avLst/>
            <a:gdLst/>
            <a:ahLst/>
            <a:cxnLst/>
            <a:rect l="l" t="t" r="r" b="b"/>
            <a:pathLst>
              <a:path w="457200" h="394970">
                <a:moveTo>
                  <a:pt x="457200" y="197358"/>
                </a:moveTo>
                <a:lnTo>
                  <a:pt x="0" y="197358"/>
                </a:lnTo>
                <a:lnTo>
                  <a:pt x="228600" y="394716"/>
                </a:lnTo>
                <a:lnTo>
                  <a:pt x="457200" y="197358"/>
                </a:lnTo>
                <a:close/>
              </a:path>
              <a:path w="457200" h="394970">
                <a:moveTo>
                  <a:pt x="342900" y="0"/>
                </a:moveTo>
                <a:lnTo>
                  <a:pt x="114300" y="0"/>
                </a:lnTo>
                <a:lnTo>
                  <a:pt x="114300" y="197358"/>
                </a:lnTo>
                <a:lnTo>
                  <a:pt x="342900" y="197358"/>
                </a:lnTo>
                <a:lnTo>
                  <a:pt x="342900" y="0"/>
                </a:lnTo>
                <a:close/>
              </a:path>
            </a:pathLst>
          </a:custGeom>
          <a:solidFill>
            <a:srgbClr val="C00000"/>
          </a:solidFill>
        </p:spPr>
        <p:txBody>
          <a:bodyPr wrap="square" lIns="0" tIns="0" rIns="0" bIns="0" rtlCol="0"/>
          <a:lstStyle/>
          <a:p>
            <a:endParaRPr/>
          </a:p>
        </p:txBody>
      </p:sp>
      <p:sp>
        <p:nvSpPr>
          <p:cNvPr id="51" name="object 27">
            <a:extLst>
              <a:ext uri="{FF2B5EF4-FFF2-40B4-BE49-F238E27FC236}">
                <a16:creationId xmlns:a16="http://schemas.microsoft.com/office/drawing/2014/main" id="{110975B9-EA3E-4869-9285-D388D3553788}"/>
              </a:ext>
            </a:extLst>
          </p:cNvPr>
          <p:cNvSpPr/>
          <p:nvPr/>
        </p:nvSpPr>
        <p:spPr>
          <a:xfrm rot="10800000">
            <a:off x="6801744" y="5009247"/>
            <a:ext cx="638093" cy="335642"/>
          </a:xfrm>
          <a:custGeom>
            <a:avLst/>
            <a:gdLst/>
            <a:ahLst/>
            <a:cxnLst/>
            <a:rect l="l" t="t" r="r" b="b"/>
            <a:pathLst>
              <a:path w="457200" h="394970">
                <a:moveTo>
                  <a:pt x="457200" y="197358"/>
                </a:moveTo>
                <a:lnTo>
                  <a:pt x="0" y="197358"/>
                </a:lnTo>
                <a:lnTo>
                  <a:pt x="228600" y="394716"/>
                </a:lnTo>
                <a:lnTo>
                  <a:pt x="457200" y="197358"/>
                </a:lnTo>
                <a:close/>
              </a:path>
              <a:path w="457200" h="394970">
                <a:moveTo>
                  <a:pt x="342900" y="0"/>
                </a:moveTo>
                <a:lnTo>
                  <a:pt x="114300" y="0"/>
                </a:lnTo>
                <a:lnTo>
                  <a:pt x="114300" y="197358"/>
                </a:lnTo>
                <a:lnTo>
                  <a:pt x="342900" y="197358"/>
                </a:lnTo>
                <a:lnTo>
                  <a:pt x="342900" y="0"/>
                </a:lnTo>
                <a:close/>
              </a:path>
            </a:pathLst>
          </a:custGeom>
          <a:solidFill>
            <a:srgbClr val="C00000"/>
          </a:solidFill>
        </p:spPr>
        <p:txBody>
          <a:bodyPr wrap="square" lIns="0" tIns="0" rIns="0" bIns="0" rtlCol="0"/>
          <a:lstStyle/>
          <a:p>
            <a:endParaRPr/>
          </a:p>
        </p:txBody>
      </p:sp>
      <p:sp>
        <p:nvSpPr>
          <p:cNvPr id="52" name="object 27">
            <a:extLst>
              <a:ext uri="{FF2B5EF4-FFF2-40B4-BE49-F238E27FC236}">
                <a16:creationId xmlns:a16="http://schemas.microsoft.com/office/drawing/2014/main" id="{826EEF8A-5AB4-4672-B058-89E9A78C6158}"/>
              </a:ext>
            </a:extLst>
          </p:cNvPr>
          <p:cNvSpPr/>
          <p:nvPr/>
        </p:nvSpPr>
        <p:spPr>
          <a:xfrm rot="10800000">
            <a:off x="6816984" y="2421480"/>
            <a:ext cx="638093" cy="335642"/>
          </a:xfrm>
          <a:custGeom>
            <a:avLst/>
            <a:gdLst/>
            <a:ahLst/>
            <a:cxnLst/>
            <a:rect l="l" t="t" r="r" b="b"/>
            <a:pathLst>
              <a:path w="457200" h="394970">
                <a:moveTo>
                  <a:pt x="457200" y="197358"/>
                </a:moveTo>
                <a:lnTo>
                  <a:pt x="0" y="197358"/>
                </a:lnTo>
                <a:lnTo>
                  <a:pt x="228600" y="394716"/>
                </a:lnTo>
                <a:lnTo>
                  <a:pt x="457200" y="197358"/>
                </a:lnTo>
                <a:close/>
              </a:path>
              <a:path w="457200" h="394970">
                <a:moveTo>
                  <a:pt x="342900" y="0"/>
                </a:moveTo>
                <a:lnTo>
                  <a:pt x="114300" y="0"/>
                </a:lnTo>
                <a:lnTo>
                  <a:pt x="114300" y="197358"/>
                </a:lnTo>
                <a:lnTo>
                  <a:pt x="342900" y="197358"/>
                </a:lnTo>
                <a:lnTo>
                  <a:pt x="342900" y="0"/>
                </a:lnTo>
                <a:close/>
              </a:path>
            </a:pathLst>
          </a:custGeom>
          <a:solidFill>
            <a:srgbClr val="C00000"/>
          </a:solidFill>
        </p:spPr>
        <p:txBody>
          <a:bodyPr wrap="square" lIns="0" tIns="0" rIns="0" bIns="0" rtlCol="0"/>
          <a:lstStyle/>
          <a:p>
            <a:endParaRPr/>
          </a:p>
        </p:txBody>
      </p:sp>
      <p:sp>
        <p:nvSpPr>
          <p:cNvPr id="53" name="圆角矩形 32">
            <a:extLst>
              <a:ext uri="{FF2B5EF4-FFF2-40B4-BE49-F238E27FC236}">
                <a16:creationId xmlns:a16="http://schemas.microsoft.com/office/drawing/2014/main" id="{AEE61696-3714-4B4A-A9FC-CDF315EC1ACF}"/>
              </a:ext>
            </a:extLst>
          </p:cNvPr>
          <p:cNvSpPr>
            <a:spLocks noChangeArrowheads="1"/>
          </p:cNvSpPr>
          <p:nvPr/>
        </p:nvSpPr>
        <p:spPr bwMode="auto">
          <a:xfrm>
            <a:off x="1868717" y="3151739"/>
            <a:ext cx="1587588" cy="756393"/>
          </a:xfrm>
          <a:prstGeom prst="roundRect">
            <a:avLst>
              <a:gd name="adj" fmla="val 16667"/>
            </a:avLst>
          </a:prstGeom>
          <a:solidFill>
            <a:schemeClr val="accent1">
              <a:lumMod val="40000"/>
              <a:lumOff val="60000"/>
            </a:schemeClr>
          </a:solidFill>
          <a:ln w="28575">
            <a:noFill/>
            <a:round/>
          </a:ln>
          <a:effectLst>
            <a:outerShdw blurRad="50800" dist="127000" dir="2700000" algn="tl" rotWithShape="0">
              <a:prstClr val="black">
                <a:alpha val="40000"/>
              </a:prstClr>
            </a:outerShdw>
          </a:effectLst>
        </p:spPr>
        <p:txBody>
          <a:bodyPr anchor="ctr"/>
          <a:lstStyle/>
          <a:p>
            <a:pPr algn="ctr">
              <a:defRPr/>
            </a:pPr>
            <a:r>
              <a:rPr lang="zh-CN" altLang="en-US" b="1" dirty="0">
                <a:latin typeface="微软雅黑" panose="020B0503020204020204" pitchFamily="34" charset="-122"/>
                <a:ea typeface="微软雅黑" panose="020B0503020204020204" pitchFamily="34" charset="-122"/>
              </a:rPr>
              <a:t>自然语言</a:t>
            </a:r>
            <a:endParaRPr lang="en-US" altLang="zh-CN" b="1" dirty="0">
              <a:latin typeface="微软雅黑" panose="020B0503020204020204" pitchFamily="34" charset="-122"/>
              <a:ea typeface="微软雅黑" panose="020B0503020204020204" pitchFamily="34" charset="-122"/>
            </a:endParaRPr>
          </a:p>
          <a:p>
            <a:pPr algn="ctr">
              <a:defRPr/>
            </a:pPr>
            <a:r>
              <a:rPr lang="zh-CN" altLang="en-US" b="1" dirty="0">
                <a:latin typeface="微软雅黑" panose="020B0503020204020204" pitchFamily="34" charset="-122"/>
                <a:ea typeface="微软雅黑" panose="020B0503020204020204" pitchFamily="34" charset="-122"/>
              </a:rPr>
              <a:t>处理</a:t>
            </a:r>
          </a:p>
        </p:txBody>
      </p:sp>
      <p:sp>
        <p:nvSpPr>
          <p:cNvPr id="54" name="矩形 53">
            <a:extLst>
              <a:ext uri="{FF2B5EF4-FFF2-40B4-BE49-F238E27FC236}">
                <a16:creationId xmlns:a16="http://schemas.microsoft.com/office/drawing/2014/main" id="{03E8340D-7840-4759-A4D7-F59E7CE66EFB}"/>
              </a:ext>
            </a:extLst>
          </p:cNvPr>
          <p:cNvSpPr/>
          <p:nvPr/>
        </p:nvSpPr>
        <p:spPr>
          <a:xfrm>
            <a:off x="1868715" y="2832731"/>
            <a:ext cx="1587588" cy="358719"/>
          </a:xfrm>
          <a:prstGeom prst="rect">
            <a:avLst/>
          </a:prstGeom>
          <a:solidFill>
            <a:schemeClr val="accent1">
              <a:lumMod val="50000"/>
            </a:schemeClr>
          </a:solidFill>
          <a:ln w="28575">
            <a:noFill/>
          </a:ln>
          <a:effectLst>
            <a:outerShdw blurRad="50800" dist="889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b="1" dirty="0">
                <a:latin typeface="微软雅黑" panose="020B0503020204020204" pitchFamily="34" charset="-122"/>
                <a:ea typeface="微软雅黑" panose="020B0503020204020204" pitchFamily="34" charset="-122"/>
              </a:rPr>
              <a:t>方向 一</a:t>
            </a:r>
            <a:endParaRPr lang="en-US" altLang="zh-CN" b="1" dirty="0">
              <a:latin typeface="微软雅黑" panose="020B0503020204020204" pitchFamily="34" charset="-122"/>
              <a:ea typeface="微软雅黑" panose="020B0503020204020204" pitchFamily="34" charset="-122"/>
            </a:endParaRPr>
          </a:p>
        </p:txBody>
      </p:sp>
      <p:sp>
        <p:nvSpPr>
          <p:cNvPr id="55" name="圆角矩形 32">
            <a:extLst>
              <a:ext uri="{FF2B5EF4-FFF2-40B4-BE49-F238E27FC236}">
                <a16:creationId xmlns:a16="http://schemas.microsoft.com/office/drawing/2014/main" id="{5AC2851E-619B-4D7E-ACE3-6F4D6131229F}"/>
              </a:ext>
            </a:extLst>
          </p:cNvPr>
          <p:cNvSpPr>
            <a:spLocks noChangeArrowheads="1"/>
          </p:cNvSpPr>
          <p:nvPr/>
        </p:nvSpPr>
        <p:spPr bwMode="auto">
          <a:xfrm>
            <a:off x="3673418" y="3124222"/>
            <a:ext cx="1587588" cy="771711"/>
          </a:xfrm>
          <a:prstGeom prst="roundRect">
            <a:avLst>
              <a:gd name="adj" fmla="val 16667"/>
            </a:avLst>
          </a:prstGeom>
          <a:solidFill>
            <a:schemeClr val="accent1">
              <a:lumMod val="40000"/>
              <a:lumOff val="60000"/>
            </a:schemeClr>
          </a:solidFill>
          <a:ln w="28575">
            <a:noFill/>
            <a:round/>
          </a:ln>
          <a:effectLst>
            <a:outerShdw blurRad="50800" dist="127000" dir="2700000" algn="tl" rotWithShape="0">
              <a:prstClr val="black">
                <a:alpha val="40000"/>
              </a:prstClr>
            </a:outerShdw>
          </a:effectLst>
        </p:spPr>
        <p:txBody>
          <a:bodyPr anchor="ctr"/>
          <a:lstStyle/>
          <a:p>
            <a:pPr algn="ctr">
              <a:defRPr/>
            </a:pPr>
            <a:r>
              <a:rPr lang="zh-CN" altLang="en-US" b="1" dirty="0">
                <a:latin typeface="微软雅黑" panose="020B0503020204020204" pitchFamily="34" charset="-122"/>
                <a:ea typeface="微软雅黑" panose="020B0503020204020204" pitchFamily="34" charset="-122"/>
              </a:rPr>
              <a:t>计算机视觉</a:t>
            </a:r>
          </a:p>
        </p:txBody>
      </p:sp>
      <p:sp>
        <p:nvSpPr>
          <p:cNvPr id="56" name="矩形 55">
            <a:extLst>
              <a:ext uri="{FF2B5EF4-FFF2-40B4-BE49-F238E27FC236}">
                <a16:creationId xmlns:a16="http://schemas.microsoft.com/office/drawing/2014/main" id="{7D1B208F-15B2-48CE-9D8F-B10D40457211}"/>
              </a:ext>
            </a:extLst>
          </p:cNvPr>
          <p:cNvSpPr/>
          <p:nvPr/>
        </p:nvSpPr>
        <p:spPr>
          <a:xfrm>
            <a:off x="3673416" y="2835694"/>
            <a:ext cx="1587588" cy="361682"/>
          </a:xfrm>
          <a:prstGeom prst="rect">
            <a:avLst/>
          </a:prstGeom>
          <a:solidFill>
            <a:schemeClr val="accent1">
              <a:lumMod val="50000"/>
            </a:schemeClr>
          </a:solidFill>
          <a:ln w="28575">
            <a:noFill/>
          </a:ln>
          <a:effectLst>
            <a:outerShdw blurRad="50800" dist="889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b="1" dirty="0">
                <a:solidFill>
                  <a:schemeClr val="bg1"/>
                </a:solidFill>
                <a:latin typeface="微软雅黑" panose="020B0503020204020204" pitchFamily="34" charset="-122"/>
                <a:ea typeface="微软雅黑" panose="020B0503020204020204" pitchFamily="34" charset="-122"/>
              </a:rPr>
              <a:t>方向二</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57" name="圆角矩形 32">
            <a:extLst>
              <a:ext uri="{FF2B5EF4-FFF2-40B4-BE49-F238E27FC236}">
                <a16:creationId xmlns:a16="http://schemas.microsoft.com/office/drawing/2014/main" id="{859608B6-57D8-44C5-8A21-5676CC30E91E}"/>
              </a:ext>
            </a:extLst>
          </p:cNvPr>
          <p:cNvSpPr>
            <a:spLocks noChangeArrowheads="1"/>
          </p:cNvSpPr>
          <p:nvPr/>
        </p:nvSpPr>
        <p:spPr bwMode="auto">
          <a:xfrm>
            <a:off x="5450116" y="3136499"/>
            <a:ext cx="1587588" cy="771711"/>
          </a:xfrm>
          <a:prstGeom prst="roundRect">
            <a:avLst>
              <a:gd name="adj" fmla="val 16667"/>
            </a:avLst>
          </a:prstGeom>
          <a:solidFill>
            <a:schemeClr val="accent1">
              <a:lumMod val="40000"/>
              <a:lumOff val="60000"/>
            </a:schemeClr>
          </a:solidFill>
          <a:ln w="28575">
            <a:noFill/>
            <a:round/>
          </a:ln>
          <a:effectLst>
            <a:outerShdw blurRad="50800" dist="127000" dir="2700000" algn="tl" rotWithShape="0">
              <a:prstClr val="black">
                <a:alpha val="40000"/>
              </a:prstClr>
            </a:outerShdw>
          </a:effectLst>
        </p:spPr>
        <p:txBody>
          <a:bodyPr anchor="ctr"/>
          <a:lstStyle/>
          <a:p>
            <a:pPr algn="ctr">
              <a:defRPr/>
            </a:pPr>
            <a:r>
              <a:rPr lang="zh-CN" altLang="en-US" b="1" dirty="0">
                <a:latin typeface="微软雅黑" panose="020B0503020204020204" pitchFamily="34" charset="-122"/>
                <a:ea typeface="微软雅黑" panose="020B0503020204020204" pitchFamily="34" charset="-122"/>
              </a:rPr>
              <a:t>数字媒体</a:t>
            </a:r>
            <a:endParaRPr lang="en-US" altLang="zh-CN" b="1" dirty="0">
              <a:latin typeface="微软雅黑" panose="020B0503020204020204" pitchFamily="34" charset="-122"/>
              <a:ea typeface="微软雅黑" panose="020B0503020204020204" pitchFamily="34" charset="-122"/>
            </a:endParaRPr>
          </a:p>
          <a:p>
            <a:pPr algn="ctr">
              <a:defRPr/>
            </a:pPr>
            <a:r>
              <a:rPr lang="zh-CN" altLang="en-US" b="1" dirty="0">
                <a:latin typeface="微软雅黑" panose="020B0503020204020204" pitchFamily="34" charset="-122"/>
                <a:ea typeface="微软雅黑" panose="020B0503020204020204" pitchFamily="34" charset="-122"/>
              </a:rPr>
              <a:t>技术</a:t>
            </a:r>
          </a:p>
        </p:txBody>
      </p:sp>
      <p:sp>
        <p:nvSpPr>
          <p:cNvPr id="58" name="矩形 57">
            <a:extLst>
              <a:ext uri="{FF2B5EF4-FFF2-40B4-BE49-F238E27FC236}">
                <a16:creationId xmlns:a16="http://schemas.microsoft.com/office/drawing/2014/main" id="{5D29BCEB-FBD6-4798-9D0A-0C323FC4DCAB}"/>
              </a:ext>
            </a:extLst>
          </p:cNvPr>
          <p:cNvSpPr/>
          <p:nvPr/>
        </p:nvSpPr>
        <p:spPr>
          <a:xfrm>
            <a:off x="5450114" y="2817491"/>
            <a:ext cx="1587588" cy="361682"/>
          </a:xfrm>
          <a:prstGeom prst="rect">
            <a:avLst/>
          </a:prstGeom>
          <a:solidFill>
            <a:schemeClr val="accent1">
              <a:lumMod val="50000"/>
            </a:schemeClr>
          </a:solidFill>
          <a:ln w="28575">
            <a:noFill/>
          </a:ln>
          <a:effectLst>
            <a:outerShdw blurRad="50800" dist="889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b="1" dirty="0">
                <a:latin typeface="微软雅黑" panose="020B0503020204020204" pitchFamily="34" charset="-122"/>
                <a:ea typeface="微软雅黑" panose="020B0503020204020204" pitchFamily="34" charset="-122"/>
              </a:rPr>
              <a:t>方向三</a:t>
            </a:r>
            <a:endParaRPr lang="en-US" altLang="zh-CN" b="1" dirty="0">
              <a:latin typeface="微软雅黑" panose="020B0503020204020204" pitchFamily="34" charset="-122"/>
              <a:ea typeface="微软雅黑" panose="020B0503020204020204" pitchFamily="34" charset="-122"/>
            </a:endParaRPr>
          </a:p>
        </p:txBody>
      </p:sp>
      <p:sp>
        <p:nvSpPr>
          <p:cNvPr id="59" name="圆角矩形 32">
            <a:extLst>
              <a:ext uri="{FF2B5EF4-FFF2-40B4-BE49-F238E27FC236}">
                <a16:creationId xmlns:a16="http://schemas.microsoft.com/office/drawing/2014/main" id="{7D238061-5910-467B-B6F9-42C3D66877BC}"/>
              </a:ext>
            </a:extLst>
          </p:cNvPr>
          <p:cNvSpPr>
            <a:spLocks noChangeArrowheads="1"/>
          </p:cNvSpPr>
          <p:nvPr/>
        </p:nvSpPr>
        <p:spPr bwMode="auto">
          <a:xfrm>
            <a:off x="7256983" y="3135601"/>
            <a:ext cx="1617901" cy="771711"/>
          </a:xfrm>
          <a:prstGeom prst="roundRect">
            <a:avLst>
              <a:gd name="adj" fmla="val 16667"/>
            </a:avLst>
          </a:prstGeom>
          <a:solidFill>
            <a:schemeClr val="accent1">
              <a:lumMod val="40000"/>
              <a:lumOff val="60000"/>
            </a:schemeClr>
          </a:solidFill>
          <a:ln w="28575">
            <a:noFill/>
            <a:round/>
          </a:ln>
          <a:effectLst>
            <a:outerShdw blurRad="50800" dist="127000" dir="2700000" algn="tl" rotWithShape="0">
              <a:prstClr val="black">
                <a:alpha val="40000"/>
              </a:prstClr>
            </a:outerShdw>
          </a:effectLst>
        </p:spPr>
        <p:txBody>
          <a:bodyPr anchor="ctr"/>
          <a:lstStyle/>
          <a:p>
            <a:pPr algn="ctr">
              <a:defRPr/>
            </a:pPr>
            <a:r>
              <a:rPr lang="zh-CN" altLang="en-US" b="1" dirty="0">
                <a:latin typeface="微软雅黑" panose="020B0503020204020204" pitchFamily="34" charset="-122"/>
                <a:ea typeface="微软雅黑" panose="020B0503020204020204" pitchFamily="34" charset="-122"/>
              </a:rPr>
              <a:t>神经计算与</a:t>
            </a:r>
            <a:endParaRPr lang="en-US" altLang="zh-CN" b="1" dirty="0">
              <a:latin typeface="微软雅黑" panose="020B0503020204020204" pitchFamily="34" charset="-122"/>
              <a:ea typeface="微软雅黑" panose="020B0503020204020204" pitchFamily="34" charset="-122"/>
            </a:endParaRPr>
          </a:p>
          <a:p>
            <a:pPr algn="ctr">
              <a:defRPr/>
            </a:pPr>
            <a:r>
              <a:rPr lang="zh-CN" altLang="en-US" b="1" dirty="0">
                <a:latin typeface="微软雅黑" panose="020B0503020204020204" pitchFamily="34" charset="-122"/>
                <a:ea typeface="微软雅黑" panose="020B0503020204020204" pitchFamily="34" charset="-122"/>
              </a:rPr>
              <a:t>类脑智能</a:t>
            </a:r>
          </a:p>
        </p:txBody>
      </p:sp>
      <p:sp>
        <p:nvSpPr>
          <p:cNvPr id="60" name="矩形 59">
            <a:extLst>
              <a:ext uri="{FF2B5EF4-FFF2-40B4-BE49-F238E27FC236}">
                <a16:creationId xmlns:a16="http://schemas.microsoft.com/office/drawing/2014/main" id="{DB03DC90-C30D-42A9-9361-646B8CEF2EF0}"/>
              </a:ext>
            </a:extLst>
          </p:cNvPr>
          <p:cNvSpPr/>
          <p:nvPr/>
        </p:nvSpPr>
        <p:spPr>
          <a:xfrm>
            <a:off x="7256981" y="2831243"/>
            <a:ext cx="1617901" cy="351472"/>
          </a:xfrm>
          <a:prstGeom prst="rect">
            <a:avLst/>
          </a:prstGeom>
          <a:solidFill>
            <a:schemeClr val="accent1">
              <a:lumMod val="50000"/>
            </a:schemeClr>
          </a:solidFill>
          <a:ln w="28575">
            <a:noFill/>
          </a:ln>
          <a:effectLst>
            <a:outerShdw blurRad="50800" dist="889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b="1" dirty="0">
                <a:latin typeface="微软雅黑" panose="020B0503020204020204" pitchFamily="34" charset="-122"/>
                <a:ea typeface="微软雅黑" panose="020B0503020204020204" pitchFamily="34" charset="-122"/>
              </a:rPr>
              <a:t>方向四</a:t>
            </a:r>
            <a:endParaRPr lang="en-US" altLang="zh-CN" b="1" dirty="0">
              <a:latin typeface="微软雅黑" panose="020B0503020204020204" pitchFamily="34" charset="-122"/>
              <a:ea typeface="微软雅黑" panose="020B0503020204020204" pitchFamily="34" charset="-122"/>
            </a:endParaRPr>
          </a:p>
        </p:txBody>
      </p:sp>
      <p:sp>
        <p:nvSpPr>
          <p:cNvPr id="61" name="object 27">
            <a:extLst>
              <a:ext uri="{FF2B5EF4-FFF2-40B4-BE49-F238E27FC236}">
                <a16:creationId xmlns:a16="http://schemas.microsoft.com/office/drawing/2014/main" id="{5999BA73-8847-4AAF-89C3-ADD60BC943F0}"/>
              </a:ext>
            </a:extLst>
          </p:cNvPr>
          <p:cNvSpPr/>
          <p:nvPr/>
        </p:nvSpPr>
        <p:spPr>
          <a:xfrm rot="16200000">
            <a:off x="8998547" y="4330805"/>
            <a:ext cx="638093" cy="457199"/>
          </a:xfrm>
          <a:custGeom>
            <a:avLst/>
            <a:gdLst/>
            <a:ahLst/>
            <a:cxnLst/>
            <a:rect l="l" t="t" r="r" b="b"/>
            <a:pathLst>
              <a:path w="457200" h="394970">
                <a:moveTo>
                  <a:pt x="457200" y="197358"/>
                </a:moveTo>
                <a:lnTo>
                  <a:pt x="0" y="197358"/>
                </a:lnTo>
                <a:lnTo>
                  <a:pt x="228600" y="394716"/>
                </a:lnTo>
                <a:lnTo>
                  <a:pt x="457200" y="197358"/>
                </a:lnTo>
                <a:close/>
              </a:path>
              <a:path w="457200" h="394970">
                <a:moveTo>
                  <a:pt x="342900" y="0"/>
                </a:moveTo>
                <a:lnTo>
                  <a:pt x="114300" y="0"/>
                </a:lnTo>
                <a:lnTo>
                  <a:pt x="114300" y="197358"/>
                </a:lnTo>
                <a:lnTo>
                  <a:pt x="342900" y="197358"/>
                </a:lnTo>
                <a:lnTo>
                  <a:pt x="342900" y="0"/>
                </a:lnTo>
                <a:close/>
              </a:path>
            </a:pathLst>
          </a:custGeom>
          <a:solidFill>
            <a:srgbClr val="C00000"/>
          </a:solidFill>
        </p:spPr>
        <p:txBody>
          <a:bodyPr wrap="square" lIns="0" tIns="0" rIns="0" bIns="0" rtlCol="0"/>
          <a:lstStyle/>
          <a:p>
            <a:endParaRPr/>
          </a:p>
        </p:txBody>
      </p:sp>
      <p:sp>
        <p:nvSpPr>
          <p:cNvPr id="62" name="矩形 61">
            <a:extLst>
              <a:ext uri="{FF2B5EF4-FFF2-40B4-BE49-F238E27FC236}">
                <a16:creationId xmlns:a16="http://schemas.microsoft.com/office/drawing/2014/main" id="{0519D05F-CBE7-4D08-A1C4-E499E62E12FF}"/>
              </a:ext>
            </a:extLst>
          </p:cNvPr>
          <p:cNvSpPr/>
          <p:nvPr/>
        </p:nvSpPr>
        <p:spPr>
          <a:xfrm>
            <a:off x="1760853" y="2751682"/>
            <a:ext cx="7218810" cy="3401245"/>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Rectangle 6">
            <a:extLst>
              <a:ext uri="{FF2B5EF4-FFF2-40B4-BE49-F238E27FC236}">
                <a16:creationId xmlns:a16="http://schemas.microsoft.com/office/drawing/2014/main" id="{3F1FE411-0D3F-4D6B-947A-0B723155D4C0}"/>
              </a:ext>
            </a:extLst>
          </p:cNvPr>
          <p:cNvSpPr>
            <a:spLocks noChangeArrowheads="1"/>
          </p:cNvSpPr>
          <p:nvPr/>
        </p:nvSpPr>
        <p:spPr bwMode="gray">
          <a:xfrm>
            <a:off x="3809448" y="711070"/>
            <a:ext cx="3121620" cy="461665"/>
          </a:xfrm>
          <a:prstGeom prst="rect">
            <a:avLst/>
          </a:prstGeom>
          <a:noFill/>
          <a:ln>
            <a:noFill/>
          </a:ln>
          <a:effectLst/>
        </p:spPr>
        <p:txBody>
          <a:bodyPr wrap="square">
            <a:spAutoFit/>
          </a:bodyPr>
          <a:lstStyle/>
          <a:p>
            <a:pPr algn="ctr" eaLnBrk="1" hangingPunct="1">
              <a:buClr>
                <a:srgbClr val="FF0066"/>
              </a:buClr>
              <a:buSzPct val="75000"/>
              <a:buFont typeface="Wingdings" panose="05000000000000000000" charset="0"/>
              <a:buNone/>
            </a:pPr>
            <a:r>
              <a:rPr lang="en-US" altLang="zh-CN" sz="2400" b="1" dirty="0">
                <a:solidFill>
                  <a:srgbClr val="C00000"/>
                </a:solidFill>
                <a:latin typeface="微软雅黑" panose="020B0503020204020204" pitchFamily="34" charset="-122"/>
                <a:ea typeface="微软雅黑" panose="020B0503020204020204" pitchFamily="34" charset="-122"/>
                <a:cs typeface="Heiti SC Medium" charset="-122"/>
              </a:rPr>
              <a:t>AI</a:t>
            </a:r>
            <a:r>
              <a:rPr lang="zh-CN" altLang="en-US" sz="2400" b="1" dirty="0">
                <a:solidFill>
                  <a:srgbClr val="C00000"/>
                </a:solidFill>
                <a:latin typeface="微软雅黑" panose="020B0503020204020204" pitchFamily="34" charset="-122"/>
                <a:ea typeface="微软雅黑" panose="020B0503020204020204" pitchFamily="34" charset="-122"/>
                <a:cs typeface="Heiti SC Medium" charset="-122"/>
              </a:rPr>
              <a:t>专业课程体系</a:t>
            </a:r>
            <a:endParaRPr lang="en-US" altLang="zh-CN" sz="2400" b="1" dirty="0">
              <a:solidFill>
                <a:srgbClr val="C00000"/>
              </a:solidFill>
              <a:latin typeface="微软雅黑" panose="020B0503020204020204" pitchFamily="34" charset="-122"/>
              <a:ea typeface="微软雅黑" panose="020B0503020204020204" pitchFamily="34" charset="-122"/>
              <a:cs typeface="Heiti SC Medium" charset="-122"/>
            </a:endParaRPr>
          </a:p>
        </p:txBody>
      </p:sp>
      <p:sp>
        <p:nvSpPr>
          <p:cNvPr id="64" name="Rectangle 6">
            <a:extLst>
              <a:ext uri="{FF2B5EF4-FFF2-40B4-BE49-F238E27FC236}">
                <a16:creationId xmlns:a16="http://schemas.microsoft.com/office/drawing/2014/main" id="{90CF263A-FB1A-4FE3-9693-9A05C7938FAF}"/>
              </a:ext>
            </a:extLst>
          </p:cNvPr>
          <p:cNvSpPr>
            <a:spLocks noChangeArrowheads="1"/>
          </p:cNvSpPr>
          <p:nvPr/>
        </p:nvSpPr>
        <p:spPr bwMode="gray">
          <a:xfrm>
            <a:off x="9345097" y="718760"/>
            <a:ext cx="2411916" cy="461665"/>
          </a:xfrm>
          <a:prstGeom prst="rect">
            <a:avLst/>
          </a:prstGeom>
          <a:noFill/>
          <a:ln>
            <a:noFill/>
          </a:ln>
          <a:effectLst/>
        </p:spPr>
        <p:txBody>
          <a:bodyPr wrap="square">
            <a:spAutoFit/>
          </a:bodyPr>
          <a:lstStyle/>
          <a:p>
            <a:pPr algn="ctr" eaLnBrk="1" hangingPunct="1">
              <a:buClr>
                <a:srgbClr val="FF0066"/>
              </a:buClr>
              <a:buSzPct val="75000"/>
              <a:buFont typeface="Wingdings" panose="05000000000000000000" charset="0"/>
              <a:buNone/>
            </a:pPr>
            <a:r>
              <a:rPr lang="en-US" altLang="zh-CN" sz="2400" b="1" dirty="0">
                <a:solidFill>
                  <a:srgbClr val="C00000"/>
                </a:solidFill>
                <a:latin typeface="微软雅黑" panose="020B0503020204020204" pitchFamily="34" charset="-122"/>
                <a:ea typeface="微软雅黑" panose="020B0503020204020204" pitchFamily="34" charset="-122"/>
                <a:cs typeface="Heiti SC Medium" charset="-122"/>
              </a:rPr>
              <a:t>AI</a:t>
            </a:r>
            <a:r>
              <a:rPr lang="zh-CN" altLang="en-US" sz="2400" b="1" dirty="0">
                <a:solidFill>
                  <a:srgbClr val="C00000"/>
                </a:solidFill>
                <a:latin typeface="微软雅黑" panose="020B0503020204020204" pitchFamily="34" charset="-122"/>
                <a:ea typeface="微软雅黑" panose="020B0503020204020204" pitchFamily="34" charset="-122"/>
                <a:cs typeface="Heiti SC Medium" charset="-122"/>
              </a:rPr>
              <a:t>专业核心能力</a:t>
            </a:r>
            <a:endParaRPr lang="en-US" altLang="zh-CN" sz="2400" b="1" dirty="0">
              <a:solidFill>
                <a:srgbClr val="C00000"/>
              </a:solidFill>
              <a:latin typeface="微软雅黑" panose="020B0503020204020204" pitchFamily="34" charset="-122"/>
              <a:ea typeface="微软雅黑" panose="020B0503020204020204" pitchFamily="34" charset="-122"/>
              <a:cs typeface="Heiti SC Medium" charset="-122"/>
            </a:endParaRPr>
          </a:p>
        </p:txBody>
      </p:sp>
      <p:grpSp>
        <p:nvGrpSpPr>
          <p:cNvPr id="41" name="组合 40">
            <a:extLst>
              <a:ext uri="{FF2B5EF4-FFF2-40B4-BE49-F238E27FC236}">
                <a16:creationId xmlns:a16="http://schemas.microsoft.com/office/drawing/2014/main" id="{6F95F680-C1B5-45B6-AF59-1F357FC2C182}"/>
              </a:ext>
            </a:extLst>
          </p:cNvPr>
          <p:cNvGrpSpPr/>
          <p:nvPr/>
        </p:nvGrpSpPr>
        <p:grpSpPr>
          <a:xfrm>
            <a:off x="2336354" y="6057453"/>
            <a:ext cx="3860947" cy="800547"/>
            <a:chOff x="2336354" y="6057453"/>
            <a:chExt cx="3860947" cy="1156204"/>
          </a:xfrm>
        </p:grpSpPr>
        <p:sp>
          <p:nvSpPr>
            <p:cNvPr id="65" name="Rectangle 3">
              <a:extLst>
                <a:ext uri="{FF2B5EF4-FFF2-40B4-BE49-F238E27FC236}">
                  <a16:creationId xmlns:a16="http://schemas.microsoft.com/office/drawing/2014/main" id="{16EA4CB1-012D-4B6C-B5AA-F0C11CA629AA}"/>
                </a:ext>
              </a:extLst>
            </p:cNvPr>
            <p:cNvSpPr>
              <a:spLocks noChangeArrowheads="1"/>
            </p:cNvSpPr>
            <p:nvPr/>
          </p:nvSpPr>
          <p:spPr bwMode="gray">
            <a:xfrm>
              <a:off x="2336354" y="6425208"/>
              <a:ext cx="1604341" cy="788449"/>
            </a:xfrm>
            <a:prstGeom prst="rect">
              <a:avLst/>
            </a:prstGeom>
            <a:solidFill>
              <a:srgbClr val="C00000"/>
            </a:solidFill>
            <a:ln>
              <a:solidFill>
                <a:srgbClr val="C00000"/>
              </a:solidFill>
            </a:ln>
            <a:effectLst>
              <a:outerShdw blurRad="50800" dist="101600" dir="2700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flatTx/>
            </a:bodyPr>
            <a:lstStyle/>
            <a:p>
              <a:pPr algn="ctr" defTabSz="794544"/>
              <a:r>
                <a:rPr lang="zh-CN" altLang="en-US" sz="1625" b="1" dirty="0">
                  <a:solidFill>
                    <a:schemeClr val="bg1"/>
                  </a:solidFill>
                  <a:latin typeface="微软雅黑" panose="020B0503020204020204" pitchFamily="34" charset="-122"/>
                  <a:ea typeface="微软雅黑" panose="020B0503020204020204" pitchFamily="34" charset="-122"/>
                </a:rPr>
                <a:t>数学思维</a:t>
              </a:r>
              <a:endParaRPr lang="en-US" altLang="zh-CN" sz="1625" b="1" dirty="0">
                <a:solidFill>
                  <a:schemeClr val="bg1"/>
                </a:solidFill>
                <a:latin typeface="微软雅黑" panose="020B0503020204020204" pitchFamily="34" charset="-122"/>
                <a:ea typeface="微软雅黑" panose="020B0503020204020204" pitchFamily="34" charset="-122"/>
              </a:endParaRPr>
            </a:p>
            <a:p>
              <a:pPr algn="ctr" defTabSz="794544"/>
              <a:r>
                <a:rPr lang="zh-CN" altLang="en-US" sz="1625" b="1" dirty="0">
                  <a:solidFill>
                    <a:schemeClr val="bg1"/>
                  </a:solidFill>
                  <a:latin typeface="微软雅黑" panose="020B0503020204020204" pitchFamily="34" charset="-122"/>
                  <a:ea typeface="微软雅黑" panose="020B0503020204020204" pitchFamily="34" charset="-122"/>
                </a:rPr>
                <a:t>能力</a:t>
              </a:r>
              <a:endParaRPr lang="en-US" altLang="zh-CN" sz="1625" b="1" dirty="0">
                <a:solidFill>
                  <a:schemeClr val="bg1"/>
                </a:solidFill>
                <a:latin typeface="微软雅黑" panose="020B0503020204020204" pitchFamily="34" charset="-122"/>
                <a:ea typeface="微软雅黑" panose="020B0503020204020204" pitchFamily="34" charset="-122"/>
              </a:endParaRPr>
            </a:p>
          </p:txBody>
        </p:sp>
        <p:sp>
          <p:nvSpPr>
            <p:cNvPr id="66" name="箭头: 下 65">
              <a:extLst>
                <a:ext uri="{FF2B5EF4-FFF2-40B4-BE49-F238E27FC236}">
                  <a16:creationId xmlns:a16="http://schemas.microsoft.com/office/drawing/2014/main" id="{C4927022-C804-489B-A9D1-593F0FA018D7}"/>
                </a:ext>
              </a:extLst>
            </p:cNvPr>
            <p:cNvSpPr/>
            <p:nvPr/>
          </p:nvSpPr>
          <p:spPr bwMode="auto">
            <a:xfrm>
              <a:off x="2864768" y="6057453"/>
              <a:ext cx="518441" cy="458479"/>
            </a:xfrm>
            <a:prstGeom prst="downArrow">
              <a:avLst/>
            </a:prstGeom>
            <a:solidFill>
              <a:srgbClr val="C00000"/>
            </a:solidFill>
            <a:ln>
              <a:noFill/>
            </a:ln>
            <a:effectLst/>
            <a:extLst/>
          </p:spPr>
          <p:txBody>
            <a:bodyPr vert="horz" wrap="square" lIns="97850" tIns="48925" rIns="97850" bIns="48925"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 typeface="Arial" pitchFamily="34" charset="0"/>
                <a:buNone/>
                <a:tabLst/>
              </a:pPr>
              <a:endParaRPr kumimoji="0" lang="zh-CN" altLang="en-US" sz="1600" b="0" i="0" u="none" strike="noStrike" cap="none" normalizeH="0" baseline="0">
                <a:ln>
                  <a:noFill/>
                </a:ln>
                <a:solidFill>
                  <a:srgbClr val="FF0000"/>
                </a:solidFill>
                <a:effectLst/>
                <a:latin typeface="宋体" pitchFamily="2" charset="-122"/>
                <a:ea typeface="宋体" pitchFamily="2" charset="-122"/>
              </a:endParaRPr>
            </a:p>
          </p:txBody>
        </p:sp>
        <p:sp>
          <p:nvSpPr>
            <p:cNvPr id="67" name="object 27">
              <a:extLst>
                <a:ext uri="{FF2B5EF4-FFF2-40B4-BE49-F238E27FC236}">
                  <a16:creationId xmlns:a16="http://schemas.microsoft.com/office/drawing/2014/main" id="{33D8D1BE-11E5-4A93-91CB-494F31B5E6DD}"/>
                </a:ext>
              </a:extLst>
            </p:cNvPr>
            <p:cNvSpPr/>
            <p:nvPr/>
          </p:nvSpPr>
          <p:spPr>
            <a:xfrm rot="16200000">
              <a:off x="4002959" y="6633694"/>
              <a:ext cx="518449" cy="371474"/>
            </a:xfrm>
            <a:custGeom>
              <a:avLst/>
              <a:gdLst/>
              <a:ahLst/>
              <a:cxnLst/>
              <a:rect l="l" t="t" r="r" b="b"/>
              <a:pathLst>
                <a:path w="457200" h="394970">
                  <a:moveTo>
                    <a:pt x="457200" y="197358"/>
                  </a:moveTo>
                  <a:lnTo>
                    <a:pt x="0" y="197358"/>
                  </a:lnTo>
                  <a:lnTo>
                    <a:pt x="228600" y="394716"/>
                  </a:lnTo>
                  <a:lnTo>
                    <a:pt x="457200" y="197358"/>
                  </a:lnTo>
                  <a:close/>
                </a:path>
                <a:path w="457200" h="394970">
                  <a:moveTo>
                    <a:pt x="342900" y="0"/>
                  </a:moveTo>
                  <a:lnTo>
                    <a:pt x="114300" y="0"/>
                  </a:lnTo>
                  <a:lnTo>
                    <a:pt x="114300" y="197358"/>
                  </a:lnTo>
                  <a:lnTo>
                    <a:pt x="342900" y="197358"/>
                  </a:lnTo>
                  <a:lnTo>
                    <a:pt x="342900" y="0"/>
                  </a:lnTo>
                  <a:close/>
                </a:path>
              </a:pathLst>
            </a:custGeom>
            <a:solidFill>
              <a:srgbClr val="C00000"/>
            </a:solidFill>
          </p:spPr>
          <p:txBody>
            <a:bodyPr wrap="square" lIns="0" tIns="0" rIns="0" bIns="0" rtlCol="0"/>
            <a:lstStyle/>
            <a:p>
              <a:endParaRPr sz="1300"/>
            </a:p>
          </p:txBody>
        </p:sp>
        <p:sp>
          <p:nvSpPr>
            <p:cNvPr id="68" name="Rectangle 3">
              <a:extLst>
                <a:ext uri="{FF2B5EF4-FFF2-40B4-BE49-F238E27FC236}">
                  <a16:creationId xmlns:a16="http://schemas.microsoft.com/office/drawing/2014/main" id="{D1797E5D-AAF8-4E79-859F-75FE0EB3720C}"/>
                </a:ext>
              </a:extLst>
            </p:cNvPr>
            <p:cNvSpPr>
              <a:spLocks noChangeArrowheads="1"/>
            </p:cNvSpPr>
            <p:nvPr/>
          </p:nvSpPr>
          <p:spPr bwMode="gray">
            <a:xfrm>
              <a:off x="4592960" y="6417493"/>
              <a:ext cx="1604341" cy="788449"/>
            </a:xfrm>
            <a:prstGeom prst="rect">
              <a:avLst/>
            </a:prstGeom>
            <a:solidFill>
              <a:srgbClr val="C00000"/>
            </a:solidFill>
            <a:ln>
              <a:solidFill>
                <a:srgbClr val="C00000"/>
              </a:solidFill>
            </a:ln>
            <a:effectLst>
              <a:outerShdw blurRad="50800" dist="101600" dir="2700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flatTx/>
            </a:bodyPr>
            <a:lstStyle/>
            <a:p>
              <a:pPr algn="ctr" defTabSz="794544"/>
              <a:r>
                <a:rPr lang="zh-CN" altLang="en-US" sz="1625" b="1" dirty="0">
                  <a:solidFill>
                    <a:schemeClr val="bg1"/>
                  </a:solidFill>
                  <a:latin typeface="微软雅黑" panose="020B0503020204020204" pitchFamily="34" charset="-122"/>
                  <a:ea typeface="微软雅黑" panose="020B0503020204020204" pitchFamily="34" charset="-122"/>
                </a:rPr>
                <a:t>计算思维</a:t>
              </a:r>
              <a:endParaRPr lang="en-US" altLang="zh-CN" sz="1625" b="1" dirty="0">
                <a:solidFill>
                  <a:schemeClr val="bg1"/>
                </a:solidFill>
                <a:latin typeface="微软雅黑" panose="020B0503020204020204" pitchFamily="34" charset="-122"/>
                <a:ea typeface="微软雅黑" panose="020B0503020204020204" pitchFamily="34" charset="-122"/>
              </a:endParaRPr>
            </a:p>
            <a:p>
              <a:pPr algn="ctr" defTabSz="794544"/>
              <a:r>
                <a:rPr lang="zh-CN" altLang="en-US" sz="1625" b="1" dirty="0">
                  <a:solidFill>
                    <a:schemeClr val="bg1"/>
                  </a:solidFill>
                  <a:latin typeface="微软雅黑" panose="020B0503020204020204" pitchFamily="34" charset="-122"/>
                  <a:ea typeface="微软雅黑" panose="020B0503020204020204" pitchFamily="34" charset="-122"/>
                </a:rPr>
                <a:t>能力</a:t>
              </a:r>
              <a:endParaRPr lang="en-US" altLang="zh-CN" sz="1625"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2864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200"/>
                                        <p:tgtEl>
                                          <p:spTgt spid="5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dissolve">
                                      <p:cBhvr>
                                        <p:cTn id="10" dur="200"/>
                                        <p:tgtEl>
                                          <p:spTgt spid="5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dissolve">
                                      <p:cBhvr>
                                        <p:cTn id="13" dur="200"/>
                                        <p:tgtEl>
                                          <p:spTgt spid="5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dissolve">
                                      <p:cBhvr>
                                        <p:cTn id="16" dur="2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ppt_x"/>
                                          </p:val>
                                        </p:tav>
                                        <p:tav tm="100000">
                                          <p:val>
                                            <p:strVal val="#ppt_x"/>
                                          </p:val>
                                        </p:tav>
                                      </p:tavLst>
                                    </p:anim>
                                    <p:anim calcmode="lin" valueType="num">
                                      <p:cBhvr additive="base">
                                        <p:cTn id="2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7" grpId="0" animBg="1"/>
      <p:bldP spid="5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7AF30A6C-56DE-49C1-A5AE-6A03A4FF148E}"/>
              </a:ext>
            </a:extLst>
          </p:cNvPr>
          <p:cNvSpPr txBox="1">
            <a:spLocks/>
          </p:cNvSpPr>
          <p:nvPr/>
        </p:nvSpPr>
        <p:spPr>
          <a:xfrm>
            <a:off x="0" y="322555"/>
            <a:ext cx="4100513" cy="705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solidFill>
                  <a:srgbClr val="FF0000"/>
                </a:solidFill>
                <a:latin typeface="Microsoft YaHei Light" panose="020B0502040204020203" pitchFamily="34" charset="-122"/>
                <a:ea typeface="Microsoft YaHei Light" panose="020B0502040204020203" pitchFamily="34" charset="-122"/>
              </a:rPr>
              <a:t>哈工大课程安排</a:t>
            </a:r>
          </a:p>
        </p:txBody>
      </p:sp>
      <p:sp>
        <p:nvSpPr>
          <p:cNvPr id="5" name="Rectangle 2">
            <a:extLst>
              <a:ext uri="{FF2B5EF4-FFF2-40B4-BE49-F238E27FC236}">
                <a16:creationId xmlns:a16="http://schemas.microsoft.com/office/drawing/2014/main" id="{2D48D914-3F84-4F1B-9E45-5066DAED0C79}"/>
              </a:ext>
            </a:extLst>
          </p:cNvPr>
          <p:cNvSpPr>
            <a:spLocks noChangeArrowheads="1"/>
          </p:cNvSpPr>
          <p:nvPr/>
        </p:nvSpPr>
        <p:spPr bwMode="gray">
          <a:xfrm>
            <a:off x="1762394" y="4142709"/>
            <a:ext cx="4566969" cy="1420504"/>
          </a:xfrm>
          <a:prstGeom prst="rect">
            <a:avLst/>
          </a:prstGeom>
          <a:solidFill>
            <a:schemeClr val="accent1">
              <a:lumMod val="50000"/>
            </a:schemeClr>
          </a:solidFill>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flatTx/>
          </a:bodyPr>
          <a:lstStyle/>
          <a:p>
            <a:pPr algn="ctr">
              <a:defRPr/>
            </a:pPr>
            <a:r>
              <a:rPr lang="zh-CN" altLang="en-US"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数理逻辑与近世代数、</a:t>
            </a:r>
            <a:endParaRPr lang="en-US" altLang="zh-CN"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endParaRPr>
          </a:p>
          <a:p>
            <a:pPr algn="ctr">
              <a:defRPr/>
            </a:pPr>
            <a:r>
              <a:rPr lang="zh-CN" altLang="en-US"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数据结构与算法、</a:t>
            </a:r>
            <a:endParaRPr lang="en-US" altLang="zh-CN"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endParaRPr>
          </a:p>
          <a:p>
            <a:pPr algn="ctr">
              <a:defRPr/>
            </a:pPr>
            <a:r>
              <a:rPr lang="zh-CN" altLang="en-US"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算法设计与分析、</a:t>
            </a:r>
            <a:r>
              <a:rPr lang="en-US" altLang="zh-CN"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AI</a:t>
            </a:r>
            <a:r>
              <a:rPr lang="zh-CN" altLang="en-US"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程序设计实践</a:t>
            </a:r>
            <a:endParaRPr lang="en-US" altLang="zh-CN"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endParaRPr>
          </a:p>
        </p:txBody>
      </p:sp>
      <p:sp>
        <p:nvSpPr>
          <p:cNvPr id="6" name="Rectangle 40">
            <a:extLst>
              <a:ext uri="{FF2B5EF4-FFF2-40B4-BE49-F238E27FC236}">
                <a16:creationId xmlns:a16="http://schemas.microsoft.com/office/drawing/2014/main" id="{1732839D-7F79-4111-B7C2-9E4D35517C3F}"/>
              </a:ext>
            </a:extLst>
          </p:cNvPr>
          <p:cNvSpPr>
            <a:spLocks noChangeArrowheads="1"/>
          </p:cNvSpPr>
          <p:nvPr/>
        </p:nvSpPr>
        <p:spPr bwMode="gray">
          <a:xfrm>
            <a:off x="406916" y="5062281"/>
            <a:ext cx="1355478" cy="400110"/>
          </a:xfrm>
          <a:prstGeom prst="rect">
            <a:avLst/>
          </a:prstGeom>
          <a:noFill/>
          <a:ln>
            <a:noFill/>
          </a:ln>
          <a:effectLst/>
        </p:spPr>
        <p:txBody>
          <a:bodyPr wrap="square">
            <a:spAutoFit/>
          </a:bodyPr>
          <a:lstStyle/>
          <a:p>
            <a:pPr algn="ctr">
              <a:buClr>
                <a:srgbClr val="FF0066"/>
              </a:buClr>
              <a:buSzPct val="75000"/>
            </a:pPr>
            <a:r>
              <a:rPr lang="zh-CN" altLang="en-US" sz="2000" b="1" dirty="0">
                <a:solidFill>
                  <a:srgbClr val="C00000"/>
                </a:solidFill>
                <a:latin typeface="微软雅黑" panose="020B0503020204020204" pitchFamily="34" charset="-122"/>
                <a:ea typeface="微软雅黑" panose="020B0503020204020204" pitchFamily="34" charset="-122"/>
                <a:cs typeface="Heiti SC Medium" charset="-122"/>
              </a:rPr>
              <a:t>大二</a:t>
            </a:r>
            <a:endParaRPr lang="en-US" altLang="zh-CN" sz="2000" b="1" dirty="0">
              <a:solidFill>
                <a:srgbClr val="C00000"/>
              </a:solidFill>
              <a:latin typeface="微软雅黑" panose="020B0503020204020204" pitchFamily="34" charset="-122"/>
              <a:ea typeface="微软雅黑" panose="020B0503020204020204" pitchFamily="34" charset="-122"/>
              <a:cs typeface="Heiti SC Medium" charset="-122"/>
            </a:endParaRPr>
          </a:p>
        </p:txBody>
      </p:sp>
      <p:sp>
        <p:nvSpPr>
          <p:cNvPr id="7" name="Rectangle 40">
            <a:extLst>
              <a:ext uri="{FF2B5EF4-FFF2-40B4-BE49-F238E27FC236}">
                <a16:creationId xmlns:a16="http://schemas.microsoft.com/office/drawing/2014/main" id="{358D82F5-0E62-43A1-98F3-846020EF88BF}"/>
              </a:ext>
            </a:extLst>
          </p:cNvPr>
          <p:cNvSpPr>
            <a:spLocks noChangeArrowheads="1"/>
          </p:cNvSpPr>
          <p:nvPr/>
        </p:nvSpPr>
        <p:spPr bwMode="gray">
          <a:xfrm>
            <a:off x="406916" y="5897229"/>
            <a:ext cx="1355478" cy="400110"/>
          </a:xfrm>
          <a:prstGeom prst="rect">
            <a:avLst/>
          </a:prstGeom>
          <a:noFill/>
          <a:ln>
            <a:noFill/>
          </a:ln>
          <a:effectLst/>
        </p:spPr>
        <p:txBody>
          <a:bodyPr wrap="square">
            <a:spAutoFit/>
          </a:bodyPr>
          <a:lstStyle/>
          <a:p>
            <a:pPr algn="ctr">
              <a:buClr>
                <a:srgbClr val="FF0066"/>
              </a:buClr>
              <a:buSzPct val="75000"/>
            </a:pPr>
            <a:r>
              <a:rPr lang="zh-CN" altLang="en-US" sz="2000" b="1" dirty="0">
                <a:solidFill>
                  <a:srgbClr val="C00000"/>
                </a:solidFill>
                <a:latin typeface="微软雅黑" panose="020B0503020204020204" pitchFamily="34" charset="-122"/>
                <a:ea typeface="微软雅黑" panose="020B0503020204020204" pitchFamily="34" charset="-122"/>
                <a:cs typeface="Heiti SC Medium" charset="-122"/>
              </a:rPr>
              <a:t>大一</a:t>
            </a:r>
            <a:endParaRPr lang="en-US" altLang="zh-CN" sz="2000" b="1" dirty="0">
              <a:solidFill>
                <a:srgbClr val="C00000"/>
              </a:solidFill>
              <a:latin typeface="微软雅黑" panose="020B0503020204020204" pitchFamily="34" charset="-122"/>
              <a:ea typeface="微软雅黑" panose="020B0503020204020204" pitchFamily="34" charset="-122"/>
              <a:cs typeface="Heiti SC Medium" charset="-122"/>
            </a:endParaRPr>
          </a:p>
        </p:txBody>
      </p:sp>
      <p:sp>
        <p:nvSpPr>
          <p:cNvPr id="8" name="Rectangle 2">
            <a:extLst>
              <a:ext uri="{FF2B5EF4-FFF2-40B4-BE49-F238E27FC236}">
                <a16:creationId xmlns:a16="http://schemas.microsoft.com/office/drawing/2014/main" id="{74CED544-6BC3-4FD2-89DC-EE5C2E74287F}"/>
              </a:ext>
            </a:extLst>
          </p:cNvPr>
          <p:cNvSpPr>
            <a:spLocks noChangeArrowheads="1"/>
          </p:cNvSpPr>
          <p:nvPr/>
        </p:nvSpPr>
        <p:spPr bwMode="gray">
          <a:xfrm>
            <a:off x="1746262" y="5665468"/>
            <a:ext cx="9340837" cy="817315"/>
          </a:xfrm>
          <a:prstGeom prst="rect">
            <a:avLst/>
          </a:prstGeom>
          <a:solidFill>
            <a:schemeClr val="accent1">
              <a:lumMod val="50000"/>
            </a:schemeClr>
          </a:solidFill>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flatTx/>
          </a:bodyPr>
          <a:lstStyle/>
          <a:p>
            <a:pPr algn="ctr">
              <a:defRPr/>
            </a:pPr>
            <a:r>
              <a:rPr lang="zh-CN" altLang="en-US" sz="3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数学、物理、编程语言、计算机导论</a:t>
            </a:r>
            <a:endParaRPr lang="en-US" altLang="zh-CN" sz="3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endParaRPr>
          </a:p>
        </p:txBody>
      </p:sp>
      <p:sp>
        <p:nvSpPr>
          <p:cNvPr id="9" name="Rectangle 2">
            <a:extLst>
              <a:ext uri="{FF2B5EF4-FFF2-40B4-BE49-F238E27FC236}">
                <a16:creationId xmlns:a16="http://schemas.microsoft.com/office/drawing/2014/main" id="{A87EF7FC-15EB-4CD4-AE46-7AB092CC791C}"/>
              </a:ext>
            </a:extLst>
          </p:cNvPr>
          <p:cNvSpPr>
            <a:spLocks noChangeArrowheads="1"/>
          </p:cNvSpPr>
          <p:nvPr/>
        </p:nvSpPr>
        <p:spPr bwMode="gray">
          <a:xfrm>
            <a:off x="6520131" y="4142708"/>
            <a:ext cx="4566969" cy="1420504"/>
          </a:xfrm>
          <a:prstGeom prst="rect">
            <a:avLst/>
          </a:prstGeom>
          <a:solidFill>
            <a:schemeClr val="accent1">
              <a:lumMod val="50000"/>
            </a:schemeClr>
          </a:solidFill>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flatTx/>
          </a:bodyPr>
          <a:lstStyle/>
          <a:p>
            <a:pPr algn="ctr">
              <a:defRPr/>
            </a:pPr>
            <a:r>
              <a:rPr lang="zh-CN" altLang="en-US"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计算机系统、计算机组成原理、</a:t>
            </a:r>
            <a:endParaRPr lang="en-US" altLang="zh-CN"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endParaRPr>
          </a:p>
          <a:p>
            <a:pPr algn="ctr">
              <a:defRPr/>
            </a:pPr>
            <a:r>
              <a:rPr lang="en-US" altLang="zh-CN" sz="2400" b="1" kern="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AI</a:t>
            </a:r>
            <a:r>
              <a:rPr lang="zh-CN" altLang="en-US" sz="2400" b="1" kern="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数学基础</a:t>
            </a:r>
            <a:r>
              <a:rPr lang="zh-CN" altLang="en-US"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a:t>
            </a:r>
            <a:endParaRPr lang="en-US" altLang="zh-CN"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endParaRPr>
          </a:p>
          <a:p>
            <a:pPr algn="ctr">
              <a:defRPr/>
            </a:pPr>
            <a:r>
              <a:rPr lang="zh-CN" altLang="en-US"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形式语言与自动机、</a:t>
            </a:r>
            <a:endParaRPr lang="en-US" altLang="zh-CN"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endParaRPr>
          </a:p>
          <a:p>
            <a:pPr algn="ctr">
              <a:defRPr/>
            </a:pPr>
            <a:r>
              <a:rPr lang="en-US" altLang="zh-CN"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AI</a:t>
            </a:r>
            <a:r>
              <a:rPr lang="zh-CN" altLang="en-US"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导论、</a:t>
            </a:r>
            <a:r>
              <a:rPr lang="en-US" altLang="zh-CN"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AI</a:t>
            </a:r>
            <a:r>
              <a:rPr lang="zh-CN" altLang="en-US"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智能软件开发与实践</a:t>
            </a:r>
            <a:endParaRPr lang="en-US" altLang="zh-CN"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endParaRPr>
          </a:p>
        </p:txBody>
      </p:sp>
      <p:sp>
        <p:nvSpPr>
          <p:cNvPr id="11" name="Rectangle 2">
            <a:extLst>
              <a:ext uri="{FF2B5EF4-FFF2-40B4-BE49-F238E27FC236}">
                <a16:creationId xmlns:a16="http://schemas.microsoft.com/office/drawing/2014/main" id="{4BEADCE3-8468-4CD9-9B96-BDB9B7C774A2}"/>
              </a:ext>
            </a:extLst>
          </p:cNvPr>
          <p:cNvSpPr>
            <a:spLocks noChangeArrowheads="1"/>
          </p:cNvSpPr>
          <p:nvPr/>
        </p:nvSpPr>
        <p:spPr bwMode="gray">
          <a:xfrm>
            <a:off x="1762394" y="2835540"/>
            <a:ext cx="4566969" cy="1191255"/>
          </a:xfrm>
          <a:prstGeom prst="rect">
            <a:avLst/>
          </a:prstGeom>
          <a:solidFill>
            <a:schemeClr val="accent1">
              <a:lumMod val="50000"/>
            </a:schemeClr>
          </a:solidFill>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flatTx/>
          </a:bodyPr>
          <a:lstStyle/>
          <a:p>
            <a:pPr algn="ctr">
              <a:defRPr/>
            </a:pPr>
            <a:r>
              <a:rPr lang="zh-CN" altLang="en-US"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计算机网络、操作系统、</a:t>
            </a:r>
            <a:endParaRPr lang="en-US" altLang="zh-CN"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endParaRPr>
          </a:p>
          <a:p>
            <a:pPr algn="ctr">
              <a:defRPr/>
            </a:pPr>
            <a:r>
              <a:rPr lang="zh-CN" altLang="en-US"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机器学习、数据库系统、编译系统</a:t>
            </a:r>
            <a:endParaRPr lang="en-US" altLang="zh-CN"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endParaRPr>
          </a:p>
        </p:txBody>
      </p:sp>
      <p:sp>
        <p:nvSpPr>
          <p:cNvPr id="12" name="Rectangle 2">
            <a:extLst>
              <a:ext uri="{FF2B5EF4-FFF2-40B4-BE49-F238E27FC236}">
                <a16:creationId xmlns:a16="http://schemas.microsoft.com/office/drawing/2014/main" id="{8A1B04FE-622B-43CC-8CBE-F8E4DF0D9925}"/>
              </a:ext>
            </a:extLst>
          </p:cNvPr>
          <p:cNvSpPr>
            <a:spLocks noChangeArrowheads="1"/>
          </p:cNvSpPr>
          <p:nvPr/>
        </p:nvSpPr>
        <p:spPr bwMode="gray">
          <a:xfrm>
            <a:off x="6520130" y="2835539"/>
            <a:ext cx="4566969" cy="1191255"/>
          </a:xfrm>
          <a:prstGeom prst="rect">
            <a:avLst/>
          </a:prstGeom>
          <a:solidFill>
            <a:schemeClr val="accent1">
              <a:lumMod val="50000"/>
            </a:schemeClr>
          </a:solidFill>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flatTx/>
          </a:bodyPr>
          <a:lstStyle/>
          <a:p>
            <a:pPr algn="ctr">
              <a:defRPr/>
            </a:pPr>
            <a:r>
              <a:rPr lang="zh-CN" altLang="en-US"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软件工程、知识表示与推理、</a:t>
            </a:r>
            <a:endParaRPr lang="en-US" altLang="zh-CN"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endParaRPr>
          </a:p>
          <a:p>
            <a:pPr algn="ctr">
              <a:defRPr/>
            </a:pPr>
            <a:r>
              <a:rPr lang="zh-CN" altLang="en-US" sz="2400" b="1" kern="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专业方向课</a:t>
            </a:r>
            <a:r>
              <a:rPr lang="en-US" altLang="zh-CN" sz="2400" b="1" kern="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1</a:t>
            </a:r>
            <a:r>
              <a:rPr lang="zh-CN" altLang="en-US" sz="2400" b="1" kern="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、专业方向课</a:t>
            </a:r>
            <a:r>
              <a:rPr lang="en-US" altLang="zh-CN" sz="2400" b="1" kern="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2</a:t>
            </a:r>
            <a:r>
              <a:rPr lang="zh-CN" altLang="en-US" sz="2400" b="1" kern="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a:t>
            </a:r>
            <a:endParaRPr lang="en-US" altLang="zh-CN" sz="2400" b="1" kern="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endParaRPr>
          </a:p>
          <a:p>
            <a:pPr algn="ctr">
              <a:defRPr/>
            </a:pPr>
            <a:r>
              <a:rPr lang="zh-CN" altLang="en-US"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国防航天中的计算机书</a:t>
            </a:r>
            <a:endParaRPr lang="en-US" altLang="zh-CN"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endParaRPr>
          </a:p>
        </p:txBody>
      </p:sp>
      <p:sp>
        <p:nvSpPr>
          <p:cNvPr id="13" name="Rectangle 2">
            <a:extLst>
              <a:ext uri="{FF2B5EF4-FFF2-40B4-BE49-F238E27FC236}">
                <a16:creationId xmlns:a16="http://schemas.microsoft.com/office/drawing/2014/main" id="{CE71CE7B-0092-497B-9EED-790E2CFC1C7C}"/>
              </a:ext>
            </a:extLst>
          </p:cNvPr>
          <p:cNvSpPr>
            <a:spLocks noChangeArrowheads="1"/>
          </p:cNvSpPr>
          <p:nvPr/>
        </p:nvSpPr>
        <p:spPr bwMode="gray">
          <a:xfrm>
            <a:off x="1746262" y="1408355"/>
            <a:ext cx="4566969" cy="1191255"/>
          </a:xfrm>
          <a:prstGeom prst="rect">
            <a:avLst/>
          </a:prstGeom>
          <a:solidFill>
            <a:schemeClr val="accent1">
              <a:lumMod val="50000"/>
            </a:schemeClr>
          </a:solidFill>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flatTx/>
          </a:bodyPr>
          <a:lstStyle/>
          <a:p>
            <a:pPr algn="ctr">
              <a:defRPr/>
            </a:pPr>
            <a:r>
              <a:rPr lang="zh-CN" altLang="en-US" sz="28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智能系统实践课、</a:t>
            </a:r>
            <a:endParaRPr lang="en-US" altLang="zh-CN" sz="28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endParaRPr>
          </a:p>
          <a:p>
            <a:pPr algn="ctr">
              <a:defRPr/>
            </a:pPr>
            <a:r>
              <a:rPr lang="zh-CN" altLang="en-US" sz="28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计算</a:t>
            </a:r>
            <a:r>
              <a:rPr lang="en-US" altLang="zh-CN" sz="28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+X</a:t>
            </a:r>
          </a:p>
        </p:txBody>
      </p:sp>
      <p:sp>
        <p:nvSpPr>
          <p:cNvPr id="14" name="Rectangle 2">
            <a:extLst>
              <a:ext uri="{FF2B5EF4-FFF2-40B4-BE49-F238E27FC236}">
                <a16:creationId xmlns:a16="http://schemas.microsoft.com/office/drawing/2014/main" id="{2F7E74D1-4157-44C0-A9C0-CC0558DACB3F}"/>
              </a:ext>
            </a:extLst>
          </p:cNvPr>
          <p:cNvSpPr>
            <a:spLocks noChangeArrowheads="1"/>
          </p:cNvSpPr>
          <p:nvPr/>
        </p:nvSpPr>
        <p:spPr bwMode="gray">
          <a:xfrm>
            <a:off x="6503998" y="1408354"/>
            <a:ext cx="4566969" cy="1191255"/>
          </a:xfrm>
          <a:prstGeom prst="rect">
            <a:avLst/>
          </a:prstGeom>
          <a:solidFill>
            <a:schemeClr val="accent1">
              <a:lumMod val="50000"/>
            </a:schemeClr>
          </a:solidFill>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flatTx/>
          </a:bodyPr>
          <a:lstStyle/>
          <a:p>
            <a:pPr algn="ctr">
              <a:defRPr/>
            </a:pPr>
            <a:r>
              <a:rPr lang="zh-CN" altLang="en-US" sz="32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rPr>
              <a:t>毕业设计</a:t>
            </a:r>
            <a:endParaRPr lang="en-US" altLang="zh-CN" sz="32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eiti SC Medium" charset="-122"/>
            </a:endParaRPr>
          </a:p>
        </p:txBody>
      </p:sp>
      <p:sp>
        <p:nvSpPr>
          <p:cNvPr id="15" name="Rectangle 40">
            <a:extLst>
              <a:ext uri="{FF2B5EF4-FFF2-40B4-BE49-F238E27FC236}">
                <a16:creationId xmlns:a16="http://schemas.microsoft.com/office/drawing/2014/main" id="{91FCD2D3-4A49-418F-824D-342EF5CC58DC}"/>
              </a:ext>
            </a:extLst>
          </p:cNvPr>
          <p:cNvSpPr>
            <a:spLocks noChangeArrowheads="1"/>
          </p:cNvSpPr>
          <p:nvPr/>
        </p:nvSpPr>
        <p:spPr bwMode="gray">
          <a:xfrm>
            <a:off x="311533" y="3742598"/>
            <a:ext cx="1355478" cy="400110"/>
          </a:xfrm>
          <a:prstGeom prst="rect">
            <a:avLst/>
          </a:prstGeom>
          <a:noFill/>
          <a:ln>
            <a:noFill/>
          </a:ln>
          <a:effectLst/>
        </p:spPr>
        <p:txBody>
          <a:bodyPr wrap="square">
            <a:spAutoFit/>
          </a:bodyPr>
          <a:lstStyle/>
          <a:p>
            <a:pPr algn="ctr">
              <a:buClr>
                <a:srgbClr val="FF0066"/>
              </a:buClr>
              <a:buSzPct val="75000"/>
            </a:pPr>
            <a:r>
              <a:rPr lang="zh-CN" altLang="en-US" sz="2000" b="1" dirty="0">
                <a:solidFill>
                  <a:srgbClr val="C00000"/>
                </a:solidFill>
                <a:latin typeface="微软雅黑" panose="020B0503020204020204" pitchFamily="34" charset="-122"/>
                <a:ea typeface="微软雅黑" panose="020B0503020204020204" pitchFamily="34" charset="-122"/>
                <a:cs typeface="Heiti SC Medium" charset="-122"/>
              </a:rPr>
              <a:t>大三</a:t>
            </a:r>
            <a:endParaRPr lang="en-US" altLang="zh-CN" sz="2000" b="1" dirty="0">
              <a:solidFill>
                <a:srgbClr val="C00000"/>
              </a:solidFill>
              <a:latin typeface="微软雅黑" panose="020B0503020204020204" pitchFamily="34" charset="-122"/>
              <a:ea typeface="微软雅黑" panose="020B0503020204020204" pitchFamily="34" charset="-122"/>
              <a:cs typeface="Heiti SC Medium" charset="-122"/>
            </a:endParaRPr>
          </a:p>
        </p:txBody>
      </p:sp>
      <p:sp>
        <p:nvSpPr>
          <p:cNvPr id="16" name="Rectangle 40">
            <a:extLst>
              <a:ext uri="{FF2B5EF4-FFF2-40B4-BE49-F238E27FC236}">
                <a16:creationId xmlns:a16="http://schemas.microsoft.com/office/drawing/2014/main" id="{D9AFDFFD-C027-4098-B422-40183D3ED114}"/>
              </a:ext>
            </a:extLst>
          </p:cNvPr>
          <p:cNvSpPr>
            <a:spLocks noChangeArrowheads="1"/>
          </p:cNvSpPr>
          <p:nvPr/>
        </p:nvSpPr>
        <p:spPr bwMode="gray">
          <a:xfrm>
            <a:off x="279191" y="2118239"/>
            <a:ext cx="1355478" cy="400110"/>
          </a:xfrm>
          <a:prstGeom prst="rect">
            <a:avLst/>
          </a:prstGeom>
          <a:noFill/>
          <a:ln>
            <a:noFill/>
          </a:ln>
          <a:effectLst/>
        </p:spPr>
        <p:txBody>
          <a:bodyPr wrap="square">
            <a:spAutoFit/>
          </a:bodyPr>
          <a:lstStyle/>
          <a:p>
            <a:pPr algn="ctr">
              <a:buClr>
                <a:srgbClr val="FF0066"/>
              </a:buClr>
              <a:buSzPct val="75000"/>
            </a:pPr>
            <a:r>
              <a:rPr lang="zh-CN" altLang="en-US" sz="2000" b="1" dirty="0">
                <a:solidFill>
                  <a:srgbClr val="C00000"/>
                </a:solidFill>
                <a:latin typeface="微软雅黑" panose="020B0503020204020204" pitchFamily="34" charset="-122"/>
                <a:ea typeface="微软雅黑" panose="020B0503020204020204" pitchFamily="34" charset="-122"/>
                <a:cs typeface="Heiti SC Medium" charset="-122"/>
              </a:rPr>
              <a:t>大四</a:t>
            </a:r>
            <a:endParaRPr lang="en-US" altLang="zh-CN" sz="2000" b="1" dirty="0">
              <a:solidFill>
                <a:srgbClr val="C00000"/>
              </a:solidFill>
              <a:latin typeface="微软雅黑" panose="020B0503020204020204" pitchFamily="34" charset="-122"/>
              <a:ea typeface="微软雅黑" panose="020B0503020204020204" pitchFamily="34" charset="-122"/>
              <a:cs typeface="Heiti SC Medium" charset="-122"/>
            </a:endParaRPr>
          </a:p>
        </p:txBody>
      </p:sp>
      <p:sp>
        <p:nvSpPr>
          <p:cNvPr id="17" name="Rectangle 40">
            <a:extLst>
              <a:ext uri="{FF2B5EF4-FFF2-40B4-BE49-F238E27FC236}">
                <a16:creationId xmlns:a16="http://schemas.microsoft.com/office/drawing/2014/main" id="{B252B1F9-55F3-40DB-AAE4-C42903F88250}"/>
              </a:ext>
            </a:extLst>
          </p:cNvPr>
          <p:cNvSpPr>
            <a:spLocks noChangeArrowheads="1"/>
          </p:cNvSpPr>
          <p:nvPr/>
        </p:nvSpPr>
        <p:spPr bwMode="gray">
          <a:xfrm>
            <a:off x="3352007" y="6425866"/>
            <a:ext cx="1355478" cy="400110"/>
          </a:xfrm>
          <a:prstGeom prst="rect">
            <a:avLst/>
          </a:prstGeom>
          <a:noFill/>
          <a:ln>
            <a:noFill/>
          </a:ln>
          <a:effectLst/>
        </p:spPr>
        <p:txBody>
          <a:bodyPr wrap="square">
            <a:spAutoFit/>
          </a:bodyPr>
          <a:lstStyle/>
          <a:p>
            <a:pPr algn="ctr">
              <a:buClr>
                <a:srgbClr val="FF0066"/>
              </a:buClr>
              <a:buSzPct val="75000"/>
            </a:pPr>
            <a:r>
              <a:rPr lang="zh-CN" altLang="en-US" sz="2000" b="1" dirty="0">
                <a:solidFill>
                  <a:srgbClr val="C00000"/>
                </a:solidFill>
                <a:latin typeface="微软雅黑" panose="020B0503020204020204" pitchFamily="34" charset="-122"/>
                <a:ea typeface="微软雅黑" panose="020B0503020204020204" pitchFamily="34" charset="-122"/>
                <a:cs typeface="Heiti SC Medium" charset="-122"/>
              </a:rPr>
              <a:t>上学期</a:t>
            </a:r>
            <a:endParaRPr lang="en-US" altLang="zh-CN" sz="2000" b="1" dirty="0">
              <a:solidFill>
                <a:srgbClr val="C00000"/>
              </a:solidFill>
              <a:latin typeface="微软雅黑" panose="020B0503020204020204" pitchFamily="34" charset="-122"/>
              <a:ea typeface="微软雅黑" panose="020B0503020204020204" pitchFamily="34" charset="-122"/>
              <a:cs typeface="Heiti SC Medium" charset="-122"/>
            </a:endParaRPr>
          </a:p>
        </p:txBody>
      </p:sp>
      <p:sp>
        <p:nvSpPr>
          <p:cNvPr id="21" name="Rectangle 40">
            <a:extLst>
              <a:ext uri="{FF2B5EF4-FFF2-40B4-BE49-F238E27FC236}">
                <a16:creationId xmlns:a16="http://schemas.microsoft.com/office/drawing/2014/main" id="{FBB2A3E0-7C64-403E-BF99-76C5D13877ED}"/>
              </a:ext>
            </a:extLst>
          </p:cNvPr>
          <p:cNvSpPr>
            <a:spLocks noChangeArrowheads="1"/>
          </p:cNvSpPr>
          <p:nvPr/>
        </p:nvSpPr>
        <p:spPr bwMode="gray">
          <a:xfrm>
            <a:off x="7918975" y="6455566"/>
            <a:ext cx="1355478" cy="400110"/>
          </a:xfrm>
          <a:prstGeom prst="rect">
            <a:avLst/>
          </a:prstGeom>
          <a:noFill/>
          <a:ln>
            <a:noFill/>
          </a:ln>
          <a:effectLst/>
        </p:spPr>
        <p:txBody>
          <a:bodyPr wrap="square">
            <a:spAutoFit/>
          </a:bodyPr>
          <a:lstStyle/>
          <a:p>
            <a:pPr algn="ctr">
              <a:buClr>
                <a:srgbClr val="FF0066"/>
              </a:buClr>
              <a:buSzPct val="75000"/>
            </a:pPr>
            <a:r>
              <a:rPr lang="zh-CN" altLang="en-US" sz="2000" b="1" dirty="0">
                <a:solidFill>
                  <a:srgbClr val="C00000"/>
                </a:solidFill>
                <a:latin typeface="微软雅黑" panose="020B0503020204020204" pitchFamily="34" charset="-122"/>
                <a:ea typeface="微软雅黑" panose="020B0503020204020204" pitchFamily="34" charset="-122"/>
                <a:cs typeface="Heiti SC Medium" charset="-122"/>
              </a:rPr>
              <a:t>下学期</a:t>
            </a:r>
            <a:endParaRPr lang="en-US" altLang="zh-CN" sz="2000" b="1" dirty="0">
              <a:solidFill>
                <a:srgbClr val="C00000"/>
              </a:solidFill>
              <a:latin typeface="微软雅黑" panose="020B0503020204020204" pitchFamily="34" charset="-122"/>
              <a:ea typeface="微软雅黑" panose="020B0503020204020204" pitchFamily="34" charset="-122"/>
              <a:cs typeface="Heiti SC Medium" charset="-122"/>
            </a:endParaRPr>
          </a:p>
        </p:txBody>
      </p:sp>
      <p:sp>
        <p:nvSpPr>
          <p:cNvPr id="22" name="矩形 21">
            <a:extLst>
              <a:ext uri="{FF2B5EF4-FFF2-40B4-BE49-F238E27FC236}">
                <a16:creationId xmlns:a16="http://schemas.microsoft.com/office/drawing/2014/main" id="{DF7B151F-B9C9-4E07-91B7-AB9CEC0DA50D}"/>
              </a:ext>
            </a:extLst>
          </p:cNvPr>
          <p:cNvSpPr/>
          <p:nvPr/>
        </p:nvSpPr>
        <p:spPr>
          <a:xfrm>
            <a:off x="4214856" y="86785"/>
            <a:ext cx="7977144" cy="1200329"/>
          </a:xfrm>
          <a:prstGeom prst="rect">
            <a:avLst/>
          </a:prstGeom>
        </p:spPr>
        <p:txBody>
          <a:bodyPr wrap="square">
            <a:spAutoFit/>
          </a:bodyPr>
          <a:lstStyle/>
          <a:p>
            <a:pPr algn="ctr"/>
            <a:r>
              <a:rPr lang="zh-CN" altLang="en-US" b="1" dirty="0">
                <a:solidFill>
                  <a:srgbClr val="FF0000"/>
                </a:solidFill>
              </a:rPr>
              <a:t>方向</a:t>
            </a:r>
            <a:r>
              <a:rPr lang="en-US" altLang="zh-CN" b="1" dirty="0">
                <a:solidFill>
                  <a:srgbClr val="FF0000"/>
                </a:solidFill>
              </a:rPr>
              <a:t>1       	    </a:t>
            </a:r>
            <a:r>
              <a:rPr lang="zh-CN" altLang="en-US" b="1" dirty="0">
                <a:solidFill>
                  <a:srgbClr val="FF0000"/>
                </a:solidFill>
              </a:rPr>
              <a:t>方向</a:t>
            </a:r>
            <a:r>
              <a:rPr lang="en-US" altLang="zh-CN" b="1" dirty="0">
                <a:solidFill>
                  <a:srgbClr val="FF0000"/>
                </a:solidFill>
              </a:rPr>
              <a:t>2	           </a:t>
            </a:r>
            <a:r>
              <a:rPr lang="zh-CN" altLang="en-US" b="1" dirty="0">
                <a:solidFill>
                  <a:srgbClr val="FF0000"/>
                </a:solidFill>
              </a:rPr>
              <a:t>方向</a:t>
            </a:r>
            <a:r>
              <a:rPr lang="en-US" altLang="zh-CN" b="1" dirty="0">
                <a:solidFill>
                  <a:srgbClr val="FF0000"/>
                </a:solidFill>
              </a:rPr>
              <a:t>3	                  </a:t>
            </a:r>
            <a:r>
              <a:rPr lang="zh-CN" altLang="en-US" b="1" dirty="0">
                <a:solidFill>
                  <a:srgbClr val="FF0000"/>
                </a:solidFill>
              </a:rPr>
              <a:t>方向</a:t>
            </a:r>
            <a:r>
              <a:rPr lang="en-US" altLang="zh-CN" b="1" dirty="0">
                <a:solidFill>
                  <a:srgbClr val="FF0000"/>
                </a:solidFill>
              </a:rPr>
              <a:t>4</a:t>
            </a:r>
          </a:p>
          <a:p>
            <a:r>
              <a:rPr lang="zh-CN" altLang="en-US" dirty="0"/>
              <a:t>自然语言处理	计算机视觉	数字媒体处理技术	神经计算与  </a:t>
            </a:r>
            <a:endParaRPr lang="en-US" altLang="zh-CN" dirty="0"/>
          </a:p>
          <a:p>
            <a:pPr algn="ctr"/>
            <a:r>
              <a:rPr lang="en-US" altLang="zh-CN" dirty="0"/>
              <a:t>                                                                                                   </a:t>
            </a:r>
            <a:r>
              <a:rPr lang="zh-CN" altLang="en-US" dirty="0"/>
              <a:t>类脑智能原理</a:t>
            </a:r>
          </a:p>
          <a:p>
            <a:pPr algn="ctr"/>
            <a:r>
              <a:rPr lang="zh-CN" altLang="en-US" dirty="0"/>
              <a:t>信息检索	智能语音处理	图形学与虚拟现实	脑机接口技术</a:t>
            </a:r>
          </a:p>
        </p:txBody>
      </p:sp>
    </p:spTree>
    <p:extLst>
      <p:ext uri="{BB962C8B-B14F-4D97-AF65-F5344CB8AC3E}">
        <p14:creationId xmlns:p14="http://schemas.microsoft.com/office/powerpoint/2010/main" val="91442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5000" autoRev="1" fill="remove"/>
                                        <p:tgtEl>
                                          <p:spTgt spid="9">
                                            <p:txEl>
                                              <p:pRg st="1" end="1"/>
                                            </p:txEl>
                                          </p:spTgt>
                                        </p:tgtEl>
                                        <p:attrNameLst>
                                          <p:attrName>style.color</p:attrName>
                                        </p:attrNameLst>
                                      </p:cBhvr>
                                      <p:to>
                                        <a:srgbClr val="FFFF00"/>
                                      </p:to>
                                    </p:animClr>
                                    <p:animClr clrSpc="rgb" dir="cw">
                                      <p:cBhvr>
                                        <p:cTn id="7" dur="5000" autoRev="1" fill="remove"/>
                                        <p:tgtEl>
                                          <p:spTgt spid="9">
                                            <p:txEl>
                                              <p:pRg st="1" end="1"/>
                                            </p:txEl>
                                          </p:spTgt>
                                        </p:tgtEl>
                                        <p:attrNameLst>
                                          <p:attrName>fillcolor</p:attrName>
                                        </p:attrNameLst>
                                      </p:cBhvr>
                                      <p:to>
                                        <a:srgbClr val="FFFF00"/>
                                      </p:to>
                                    </p:animClr>
                                    <p:set>
                                      <p:cBhvr>
                                        <p:cTn id="8" dur="5000" autoRev="1" fill="remove"/>
                                        <p:tgtEl>
                                          <p:spTgt spid="9">
                                            <p:txEl>
                                              <p:pRg st="1" end="1"/>
                                            </p:txEl>
                                          </p:spTgt>
                                        </p:tgtEl>
                                        <p:attrNameLst>
                                          <p:attrName>fill.type</p:attrName>
                                        </p:attrNameLst>
                                      </p:cBhvr>
                                      <p:to>
                                        <p:strVal val="solid"/>
                                      </p:to>
                                    </p:set>
                                    <p:set>
                                      <p:cBhvr>
                                        <p:cTn id="9" dur="5000" autoRev="1" fill="remove"/>
                                        <p:tgtEl>
                                          <p:spTgt spid="9">
                                            <p:txEl>
                                              <p:pRg st="1" end="1"/>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ppt_x"/>
                                          </p:val>
                                        </p:tav>
                                        <p:tav tm="100000">
                                          <p:val>
                                            <p:strVal val="#ppt_x"/>
                                          </p:val>
                                        </p:tav>
                                      </p:tavLst>
                                    </p:anim>
                                    <p:anim calcmode="lin" valueType="num">
                                      <p:cBhvr additive="base">
                                        <p:cTn id="1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F04120-3916-4C60-89EB-FF1A60552DCB}"/>
              </a:ext>
            </a:extLst>
          </p:cNvPr>
          <p:cNvSpPr>
            <a:spLocks noGrp="1"/>
          </p:cNvSpPr>
          <p:nvPr>
            <p:ph type="title"/>
          </p:nvPr>
        </p:nvSpPr>
        <p:spPr/>
        <p:txBody>
          <a:bodyPr/>
          <a:lstStyle/>
          <a:p>
            <a:r>
              <a:rPr lang="zh-CN" altLang="en-US" dirty="0"/>
              <a:t>人工智能数学基础</a:t>
            </a:r>
          </a:p>
        </p:txBody>
      </p:sp>
      <p:sp>
        <p:nvSpPr>
          <p:cNvPr id="3" name="内容占位符 2">
            <a:extLst>
              <a:ext uri="{FF2B5EF4-FFF2-40B4-BE49-F238E27FC236}">
                <a16:creationId xmlns:a16="http://schemas.microsoft.com/office/drawing/2014/main" id="{99CFD764-A026-48B5-9070-26282A96A9E3}"/>
              </a:ext>
            </a:extLst>
          </p:cNvPr>
          <p:cNvSpPr>
            <a:spLocks noGrp="1"/>
          </p:cNvSpPr>
          <p:nvPr>
            <p:ph idx="1"/>
          </p:nvPr>
        </p:nvSpPr>
        <p:spPr/>
        <p:txBody>
          <a:bodyPr/>
          <a:lstStyle/>
          <a:p>
            <a:pPr>
              <a:buFont typeface="Wingdings" panose="05000000000000000000" pitchFamily="2" charset="2"/>
              <a:buChar char="u"/>
            </a:pPr>
            <a:r>
              <a:rPr lang="zh-CN" altLang="zh-CN" sz="2280" dirty="0"/>
              <a:t>《人工智能数学基础》是人工智能专业的一门专业核心课程，</a:t>
            </a:r>
            <a:r>
              <a:rPr lang="zh-CN" altLang="en-US" sz="2280" b="1" dirty="0">
                <a:solidFill>
                  <a:srgbClr val="FF0000"/>
                </a:solidFill>
              </a:rPr>
              <a:t>目标</a:t>
            </a:r>
            <a:r>
              <a:rPr lang="zh-CN" altLang="zh-CN" sz="2280" dirty="0"/>
              <a:t>是使学生扎实掌握人工智能技术背后的数理基础</a:t>
            </a:r>
            <a:r>
              <a:rPr lang="zh-CN" altLang="en-US" sz="2280" dirty="0"/>
              <a:t>，</a:t>
            </a:r>
            <a:r>
              <a:rPr lang="zh-CN" altLang="zh-CN" sz="2280" dirty="0"/>
              <a:t>能够深入理解智能算法的本质，为后续各门课程的学习打下坚实的基础，促进大家正确运用已有的智能算法。</a:t>
            </a:r>
            <a:endParaRPr lang="en-US" altLang="zh-CN" sz="2280" dirty="0"/>
          </a:p>
          <a:p>
            <a:pPr>
              <a:buFont typeface="Wingdings" panose="05000000000000000000" pitchFamily="2" charset="2"/>
              <a:buChar char="u"/>
            </a:pPr>
            <a:r>
              <a:rPr lang="zh-CN" altLang="zh-CN" sz="2280" dirty="0"/>
              <a:t>现实中，人们对</a:t>
            </a:r>
            <a:r>
              <a:rPr lang="en-US" altLang="zh-CN" sz="2280" dirty="0"/>
              <a:t>AI</a:t>
            </a:r>
            <a:r>
              <a:rPr lang="zh-CN" altLang="zh-CN" sz="2280" dirty="0"/>
              <a:t>存在各种猜测、夸张，甚至是恐惧和怀疑，使得在现实、猜测、夸张、愿望和纯粹虚构之间的界限变得模糊。因此，我们必须</a:t>
            </a:r>
            <a:r>
              <a:rPr lang="zh-CN" altLang="zh-CN" sz="2280" b="1" dirty="0">
                <a:solidFill>
                  <a:srgbClr val="FF0000"/>
                </a:solidFill>
              </a:rPr>
              <a:t>为今天的人工智能所使用的数学奠定基础，从而明白并理解</a:t>
            </a:r>
            <a:r>
              <a:rPr lang="en-US" altLang="zh-CN" sz="2280" b="1" dirty="0">
                <a:solidFill>
                  <a:srgbClr val="FF0000"/>
                </a:solidFill>
              </a:rPr>
              <a:t>AI</a:t>
            </a:r>
            <a:r>
              <a:rPr lang="zh-CN" altLang="zh-CN" sz="2280" b="1" dirty="0">
                <a:solidFill>
                  <a:srgbClr val="FF0000"/>
                </a:solidFill>
              </a:rPr>
              <a:t>的局限性，和其发展方向</a:t>
            </a:r>
            <a:r>
              <a:rPr lang="zh-CN" altLang="zh-CN" sz="2280" dirty="0"/>
              <a:t>。通过课程的学习，同学能够从一个相对深入的角度来看待</a:t>
            </a:r>
            <a:r>
              <a:rPr lang="en-US" altLang="zh-CN" sz="2280" dirty="0"/>
              <a:t>AI</a:t>
            </a:r>
            <a:r>
              <a:rPr lang="zh-CN" altLang="zh-CN" sz="2280" dirty="0"/>
              <a:t>，使得虚构、现实以及介于两者之间的模糊界限变得更加清晰。通过学习，同学们将掌握</a:t>
            </a:r>
            <a:r>
              <a:rPr lang="en-US" altLang="zh-CN" sz="2280" dirty="0"/>
              <a:t>AI</a:t>
            </a:r>
            <a:r>
              <a:rPr lang="zh-CN" altLang="zh-CN" sz="2280" dirty="0"/>
              <a:t>中最先进的数学背后的主要思想，使大家具有使用、改进甚至创建全新</a:t>
            </a:r>
            <a:r>
              <a:rPr lang="en-US" altLang="zh-CN" sz="2280" dirty="0"/>
              <a:t>AI</a:t>
            </a:r>
            <a:r>
              <a:rPr lang="zh-CN" altLang="zh-CN" sz="2280" dirty="0"/>
              <a:t>系统所需的信心。在此基础上，能够备对</a:t>
            </a:r>
            <a:r>
              <a:rPr lang="en-US" altLang="zh-CN" sz="2280" dirty="0"/>
              <a:t>AI</a:t>
            </a:r>
            <a:r>
              <a:rPr lang="zh-CN" altLang="zh-CN" sz="2280" dirty="0"/>
              <a:t>系统以及关键技术与算法进行分析与评价的能力。能够阅读最新的</a:t>
            </a:r>
            <a:r>
              <a:rPr lang="en-US" altLang="zh-CN" sz="2280" dirty="0"/>
              <a:t>AI</a:t>
            </a:r>
            <a:r>
              <a:rPr lang="zh-CN" altLang="zh-CN" sz="2280" dirty="0"/>
              <a:t>技术方面的论文，从而能够理解</a:t>
            </a:r>
            <a:r>
              <a:rPr lang="en-US" altLang="zh-CN" sz="2280" dirty="0"/>
              <a:t>AI</a:t>
            </a:r>
            <a:r>
              <a:rPr lang="zh-CN" altLang="zh-CN" sz="2280" dirty="0"/>
              <a:t>系统后面所涉及的本质数学求解问题。</a:t>
            </a:r>
            <a:endParaRPr lang="zh-CN" altLang="en-US" sz="2280" dirty="0"/>
          </a:p>
        </p:txBody>
      </p:sp>
    </p:spTree>
    <p:extLst>
      <p:ext uri="{BB962C8B-B14F-4D97-AF65-F5344CB8AC3E}">
        <p14:creationId xmlns:p14="http://schemas.microsoft.com/office/powerpoint/2010/main" val="76738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439776-7C88-48A3-923C-70FB0D4B41C8}"/>
              </a:ext>
            </a:extLst>
          </p:cNvPr>
          <p:cNvSpPr>
            <a:spLocks noGrp="1"/>
          </p:cNvSpPr>
          <p:nvPr>
            <p:ph type="title"/>
          </p:nvPr>
        </p:nvSpPr>
        <p:spPr/>
        <p:txBody>
          <a:bodyPr/>
          <a:lstStyle/>
          <a:p>
            <a:r>
              <a:rPr lang="zh-CN" altLang="en-US" dirty="0"/>
              <a:t>人工智能数学基础</a:t>
            </a:r>
          </a:p>
        </p:txBody>
      </p:sp>
      <p:sp>
        <p:nvSpPr>
          <p:cNvPr id="3" name="内容占位符 2">
            <a:extLst>
              <a:ext uri="{FF2B5EF4-FFF2-40B4-BE49-F238E27FC236}">
                <a16:creationId xmlns:a16="http://schemas.microsoft.com/office/drawing/2014/main" id="{03BEDD97-328F-4347-BD90-998620E4307C}"/>
              </a:ext>
            </a:extLst>
          </p:cNvPr>
          <p:cNvSpPr>
            <a:spLocks noGrp="1"/>
          </p:cNvSpPr>
          <p:nvPr>
            <p:ph idx="1"/>
          </p:nvPr>
        </p:nvSpPr>
        <p:spPr>
          <a:xfrm>
            <a:off x="848362" y="1470960"/>
            <a:ext cx="5267814" cy="5336179"/>
          </a:xfrm>
        </p:spPr>
        <p:txBody>
          <a:bodyPr/>
          <a:lstStyle/>
          <a:p>
            <a:r>
              <a:rPr lang="zh-CN" altLang="en-US" sz="2280" b="1" dirty="0">
                <a:solidFill>
                  <a:srgbClr val="0000CC"/>
                </a:solidFill>
              </a:rPr>
              <a:t>第</a:t>
            </a:r>
            <a:r>
              <a:rPr lang="en-US" altLang="zh-CN" sz="2280" b="1" dirty="0">
                <a:solidFill>
                  <a:srgbClr val="0000CC"/>
                </a:solidFill>
              </a:rPr>
              <a:t>1</a:t>
            </a:r>
            <a:r>
              <a:rPr lang="zh-CN" altLang="en-US" sz="2280" b="1" dirty="0">
                <a:solidFill>
                  <a:srgbClr val="0000CC"/>
                </a:solidFill>
              </a:rPr>
              <a:t>章 线性方程及方程组</a:t>
            </a:r>
            <a:r>
              <a:rPr lang="en-US" altLang="zh-CN" sz="2280" b="1" dirty="0">
                <a:solidFill>
                  <a:srgbClr val="0000CC"/>
                </a:solidFill>
              </a:rPr>
              <a:t>(4</a:t>
            </a:r>
            <a:r>
              <a:rPr lang="zh-CN" altLang="en-US" sz="2280" b="1" dirty="0">
                <a:solidFill>
                  <a:srgbClr val="0000CC"/>
                </a:solidFill>
              </a:rPr>
              <a:t>学时</a:t>
            </a:r>
            <a:r>
              <a:rPr lang="en-US" altLang="zh-CN" sz="2280" b="1" dirty="0">
                <a:solidFill>
                  <a:srgbClr val="0000CC"/>
                </a:solidFill>
              </a:rPr>
              <a:t>)</a:t>
            </a:r>
          </a:p>
          <a:p>
            <a:r>
              <a:rPr lang="zh-CN" altLang="en-US" sz="2280" b="1" dirty="0">
                <a:solidFill>
                  <a:srgbClr val="0000CC"/>
                </a:solidFill>
              </a:rPr>
              <a:t>第</a:t>
            </a:r>
            <a:r>
              <a:rPr lang="en-US" altLang="zh-CN" sz="2280" b="1" dirty="0">
                <a:solidFill>
                  <a:srgbClr val="0000CC"/>
                </a:solidFill>
              </a:rPr>
              <a:t>2</a:t>
            </a:r>
            <a:r>
              <a:rPr lang="zh-CN" altLang="en-US" sz="2280" b="1" dirty="0">
                <a:solidFill>
                  <a:srgbClr val="0000CC"/>
                </a:solidFill>
              </a:rPr>
              <a:t>章 矩阵与特征向量</a:t>
            </a:r>
            <a:r>
              <a:rPr lang="en-US" altLang="zh-CN" sz="2280" b="1" dirty="0">
                <a:solidFill>
                  <a:srgbClr val="0000CC"/>
                </a:solidFill>
              </a:rPr>
              <a:t>(6</a:t>
            </a:r>
            <a:r>
              <a:rPr lang="zh-CN" altLang="en-US" sz="2280" b="1" dirty="0">
                <a:solidFill>
                  <a:srgbClr val="0000CC"/>
                </a:solidFill>
              </a:rPr>
              <a:t>学时）</a:t>
            </a:r>
            <a:endParaRPr lang="en-US" altLang="zh-CN" sz="2280" b="1" dirty="0">
              <a:solidFill>
                <a:srgbClr val="0000CC"/>
              </a:solidFill>
            </a:endParaRPr>
          </a:p>
          <a:p>
            <a:r>
              <a:rPr lang="zh-CN" altLang="en-US" sz="2280" b="1" dirty="0">
                <a:solidFill>
                  <a:srgbClr val="0000CC"/>
                </a:solidFill>
              </a:rPr>
              <a:t>第</a:t>
            </a:r>
            <a:r>
              <a:rPr lang="en-US" altLang="zh-CN" sz="2280" b="1" dirty="0">
                <a:solidFill>
                  <a:srgbClr val="0000CC"/>
                </a:solidFill>
              </a:rPr>
              <a:t>3</a:t>
            </a:r>
            <a:r>
              <a:rPr lang="zh-CN" altLang="en-US" sz="2280" b="1" dirty="0">
                <a:solidFill>
                  <a:srgbClr val="0000CC"/>
                </a:solidFill>
              </a:rPr>
              <a:t>章 相似性度量（</a:t>
            </a:r>
            <a:r>
              <a:rPr lang="en-US" altLang="zh-CN" sz="2280" b="1" dirty="0">
                <a:solidFill>
                  <a:srgbClr val="0000CC"/>
                </a:solidFill>
              </a:rPr>
              <a:t>2</a:t>
            </a:r>
            <a:r>
              <a:rPr lang="zh-CN" altLang="en-US" sz="2280" b="1" dirty="0">
                <a:solidFill>
                  <a:srgbClr val="0000CC"/>
                </a:solidFill>
              </a:rPr>
              <a:t>学时）</a:t>
            </a:r>
            <a:endParaRPr lang="en-US" altLang="zh-CN" sz="2280" b="1" dirty="0">
              <a:solidFill>
                <a:srgbClr val="0000CC"/>
              </a:solidFill>
            </a:endParaRPr>
          </a:p>
          <a:p>
            <a:r>
              <a:rPr lang="zh-CN" altLang="en-US" sz="2280" b="1" dirty="0">
                <a:solidFill>
                  <a:srgbClr val="0000CC"/>
                </a:solidFill>
              </a:rPr>
              <a:t>第</a:t>
            </a:r>
            <a:r>
              <a:rPr lang="en-US" altLang="zh-CN" sz="2280" b="1" dirty="0">
                <a:solidFill>
                  <a:srgbClr val="0000CC"/>
                </a:solidFill>
              </a:rPr>
              <a:t>4</a:t>
            </a:r>
            <a:r>
              <a:rPr lang="zh-CN" altLang="en-US" sz="2280" b="1" dirty="0">
                <a:solidFill>
                  <a:srgbClr val="0000CC"/>
                </a:solidFill>
              </a:rPr>
              <a:t>章 函数与泛函分析（</a:t>
            </a:r>
            <a:r>
              <a:rPr lang="en-US" altLang="zh-CN" sz="2280" b="1" dirty="0">
                <a:solidFill>
                  <a:srgbClr val="0000CC"/>
                </a:solidFill>
              </a:rPr>
              <a:t>4</a:t>
            </a:r>
            <a:r>
              <a:rPr lang="zh-CN" altLang="en-US" sz="2280" b="1" dirty="0">
                <a:solidFill>
                  <a:srgbClr val="0000CC"/>
                </a:solidFill>
              </a:rPr>
              <a:t>学时）</a:t>
            </a:r>
            <a:endParaRPr lang="en-US" altLang="zh-CN" sz="2280" b="1" dirty="0">
              <a:solidFill>
                <a:srgbClr val="0000CC"/>
              </a:solidFill>
            </a:endParaRPr>
          </a:p>
          <a:p>
            <a:r>
              <a:rPr lang="zh-CN" altLang="en-US" sz="2280" b="1" dirty="0">
                <a:solidFill>
                  <a:srgbClr val="0000CC"/>
                </a:solidFill>
              </a:rPr>
              <a:t>第</a:t>
            </a:r>
            <a:r>
              <a:rPr lang="en-US" altLang="zh-CN" sz="2280" b="1" dirty="0">
                <a:solidFill>
                  <a:srgbClr val="0000CC"/>
                </a:solidFill>
              </a:rPr>
              <a:t>5</a:t>
            </a:r>
            <a:r>
              <a:rPr lang="zh-CN" altLang="en-US" sz="2280" b="1" dirty="0">
                <a:solidFill>
                  <a:srgbClr val="0000CC"/>
                </a:solidFill>
              </a:rPr>
              <a:t>章 微分方程与积分方程（</a:t>
            </a:r>
            <a:r>
              <a:rPr lang="en-US" altLang="zh-CN" sz="2280" b="1" dirty="0">
                <a:solidFill>
                  <a:srgbClr val="0000CC"/>
                </a:solidFill>
              </a:rPr>
              <a:t>4</a:t>
            </a:r>
            <a:r>
              <a:rPr lang="zh-CN" altLang="en-US" sz="2280" b="1" dirty="0">
                <a:solidFill>
                  <a:srgbClr val="0000CC"/>
                </a:solidFill>
              </a:rPr>
              <a:t>学时）</a:t>
            </a:r>
            <a:endParaRPr lang="en-US" altLang="zh-CN" sz="2280" b="1" dirty="0">
              <a:solidFill>
                <a:srgbClr val="0000CC"/>
              </a:solidFill>
            </a:endParaRPr>
          </a:p>
          <a:p>
            <a:r>
              <a:rPr lang="zh-CN" altLang="en-US" sz="2280" b="1" dirty="0">
                <a:solidFill>
                  <a:srgbClr val="0000CC"/>
                </a:solidFill>
              </a:rPr>
              <a:t>第</a:t>
            </a:r>
            <a:r>
              <a:rPr lang="en-US" altLang="zh-CN" sz="2280" b="1" dirty="0">
                <a:solidFill>
                  <a:srgbClr val="0000CC"/>
                </a:solidFill>
              </a:rPr>
              <a:t>6</a:t>
            </a:r>
            <a:r>
              <a:rPr lang="zh-CN" altLang="en-US" sz="2280" b="1" dirty="0">
                <a:solidFill>
                  <a:srgbClr val="0000CC"/>
                </a:solidFill>
              </a:rPr>
              <a:t>章 贝叶斯初步（</a:t>
            </a:r>
            <a:r>
              <a:rPr lang="en-US" altLang="zh-CN" sz="2280" b="1" dirty="0">
                <a:solidFill>
                  <a:srgbClr val="0000CC"/>
                </a:solidFill>
              </a:rPr>
              <a:t>4+2</a:t>
            </a:r>
            <a:r>
              <a:rPr lang="zh-CN" altLang="en-US" sz="2280" b="1" dirty="0">
                <a:solidFill>
                  <a:srgbClr val="0000CC"/>
                </a:solidFill>
              </a:rPr>
              <a:t>学时）</a:t>
            </a:r>
            <a:endParaRPr lang="en-US" altLang="zh-CN" sz="2280" b="1" dirty="0">
              <a:solidFill>
                <a:srgbClr val="0000CC"/>
              </a:solidFill>
            </a:endParaRPr>
          </a:p>
          <a:p>
            <a:r>
              <a:rPr lang="zh-CN" altLang="en-US" sz="2280" b="1" dirty="0">
                <a:solidFill>
                  <a:srgbClr val="0000CC"/>
                </a:solidFill>
              </a:rPr>
              <a:t>第</a:t>
            </a:r>
            <a:r>
              <a:rPr lang="en-US" altLang="zh-CN" sz="2280" b="1" dirty="0">
                <a:solidFill>
                  <a:srgbClr val="0000CC"/>
                </a:solidFill>
              </a:rPr>
              <a:t>7</a:t>
            </a:r>
            <a:r>
              <a:rPr lang="zh-CN" altLang="en-US" sz="2280" b="1" dirty="0">
                <a:solidFill>
                  <a:srgbClr val="0000CC"/>
                </a:solidFill>
              </a:rPr>
              <a:t>章 随机过程（</a:t>
            </a:r>
            <a:r>
              <a:rPr lang="en-US" altLang="zh-CN" sz="2280" b="1" dirty="0">
                <a:solidFill>
                  <a:srgbClr val="0000CC"/>
                </a:solidFill>
              </a:rPr>
              <a:t>4</a:t>
            </a:r>
            <a:r>
              <a:rPr lang="zh-CN" altLang="en-US" sz="2280" b="1" dirty="0">
                <a:solidFill>
                  <a:srgbClr val="0000CC"/>
                </a:solidFill>
              </a:rPr>
              <a:t>学时）</a:t>
            </a:r>
            <a:endParaRPr lang="en-US" altLang="zh-CN" sz="2280" b="1" dirty="0">
              <a:solidFill>
                <a:srgbClr val="0000CC"/>
              </a:solidFill>
            </a:endParaRPr>
          </a:p>
          <a:p>
            <a:r>
              <a:rPr lang="zh-CN" altLang="en-US" sz="2280" b="1" dirty="0">
                <a:solidFill>
                  <a:srgbClr val="0000CC"/>
                </a:solidFill>
              </a:rPr>
              <a:t>第</a:t>
            </a:r>
            <a:r>
              <a:rPr lang="en-US" altLang="zh-CN" sz="2280" b="1" dirty="0">
                <a:solidFill>
                  <a:srgbClr val="0000CC"/>
                </a:solidFill>
              </a:rPr>
              <a:t>8</a:t>
            </a:r>
            <a:r>
              <a:rPr lang="zh-CN" altLang="en-US" sz="2280" b="1" dirty="0">
                <a:solidFill>
                  <a:srgbClr val="0000CC"/>
                </a:solidFill>
              </a:rPr>
              <a:t>章 随机场模型（</a:t>
            </a:r>
            <a:r>
              <a:rPr lang="en-US" altLang="zh-CN" sz="2280" b="1" dirty="0">
                <a:solidFill>
                  <a:srgbClr val="0000CC"/>
                </a:solidFill>
              </a:rPr>
              <a:t>4</a:t>
            </a:r>
            <a:r>
              <a:rPr lang="zh-CN" altLang="en-US" sz="2280" b="1" dirty="0">
                <a:solidFill>
                  <a:srgbClr val="0000CC"/>
                </a:solidFill>
              </a:rPr>
              <a:t>学时）</a:t>
            </a:r>
            <a:endParaRPr lang="en-US" altLang="zh-CN" sz="2280" b="1" dirty="0">
              <a:solidFill>
                <a:srgbClr val="0000CC"/>
              </a:solidFill>
            </a:endParaRPr>
          </a:p>
          <a:p>
            <a:r>
              <a:rPr lang="zh-CN" altLang="en-US" sz="2280" b="1" dirty="0">
                <a:solidFill>
                  <a:srgbClr val="0000CC"/>
                </a:solidFill>
              </a:rPr>
              <a:t>第</a:t>
            </a:r>
            <a:r>
              <a:rPr lang="en-US" altLang="zh-CN" sz="2280" b="1" dirty="0">
                <a:solidFill>
                  <a:srgbClr val="0000CC"/>
                </a:solidFill>
              </a:rPr>
              <a:t>9</a:t>
            </a:r>
            <a:r>
              <a:rPr lang="zh-CN" altLang="en-US" sz="2280" b="1" dirty="0">
                <a:solidFill>
                  <a:srgbClr val="0000CC"/>
                </a:solidFill>
              </a:rPr>
              <a:t>章 不确定度量与熵（</a:t>
            </a:r>
            <a:r>
              <a:rPr lang="en-US" altLang="zh-CN" sz="2280" b="1" dirty="0">
                <a:solidFill>
                  <a:srgbClr val="0000CC"/>
                </a:solidFill>
              </a:rPr>
              <a:t>4</a:t>
            </a:r>
            <a:r>
              <a:rPr lang="zh-CN" altLang="en-US" sz="2280" b="1" dirty="0">
                <a:solidFill>
                  <a:srgbClr val="0000CC"/>
                </a:solidFill>
              </a:rPr>
              <a:t>学时）</a:t>
            </a:r>
            <a:endParaRPr lang="en-US" altLang="zh-CN" sz="2280" b="1" dirty="0">
              <a:solidFill>
                <a:srgbClr val="0000CC"/>
              </a:solidFill>
            </a:endParaRPr>
          </a:p>
          <a:p>
            <a:r>
              <a:rPr lang="zh-CN" altLang="en-US" sz="2280" b="1" dirty="0">
                <a:solidFill>
                  <a:srgbClr val="0000CC"/>
                </a:solidFill>
              </a:rPr>
              <a:t>第</a:t>
            </a:r>
            <a:r>
              <a:rPr lang="en-US" altLang="zh-CN" sz="2280" b="1" dirty="0">
                <a:solidFill>
                  <a:srgbClr val="0000CC"/>
                </a:solidFill>
              </a:rPr>
              <a:t>10</a:t>
            </a:r>
            <a:r>
              <a:rPr lang="zh-CN" altLang="en-US" sz="2280" b="1" dirty="0">
                <a:solidFill>
                  <a:srgbClr val="0000CC"/>
                </a:solidFill>
              </a:rPr>
              <a:t>章 线性系统、相关与卷积（</a:t>
            </a:r>
            <a:r>
              <a:rPr lang="en-US" altLang="zh-CN" sz="2280" b="1" dirty="0">
                <a:solidFill>
                  <a:srgbClr val="0000CC"/>
                </a:solidFill>
              </a:rPr>
              <a:t>2</a:t>
            </a:r>
            <a:r>
              <a:rPr lang="zh-CN" altLang="en-US" sz="2280" b="1" dirty="0">
                <a:solidFill>
                  <a:srgbClr val="0000CC"/>
                </a:solidFill>
              </a:rPr>
              <a:t>学时）</a:t>
            </a:r>
            <a:endParaRPr lang="en-US" altLang="zh-CN" sz="2280" b="1" dirty="0">
              <a:solidFill>
                <a:srgbClr val="0000CC"/>
              </a:solidFill>
            </a:endParaRPr>
          </a:p>
          <a:p>
            <a:r>
              <a:rPr lang="zh-CN" altLang="en-US" sz="2280" b="1" dirty="0">
                <a:solidFill>
                  <a:srgbClr val="0000CC"/>
                </a:solidFill>
              </a:rPr>
              <a:t>第</a:t>
            </a:r>
            <a:r>
              <a:rPr lang="en-US" altLang="zh-CN" sz="2280" b="1" dirty="0">
                <a:solidFill>
                  <a:srgbClr val="0000CC"/>
                </a:solidFill>
              </a:rPr>
              <a:t>11</a:t>
            </a:r>
            <a:r>
              <a:rPr lang="zh-CN" altLang="en-US" sz="2280" b="1" dirty="0">
                <a:solidFill>
                  <a:srgbClr val="0000CC"/>
                </a:solidFill>
              </a:rPr>
              <a:t>章 凸优化（</a:t>
            </a:r>
            <a:r>
              <a:rPr lang="en-US" altLang="zh-CN" sz="2280" b="1" dirty="0">
                <a:solidFill>
                  <a:srgbClr val="0000CC"/>
                </a:solidFill>
              </a:rPr>
              <a:t>2+2</a:t>
            </a:r>
            <a:r>
              <a:rPr lang="zh-CN" altLang="en-US" sz="2280" b="1" dirty="0">
                <a:solidFill>
                  <a:srgbClr val="0000CC"/>
                </a:solidFill>
              </a:rPr>
              <a:t>学时）</a:t>
            </a:r>
          </a:p>
        </p:txBody>
      </p:sp>
      <p:sp>
        <p:nvSpPr>
          <p:cNvPr id="5" name="内容占位符 2">
            <a:extLst>
              <a:ext uri="{FF2B5EF4-FFF2-40B4-BE49-F238E27FC236}">
                <a16:creationId xmlns:a16="http://schemas.microsoft.com/office/drawing/2014/main" id="{0692797E-7EE9-44E9-8222-D81ABB2840A9}"/>
              </a:ext>
            </a:extLst>
          </p:cNvPr>
          <p:cNvSpPr txBox="1">
            <a:spLocks/>
          </p:cNvSpPr>
          <p:nvPr/>
        </p:nvSpPr>
        <p:spPr bwMode="auto">
          <a:xfrm>
            <a:off x="6225178" y="1450736"/>
            <a:ext cx="4788921" cy="1813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3745" tIns="41873" rIns="83745" bIns="41873" numCol="1" anchor="t" anchorCtr="0" compatLnSpc="1">
            <a:prstTxWarp prst="textNoShape">
              <a:avLst/>
            </a:prstTxWarp>
          </a:bodyPr>
          <a:lstStyle>
            <a:lvl1pPr marL="330200" indent="-330200" algn="l" defTabSz="881063"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5963" indent="-274638" algn="l" defTabSz="881063"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663" algn="l" defTabSz="881063"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463" indent="-220663" algn="l" defTabSz="881063"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3838" algn="l" defTabSz="881063"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6pPr>
            <a:lvl7pPr marL="28987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7pPr>
            <a:lvl8pPr marL="33559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8pPr>
            <a:lvl9pPr marL="38131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9pPr>
          </a:lstStyle>
          <a:p>
            <a:r>
              <a:rPr lang="zh-CN" altLang="en-US" sz="2280" kern="0" dirty="0"/>
              <a:t>第</a:t>
            </a:r>
            <a:r>
              <a:rPr lang="en-US" altLang="zh-CN" sz="2280" kern="0" dirty="0"/>
              <a:t>12</a:t>
            </a:r>
            <a:r>
              <a:rPr lang="zh-CN" altLang="en-US" sz="2280" kern="0" dirty="0"/>
              <a:t>章 线性可分与不可分（</a:t>
            </a:r>
            <a:r>
              <a:rPr lang="en-US" altLang="zh-CN" sz="2280" kern="0" dirty="0"/>
              <a:t>2+</a:t>
            </a:r>
            <a:r>
              <a:rPr lang="en-US" altLang="zh-CN" sz="2280" kern="0" dirty="0">
                <a:solidFill>
                  <a:srgbClr val="FF0000"/>
                </a:solidFill>
              </a:rPr>
              <a:t>2</a:t>
            </a:r>
            <a:r>
              <a:rPr lang="zh-CN" altLang="en-US" sz="2280" kern="0" dirty="0"/>
              <a:t>学时）</a:t>
            </a:r>
            <a:endParaRPr lang="en-US" altLang="zh-CN" sz="2280" kern="0" dirty="0"/>
          </a:p>
          <a:p>
            <a:r>
              <a:rPr lang="zh-CN" altLang="en-US" sz="2280" kern="0" dirty="0"/>
              <a:t>第</a:t>
            </a:r>
            <a:r>
              <a:rPr lang="en-US" altLang="zh-CN" sz="2280" kern="0" dirty="0"/>
              <a:t>13</a:t>
            </a:r>
            <a:r>
              <a:rPr lang="zh-CN" altLang="en-US" sz="2280" kern="0" dirty="0"/>
              <a:t>章 性能评价与度量指标（</a:t>
            </a:r>
            <a:r>
              <a:rPr lang="en-US" altLang="zh-CN" sz="2280" kern="0" dirty="0">
                <a:solidFill>
                  <a:srgbClr val="FF0000"/>
                </a:solidFill>
              </a:rPr>
              <a:t>2</a:t>
            </a:r>
            <a:r>
              <a:rPr lang="zh-CN" altLang="en-US" sz="2280" kern="0" dirty="0">
                <a:solidFill>
                  <a:srgbClr val="FF0000"/>
                </a:solidFill>
              </a:rPr>
              <a:t>学时</a:t>
            </a:r>
            <a:r>
              <a:rPr lang="zh-CN" altLang="en-US" sz="2280" kern="0" dirty="0"/>
              <a:t>）</a:t>
            </a:r>
          </a:p>
        </p:txBody>
      </p:sp>
      <p:sp>
        <p:nvSpPr>
          <p:cNvPr id="6" name="文本框 5">
            <a:extLst>
              <a:ext uri="{FF2B5EF4-FFF2-40B4-BE49-F238E27FC236}">
                <a16:creationId xmlns:a16="http://schemas.microsoft.com/office/drawing/2014/main" id="{5B210588-62DD-470D-A3DE-46F9DB08DBEC}"/>
              </a:ext>
            </a:extLst>
          </p:cNvPr>
          <p:cNvSpPr txBox="1"/>
          <p:nvPr/>
        </p:nvSpPr>
        <p:spPr>
          <a:xfrm>
            <a:off x="7683896" y="3585261"/>
            <a:ext cx="1653480" cy="794064"/>
          </a:xfrm>
          <a:prstGeom prst="rect">
            <a:avLst/>
          </a:prstGeom>
          <a:noFill/>
        </p:spPr>
        <p:txBody>
          <a:bodyPr wrap="square" rtlCol="0">
            <a:spAutoFit/>
          </a:bodyPr>
          <a:lstStyle/>
          <a:p>
            <a:r>
              <a:rPr lang="zh-CN" altLang="en-US" sz="2280" b="1" dirty="0">
                <a:solidFill>
                  <a:srgbClr val="FF0000"/>
                </a:solidFill>
              </a:rPr>
              <a:t>共计</a:t>
            </a:r>
            <a:r>
              <a:rPr lang="en-US" altLang="zh-CN" sz="2280" b="1" dirty="0">
                <a:solidFill>
                  <a:srgbClr val="FF0000"/>
                </a:solidFill>
              </a:rPr>
              <a:t>48</a:t>
            </a:r>
            <a:r>
              <a:rPr lang="zh-CN" altLang="en-US" sz="2280" b="1" dirty="0">
                <a:solidFill>
                  <a:srgbClr val="FF0000"/>
                </a:solidFill>
              </a:rPr>
              <a:t>学时</a:t>
            </a:r>
          </a:p>
        </p:txBody>
      </p:sp>
      <p:pic>
        <p:nvPicPr>
          <p:cNvPr id="8" name="图片 7">
            <a:extLst>
              <a:ext uri="{FF2B5EF4-FFF2-40B4-BE49-F238E27FC236}">
                <a16:creationId xmlns:a16="http://schemas.microsoft.com/office/drawing/2014/main" id="{D5B00CD7-506C-46DD-B7A5-60B4776A0EA6}"/>
              </a:ext>
            </a:extLst>
          </p:cNvPr>
          <p:cNvPicPr>
            <a:picLocks noChangeAspect="1"/>
          </p:cNvPicPr>
          <p:nvPr/>
        </p:nvPicPr>
        <p:blipFill>
          <a:blip r:embed="rId2"/>
          <a:stretch>
            <a:fillRect/>
          </a:stretch>
        </p:blipFill>
        <p:spPr>
          <a:xfrm>
            <a:off x="2571816" y="2348060"/>
            <a:ext cx="7892417" cy="3268466"/>
          </a:xfrm>
          <a:prstGeom prst="rect">
            <a:avLst/>
          </a:prstGeom>
        </p:spPr>
      </p:pic>
    </p:spTree>
    <p:extLst>
      <p:ext uri="{BB962C8B-B14F-4D97-AF65-F5344CB8AC3E}">
        <p14:creationId xmlns:p14="http://schemas.microsoft.com/office/powerpoint/2010/main" val="78757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5">
                                            <p:txEl>
                                              <p:pRg st="0" end="0"/>
                                            </p:txEl>
                                          </p:spTgt>
                                        </p:tgtEl>
                                        <p:attrNameLst>
                                          <p:attrName>style.visibility</p:attrName>
                                        </p:attrNameLst>
                                      </p:cBhvr>
                                      <p:to>
                                        <p:strVal val="visible"/>
                                      </p:to>
                                    </p:set>
                                    <p:anim calcmode="lin" valueType="num">
                                      <p:cBhvr additive="base">
                                        <p:cTn id="7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5">
                                            <p:txEl>
                                              <p:pRg st="1" end="1"/>
                                            </p:txEl>
                                          </p:spTgt>
                                        </p:tgtEl>
                                        <p:attrNameLst>
                                          <p:attrName>style.visibility</p:attrName>
                                        </p:attrNameLst>
                                      </p:cBhvr>
                                      <p:to>
                                        <p:strVal val="visible"/>
                                      </p:to>
                                    </p:set>
                                    <p:anim calcmode="lin" valueType="num">
                                      <p:cBhvr additive="base">
                                        <p:cTn id="7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6"/>
                                        </p:tgtEl>
                                        <p:attrNameLst>
                                          <p:attrName>style.visibility</p:attrName>
                                        </p:attrNameLst>
                                      </p:cBhvr>
                                      <p:to>
                                        <p:strVal val="visible"/>
                                      </p:to>
                                    </p:set>
                                    <p:anim calcmode="lin" valueType="num">
                                      <p:cBhvr additive="base">
                                        <p:cTn id="85" dur="500" fill="hold"/>
                                        <p:tgtEl>
                                          <p:spTgt spid="6"/>
                                        </p:tgtEl>
                                        <p:attrNameLst>
                                          <p:attrName>ppt_x</p:attrName>
                                        </p:attrNameLst>
                                      </p:cBhvr>
                                      <p:tavLst>
                                        <p:tav tm="0">
                                          <p:val>
                                            <p:strVal val="#ppt_x"/>
                                          </p:val>
                                        </p:tav>
                                        <p:tav tm="100000">
                                          <p:val>
                                            <p:strVal val="#ppt_x"/>
                                          </p:val>
                                        </p:tav>
                                      </p:tavLst>
                                    </p:anim>
                                    <p:anim calcmode="lin" valueType="num">
                                      <p:cBhvr additive="base">
                                        <p:cTn id="8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8"/>
                                        </p:tgtEl>
                                        <p:attrNameLst>
                                          <p:attrName>style.visibility</p:attrName>
                                        </p:attrNameLst>
                                      </p:cBhvr>
                                      <p:to>
                                        <p:strVal val="visible"/>
                                      </p:to>
                                    </p:set>
                                    <p:anim calcmode="lin" valueType="num">
                                      <p:cBhvr additive="base">
                                        <p:cTn id="91" dur="500" fill="hold"/>
                                        <p:tgtEl>
                                          <p:spTgt spid="8"/>
                                        </p:tgtEl>
                                        <p:attrNameLst>
                                          <p:attrName>ppt_x</p:attrName>
                                        </p:attrNameLst>
                                      </p:cBhvr>
                                      <p:tavLst>
                                        <p:tav tm="0">
                                          <p:val>
                                            <p:strVal val="#ppt_x"/>
                                          </p:val>
                                        </p:tav>
                                        <p:tav tm="100000">
                                          <p:val>
                                            <p:strVal val="#ppt_x"/>
                                          </p:val>
                                        </p:tav>
                                      </p:tavLst>
                                    </p:anim>
                                    <p:anim calcmode="lin" valueType="num">
                                      <p:cBhvr additive="base">
                                        <p:cTn id="9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2EDD6F-5584-4C1F-9A0E-45C9088944E7}"/>
              </a:ext>
            </a:extLst>
          </p:cNvPr>
          <p:cNvSpPr>
            <a:spLocks noGrp="1"/>
          </p:cNvSpPr>
          <p:nvPr>
            <p:ph type="title"/>
          </p:nvPr>
        </p:nvSpPr>
        <p:spPr/>
        <p:txBody>
          <a:bodyPr/>
          <a:lstStyle/>
          <a:p>
            <a:r>
              <a:rPr lang="en-US" altLang="zh-CN" dirty="0"/>
              <a:t>AI</a:t>
            </a:r>
            <a:endParaRPr lang="zh-CN" altLang="en-US" dirty="0"/>
          </a:p>
        </p:txBody>
      </p:sp>
      <p:sp>
        <p:nvSpPr>
          <p:cNvPr id="3" name="内容占位符 2">
            <a:extLst>
              <a:ext uri="{FF2B5EF4-FFF2-40B4-BE49-F238E27FC236}">
                <a16:creationId xmlns:a16="http://schemas.microsoft.com/office/drawing/2014/main" id="{C5D7C356-9B25-4BEA-9AA6-91B562DAB3E1}"/>
              </a:ext>
            </a:extLst>
          </p:cNvPr>
          <p:cNvSpPr>
            <a:spLocks noGrp="1"/>
          </p:cNvSpPr>
          <p:nvPr>
            <p:ph idx="1"/>
          </p:nvPr>
        </p:nvSpPr>
        <p:spPr/>
        <p:txBody>
          <a:bodyPr/>
          <a:lstStyle/>
          <a:p>
            <a:r>
              <a:rPr lang="zh-CN" altLang="en-US" dirty="0"/>
              <a:t>人工智能</a:t>
            </a:r>
            <a:r>
              <a:rPr lang="en-US" altLang="zh-CN" dirty="0"/>
              <a:t>-</a:t>
            </a:r>
            <a:r>
              <a:rPr lang="zh-CN" altLang="en-US" dirty="0"/>
              <a:t>声图文</a:t>
            </a:r>
            <a:endParaRPr lang="en-US" altLang="zh-CN" dirty="0"/>
          </a:p>
          <a:p>
            <a:pPr lvl="1"/>
            <a:r>
              <a:rPr lang="zh-CN" altLang="en-US" dirty="0"/>
              <a:t>信号处理的一个分支：从线性系统到非线性系统，从空域到频域，从连续到离散，从高维到低维</a:t>
            </a:r>
            <a:endParaRPr lang="en-US" altLang="zh-CN" dirty="0"/>
          </a:p>
          <a:p>
            <a:pPr lvl="1"/>
            <a:r>
              <a:rPr lang="zh-CN" altLang="en-US" dirty="0"/>
              <a:t>都是大数据处理：知识或感兴趣内容稀疏分布在原始数据中，需要根据先验和统计特性来建模，从而挖掘出感兴趣的知识或信息</a:t>
            </a:r>
            <a:endParaRPr lang="en-US" altLang="zh-CN" dirty="0"/>
          </a:p>
          <a:p>
            <a:pPr lvl="2"/>
            <a:r>
              <a:rPr lang="zh-CN" altLang="en-US" dirty="0"/>
              <a:t>低秩空间</a:t>
            </a:r>
            <a:endParaRPr lang="en-US" altLang="zh-CN" dirty="0"/>
          </a:p>
          <a:p>
            <a:pPr lvl="2"/>
            <a:r>
              <a:rPr lang="zh-CN" altLang="en-US" dirty="0"/>
              <a:t>稀疏表示</a:t>
            </a:r>
            <a:endParaRPr lang="en-US" altLang="zh-CN" dirty="0"/>
          </a:p>
          <a:p>
            <a:r>
              <a:rPr lang="zh-CN" altLang="en-US" dirty="0"/>
              <a:t>机器学习</a:t>
            </a:r>
            <a:endParaRPr lang="en-US" altLang="zh-CN" dirty="0"/>
          </a:p>
          <a:p>
            <a:pPr lvl="1"/>
            <a:r>
              <a:rPr lang="zh-CN" altLang="en-US" dirty="0"/>
              <a:t>深度学习：数据驱动</a:t>
            </a:r>
            <a:endParaRPr lang="en-US" altLang="zh-CN" dirty="0"/>
          </a:p>
          <a:p>
            <a:pPr lvl="1"/>
            <a:r>
              <a:rPr lang="en-US" altLang="zh-CN" dirty="0"/>
              <a:t>GPT:</a:t>
            </a:r>
            <a:r>
              <a:rPr lang="zh-CN" altLang="en-US" dirty="0"/>
              <a:t>高质量数据</a:t>
            </a:r>
            <a:r>
              <a:rPr lang="en-US" altLang="zh-CN" dirty="0"/>
              <a:t>2026</a:t>
            </a:r>
            <a:r>
              <a:rPr lang="zh-CN" altLang="en-US" dirty="0"/>
              <a:t>年用尽！</a:t>
            </a:r>
            <a:endParaRPr lang="en-US" altLang="zh-CN" dirty="0"/>
          </a:p>
          <a:p>
            <a:pPr lvl="1"/>
            <a:endParaRPr lang="zh-CN" altLang="en-US" dirty="0"/>
          </a:p>
        </p:txBody>
      </p:sp>
      <p:pic>
        <p:nvPicPr>
          <p:cNvPr id="4" name="图片 3">
            <a:extLst>
              <a:ext uri="{FF2B5EF4-FFF2-40B4-BE49-F238E27FC236}">
                <a16:creationId xmlns:a16="http://schemas.microsoft.com/office/drawing/2014/main" id="{9D7B94BC-7219-46B8-BE11-76CE4CED0CC9}"/>
              </a:ext>
            </a:extLst>
          </p:cNvPr>
          <p:cNvPicPr>
            <a:picLocks noChangeAspect="1"/>
          </p:cNvPicPr>
          <p:nvPr/>
        </p:nvPicPr>
        <p:blipFill>
          <a:blip r:embed="rId2"/>
          <a:stretch>
            <a:fillRect/>
          </a:stretch>
        </p:blipFill>
        <p:spPr>
          <a:xfrm>
            <a:off x="6649954" y="3902995"/>
            <a:ext cx="3804693" cy="2129589"/>
          </a:xfrm>
          <a:prstGeom prst="rect">
            <a:avLst/>
          </a:prstGeom>
        </p:spPr>
      </p:pic>
    </p:spTree>
    <p:extLst>
      <p:ext uri="{BB962C8B-B14F-4D97-AF65-F5344CB8AC3E}">
        <p14:creationId xmlns:p14="http://schemas.microsoft.com/office/powerpoint/2010/main" val="368300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ppt_x"/>
                                          </p:val>
                                        </p:tav>
                                        <p:tav tm="100000">
                                          <p:val>
                                            <p:strVal val="#ppt_x"/>
                                          </p:val>
                                        </p:tav>
                                      </p:tavLst>
                                    </p:anim>
                                    <p:anim calcmode="lin" valueType="num">
                                      <p:cBhvr additive="base">
                                        <p:cTn id="5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9C185-BC69-4AFB-9D20-BFF90872A663}"/>
              </a:ext>
            </a:extLst>
          </p:cNvPr>
          <p:cNvSpPr>
            <a:spLocks noGrp="1"/>
          </p:cNvSpPr>
          <p:nvPr>
            <p:ph type="title"/>
          </p:nvPr>
        </p:nvSpPr>
        <p:spPr/>
        <p:txBody>
          <a:bodyPr/>
          <a:lstStyle/>
          <a:p>
            <a:r>
              <a:rPr lang="en-US" altLang="zh-CN" dirty="0"/>
              <a:t>SVD</a:t>
            </a:r>
            <a:endParaRPr lang="zh-CN" altLang="en-US" dirty="0"/>
          </a:p>
        </p:txBody>
      </p:sp>
      <p:sp>
        <p:nvSpPr>
          <p:cNvPr id="3" name="内容占位符 2">
            <a:extLst>
              <a:ext uri="{FF2B5EF4-FFF2-40B4-BE49-F238E27FC236}">
                <a16:creationId xmlns:a16="http://schemas.microsoft.com/office/drawing/2014/main" id="{62BED5F7-97EE-4D73-AE2C-DB8EF85712F2}"/>
              </a:ext>
            </a:extLst>
          </p:cNvPr>
          <p:cNvSpPr>
            <a:spLocks noGrp="1"/>
          </p:cNvSpPr>
          <p:nvPr>
            <p:ph idx="1"/>
          </p:nvPr>
        </p:nvSpPr>
        <p:spPr/>
        <p:txBody>
          <a:bodyPr/>
          <a:lstStyle/>
          <a:p>
            <a:r>
              <a:rPr lang="en-US" altLang="zh-CN" dirty="0"/>
              <a:t>SVD</a:t>
            </a:r>
            <a:endParaRPr lang="zh-CN" altLang="en-US" dirty="0"/>
          </a:p>
        </p:txBody>
      </p:sp>
      <p:pic>
        <p:nvPicPr>
          <p:cNvPr id="4" name="图片 3">
            <a:extLst>
              <a:ext uri="{FF2B5EF4-FFF2-40B4-BE49-F238E27FC236}">
                <a16:creationId xmlns:a16="http://schemas.microsoft.com/office/drawing/2014/main" id="{C579C26A-BE40-42BE-A37C-0C4DF0D916E5}"/>
              </a:ext>
            </a:extLst>
          </p:cNvPr>
          <p:cNvPicPr>
            <a:picLocks noChangeAspect="1"/>
          </p:cNvPicPr>
          <p:nvPr/>
        </p:nvPicPr>
        <p:blipFill>
          <a:blip r:embed="rId2"/>
          <a:stretch>
            <a:fillRect/>
          </a:stretch>
        </p:blipFill>
        <p:spPr>
          <a:xfrm>
            <a:off x="695325" y="2266950"/>
            <a:ext cx="11496675" cy="4591050"/>
          </a:xfrm>
          <a:prstGeom prst="rect">
            <a:avLst/>
          </a:prstGeom>
        </p:spPr>
      </p:pic>
    </p:spTree>
    <p:extLst>
      <p:ext uri="{BB962C8B-B14F-4D97-AF65-F5344CB8AC3E}">
        <p14:creationId xmlns:p14="http://schemas.microsoft.com/office/powerpoint/2010/main" val="168901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90769-5892-4F6A-B338-C00BA518E0CD}"/>
              </a:ext>
            </a:extLst>
          </p:cNvPr>
          <p:cNvSpPr>
            <a:spLocks noGrp="1"/>
          </p:cNvSpPr>
          <p:nvPr>
            <p:ph type="title"/>
          </p:nvPr>
        </p:nvSpPr>
        <p:spPr/>
        <p:txBody>
          <a:bodyPr/>
          <a:lstStyle/>
          <a:p>
            <a:r>
              <a:rPr lang="zh-CN" altLang="en-US" dirty="0"/>
              <a:t>人工智能数学基础</a:t>
            </a:r>
            <a:r>
              <a:rPr lang="en-US" altLang="zh-CN" dirty="0"/>
              <a:t>-</a:t>
            </a:r>
            <a:r>
              <a:rPr lang="zh-CN" altLang="en-US" dirty="0"/>
              <a:t>参考书和参考文献</a:t>
            </a:r>
          </a:p>
        </p:txBody>
      </p:sp>
      <p:sp>
        <p:nvSpPr>
          <p:cNvPr id="3" name="内容占位符 2">
            <a:extLst>
              <a:ext uri="{FF2B5EF4-FFF2-40B4-BE49-F238E27FC236}">
                <a16:creationId xmlns:a16="http://schemas.microsoft.com/office/drawing/2014/main" id="{1D7ED8F3-6CEC-4401-A1AF-14EC37456787}"/>
              </a:ext>
            </a:extLst>
          </p:cNvPr>
          <p:cNvSpPr>
            <a:spLocks noGrp="1"/>
          </p:cNvSpPr>
          <p:nvPr>
            <p:ph idx="1"/>
          </p:nvPr>
        </p:nvSpPr>
        <p:spPr/>
        <p:txBody>
          <a:bodyPr>
            <a:normAutofit lnSpcReduction="10000"/>
          </a:bodyPr>
          <a:lstStyle/>
          <a:p>
            <a:r>
              <a:rPr lang="en-US" altLang="zh-CN" sz="2400" dirty="0">
                <a:solidFill>
                  <a:srgbClr val="FF0000"/>
                </a:solidFill>
              </a:rPr>
              <a:t>Gilbert Strang, LINEAR ALGEBRA AND learning from DATA</a:t>
            </a:r>
            <a:r>
              <a:rPr lang="zh-CN" altLang="en-US" sz="2400" dirty="0">
                <a:solidFill>
                  <a:srgbClr val="FF0000"/>
                </a:solidFill>
              </a:rPr>
              <a:t>，</a:t>
            </a:r>
            <a:r>
              <a:rPr lang="en-US" altLang="zh-CN" sz="2400" dirty="0">
                <a:solidFill>
                  <a:srgbClr val="FF0000"/>
                </a:solidFill>
              </a:rPr>
              <a:t>2019, Wellesley-Cambridge Press</a:t>
            </a:r>
            <a:r>
              <a:rPr lang="en-US" altLang="zh-CN" sz="2400" dirty="0"/>
              <a:t>.</a:t>
            </a:r>
            <a:r>
              <a:rPr lang="zh-CN" altLang="en-US" sz="2400" dirty="0"/>
              <a:t> </a:t>
            </a:r>
          </a:p>
          <a:p>
            <a:pPr lvl="0"/>
            <a:r>
              <a:rPr lang="en-US" altLang="zh-CN" sz="2400" dirty="0">
                <a:solidFill>
                  <a:srgbClr val="FF0000"/>
                </a:solidFill>
              </a:rPr>
              <a:t>Dimitris Bertsimas, Nonlinear programming</a:t>
            </a:r>
            <a:r>
              <a:rPr lang="zh-CN" altLang="zh-CN" sz="2400" dirty="0">
                <a:solidFill>
                  <a:srgbClr val="FF0000"/>
                </a:solidFill>
              </a:rPr>
              <a:t>，清华大学出版社</a:t>
            </a:r>
            <a:r>
              <a:rPr lang="zh-CN" altLang="zh-CN" sz="2400" dirty="0"/>
              <a:t>，</a:t>
            </a:r>
            <a:r>
              <a:rPr lang="en-US" altLang="zh-CN" sz="2400" dirty="0"/>
              <a:t>2017</a:t>
            </a:r>
            <a:endParaRPr lang="zh-CN" altLang="zh-CN" sz="2400" dirty="0"/>
          </a:p>
          <a:p>
            <a:r>
              <a:rPr lang="zh-CN" altLang="zh-CN" sz="2400" dirty="0">
                <a:solidFill>
                  <a:srgbClr val="FF0000"/>
                </a:solidFill>
              </a:rPr>
              <a:t>冯朝路，人工智能的数学基础，清华大学出版社，</a:t>
            </a:r>
            <a:r>
              <a:rPr lang="en-US" altLang="zh-CN" sz="2400" dirty="0">
                <a:solidFill>
                  <a:srgbClr val="FF0000"/>
                </a:solidFill>
              </a:rPr>
              <a:t>2022</a:t>
            </a:r>
          </a:p>
          <a:p>
            <a:r>
              <a:rPr lang="en-US" altLang="zh-CN" sz="2400" dirty="0" err="1"/>
              <a:t>Geof</a:t>
            </a:r>
            <a:r>
              <a:rPr lang="en-US" altLang="zh-CN" sz="2400" dirty="0"/>
              <a:t> </a:t>
            </a:r>
            <a:r>
              <a:rPr lang="en-US" altLang="zh-CN" sz="2400" dirty="0" err="1"/>
              <a:t>H..Givens</a:t>
            </a:r>
            <a:r>
              <a:rPr lang="en-US" altLang="zh-CN" sz="2400" dirty="0"/>
              <a:t>, Jennifer A. </a:t>
            </a:r>
            <a:r>
              <a:rPr lang="en-US" altLang="zh-CN" sz="2400" dirty="0" err="1"/>
              <a:t>Hoeting</a:t>
            </a:r>
            <a:r>
              <a:rPr lang="en-US" altLang="zh-CN" sz="2400" dirty="0"/>
              <a:t>.</a:t>
            </a:r>
            <a:r>
              <a:rPr lang="zh-CN" altLang="en-US" sz="2400" dirty="0"/>
              <a:t> 王兆军等译</a:t>
            </a:r>
            <a:r>
              <a:rPr lang="en-US" altLang="zh-CN" sz="2400" dirty="0"/>
              <a:t>. </a:t>
            </a:r>
            <a:r>
              <a:rPr lang="zh-CN" altLang="en-US" sz="2400" dirty="0"/>
              <a:t>计算统计</a:t>
            </a:r>
            <a:r>
              <a:rPr lang="en-US" altLang="zh-CN" sz="2400" dirty="0"/>
              <a:t>. </a:t>
            </a:r>
            <a:r>
              <a:rPr lang="zh-CN" altLang="en-US" sz="2400" dirty="0"/>
              <a:t>人民邮电出版社</a:t>
            </a:r>
            <a:r>
              <a:rPr lang="en-US" altLang="zh-CN" sz="2400" dirty="0"/>
              <a:t>, 2009</a:t>
            </a:r>
            <a:r>
              <a:rPr lang="zh-CN" altLang="en-US" sz="2400" dirty="0"/>
              <a:t>年</a:t>
            </a:r>
            <a:endParaRPr lang="en-US" altLang="zh-CN" sz="2400" dirty="0"/>
          </a:p>
          <a:p>
            <a:pPr lvl="0"/>
            <a:r>
              <a:rPr lang="en-US" altLang="zh-CN" sz="2400" dirty="0"/>
              <a:t>Dimitris Bertsimas. Introduction to Probability</a:t>
            </a:r>
            <a:r>
              <a:rPr lang="zh-CN" altLang="zh-CN" sz="2400" dirty="0"/>
              <a:t>（第</a:t>
            </a:r>
            <a:r>
              <a:rPr lang="en-US" altLang="zh-CN" sz="2400" dirty="0"/>
              <a:t>2</a:t>
            </a:r>
            <a:r>
              <a:rPr lang="zh-CN" altLang="zh-CN" sz="2400" dirty="0"/>
              <a:t>版），</a:t>
            </a:r>
            <a:r>
              <a:rPr lang="en-US" altLang="zh-CN" sz="2400" dirty="0"/>
              <a:t>MIT</a:t>
            </a:r>
            <a:r>
              <a:rPr lang="zh-CN" altLang="zh-CN" sz="2400" dirty="0"/>
              <a:t>出版社，</a:t>
            </a:r>
            <a:r>
              <a:rPr lang="en-US" altLang="zh-CN" sz="2400" dirty="0"/>
              <a:t>2008</a:t>
            </a:r>
            <a:endParaRPr lang="zh-CN" altLang="zh-CN" sz="2400" dirty="0"/>
          </a:p>
          <a:p>
            <a:pPr lvl="0"/>
            <a:r>
              <a:rPr lang="zh-CN" altLang="zh-CN" sz="2400" dirty="0"/>
              <a:t>李航，统计学习方法，清华大学出版社，</a:t>
            </a:r>
            <a:r>
              <a:rPr lang="en-US" altLang="zh-CN" sz="2400" dirty="0"/>
              <a:t>2021</a:t>
            </a:r>
          </a:p>
          <a:p>
            <a:pPr lvl="0"/>
            <a:r>
              <a:rPr lang="zh-CN" altLang="en-US" sz="2400" dirty="0"/>
              <a:t>其余：阅读本领域的顶级会议和期刊，例如</a:t>
            </a:r>
            <a:r>
              <a:rPr lang="en-US" altLang="zh-CN" sz="2400" dirty="0" err="1"/>
              <a:t>CVPR,ICCV,IJCAI,NeurIPS,AAAI</a:t>
            </a:r>
            <a:r>
              <a:rPr lang="zh-CN" altLang="en-US" sz="2400" dirty="0"/>
              <a:t>等会议，以及</a:t>
            </a:r>
            <a:r>
              <a:rPr lang="en-US" altLang="zh-CN" sz="2400" dirty="0"/>
              <a:t>TPAMI, IJCV, TIP</a:t>
            </a:r>
            <a:r>
              <a:rPr lang="zh-CN" altLang="en-US" sz="2400" dirty="0"/>
              <a:t>等期刊文献，具体可以参考</a:t>
            </a:r>
            <a:r>
              <a:rPr lang="en-US" altLang="zh-CN" sz="2400" dirty="0"/>
              <a:t>CCF</a:t>
            </a:r>
            <a:r>
              <a:rPr lang="zh-CN" altLang="en-US" sz="2400" dirty="0"/>
              <a:t>的会议和期刊列表</a:t>
            </a:r>
            <a:endParaRPr lang="zh-CN" altLang="zh-CN" sz="2400" dirty="0"/>
          </a:p>
        </p:txBody>
      </p:sp>
    </p:spTree>
    <p:extLst>
      <p:ext uri="{BB962C8B-B14F-4D97-AF65-F5344CB8AC3E}">
        <p14:creationId xmlns:p14="http://schemas.microsoft.com/office/powerpoint/2010/main" val="35416705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ECAE23-29A6-49FF-8661-AA27F0DAEB08}"/>
              </a:ext>
            </a:extLst>
          </p:cNvPr>
          <p:cNvSpPr>
            <a:spLocks noGrp="1"/>
          </p:cNvSpPr>
          <p:nvPr>
            <p:ph type="title"/>
          </p:nvPr>
        </p:nvSpPr>
        <p:spPr/>
        <p:txBody>
          <a:bodyPr/>
          <a:lstStyle/>
          <a:p>
            <a:r>
              <a:rPr lang="zh-CN" altLang="en-US" dirty="0"/>
              <a:t>绪论</a:t>
            </a:r>
          </a:p>
        </p:txBody>
      </p:sp>
      <p:sp>
        <p:nvSpPr>
          <p:cNvPr id="3" name="内容占位符 2">
            <a:extLst>
              <a:ext uri="{FF2B5EF4-FFF2-40B4-BE49-F238E27FC236}">
                <a16:creationId xmlns:a16="http://schemas.microsoft.com/office/drawing/2014/main" id="{B2CD30AA-0E59-4EE0-A147-44C927E15777}"/>
              </a:ext>
            </a:extLst>
          </p:cNvPr>
          <p:cNvSpPr>
            <a:spLocks noGrp="1"/>
          </p:cNvSpPr>
          <p:nvPr>
            <p:ph idx="1"/>
          </p:nvPr>
        </p:nvSpPr>
        <p:spPr/>
        <p:txBody>
          <a:bodyPr/>
          <a:lstStyle/>
          <a:p>
            <a:r>
              <a:rPr lang="zh-CN" altLang="en-US" dirty="0"/>
              <a:t>问题建模与优化求解</a:t>
            </a:r>
            <a:r>
              <a:rPr lang="en-US" altLang="zh-CN" dirty="0"/>
              <a:t>-</a:t>
            </a:r>
            <a:r>
              <a:rPr lang="zh-CN" altLang="en-US" dirty="0"/>
              <a:t>背景建模：低秩</a:t>
            </a:r>
            <a:r>
              <a:rPr lang="en-US" altLang="zh-CN" dirty="0"/>
              <a:t>+</a:t>
            </a:r>
            <a:r>
              <a:rPr lang="zh-CN" altLang="en-US" dirty="0"/>
              <a:t>稀疏</a:t>
            </a:r>
          </a:p>
        </p:txBody>
      </p:sp>
      <p:pic>
        <p:nvPicPr>
          <p:cNvPr id="4" name="图片 3">
            <a:extLst>
              <a:ext uri="{FF2B5EF4-FFF2-40B4-BE49-F238E27FC236}">
                <a16:creationId xmlns:a16="http://schemas.microsoft.com/office/drawing/2014/main" id="{2A2EC66B-12B4-49EC-AE3C-FD2643F1D3BD}"/>
              </a:ext>
            </a:extLst>
          </p:cNvPr>
          <p:cNvPicPr>
            <a:picLocks noChangeAspect="1"/>
          </p:cNvPicPr>
          <p:nvPr/>
        </p:nvPicPr>
        <p:blipFill>
          <a:blip r:embed="rId2"/>
          <a:stretch>
            <a:fillRect/>
          </a:stretch>
        </p:blipFill>
        <p:spPr>
          <a:xfrm>
            <a:off x="6227804" y="3017304"/>
            <a:ext cx="5861207" cy="329459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FD426827-44C5-480F-A2A0-582F603EAD4C}"/>
                  </a:ext>
                </a:extLst>
              </p:cNvPr>
              <p:cNvSpPr/>
              <p:nvPr/>
            </p:nvSpPr>
            <p:spPr>
              <a:xfrm>
                <a:off x="131804" y="2556332"/>
                <a:ext cx="6096000" cy="4216539"/>
              </a:xfrm>
              <a:prstGeom prst="rect">
                <a:avLst/>
              </a:prstGeom>
            </p:spPr>
            <p:txBody>
              <a:bodyPr>
                <a:spAutoFit/>
              </a:bodyPr>
              <a:lstStyle/>
              <a:p>
                <a:r>
                  <a:rPr lang="en-US" altLang="zh-CN" sz="2400" dirty="0"/>
                  <a:t>PCA</a:t>
                </a:r>
              </a:p>
              <a:p>
                <a:pPr lvl="1"/>
                <a:r>
                  <a:rPr lang="en-US" altLang="zh-CN" sz="2000" dirty="0"/>
                  <a:t>Suppose high-dimensional data sets in low intrinsic dimensionality(or a low-dimensional manifold)</a:t>
                </a:r>
              </a:p>
              <a:p>
                <a:pPr lvl="1"/>
                <a14:m>
                  <m:oMath xmlns:m="http://schemas.openxmlformats.org/officeDocument/2006/math">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min</m:t>
                        </m:r>
                      </m:fName>
                      <m:e>
                        <m:r>
                          <m:rPr>
                            <m:lit/>
                          </m:rPr>
                          <a:rPr lang="en-US" altLang="zh-CN" sz="2000" i="1">
                            <a:latin typeface="Cambria Math" panose="02040503050406030204" pitchFamily="18" charset="0"/>
                          </a:rPr>
                          <m:t>||</m:t>
                        </m:r>
                        <m:r>
                          <a:rPr lang="en-US" altLang="zh-CN" sz="2000" i="1">
                            <a:latin typeface="Cambria Math" panose="02040503050406030204" pitchFamily="18" charset="0"/>
                          </a:rPr>
                          <m:t>𝑀</m:t>
                        </m:r>
                        <m:r>
                          <a:rPr lang="en-US" altLang="zh-CN" sz="2000" i="1">
                            <a:latin typeface="Cambria Math" panose="02040503050406030204" pitchFamily="18" charset="0"/>
                          </a:rPr>
                          <m:t>−</m:t>
                        </m:r>
                        <m:r>
                          <a:rPr lang="en-US" altLang="zh-CN" sz="2000" i="1">
                            <a:latin typeface="Cambria Math" panose="02040503050406030204" pitchFamily="18" charset="0"/>
                          </a:rPr>
                          <m:t>𝐿</m:t>
                        </m:r>
                        <m:r>
                          <m:rPr>
                            <m:lit/>
                          </m:rPr>
                          <a:rPr lang="en-US" altLang="zh-CN" sz="2000" i="1">
                            <a:latin typeface="Cambria Math" panose="02040503050406030204" pitchFamily="18" charset="0"/>
                          </a:rPr>
                          <m:t>||</m:t>
                        </m:r>
                      </m:e>
                    </m:func>
                  </m:oMath>
                </a14:m>
                <a:r>
                  <a:rPr lang="en-US" altLang="zh-CN" sz="2000" dirty="0"/>
                  <a:t>, to seek the best rank-k estimate </a:t>
                </a:r>
                <a14:m>
                  <m:oMath xmlns:m="http://schemas.openxmlformats.org/officeDocument/2006/math">
                    <m:r>
                      <a:rPr lang="en-US" altLang="zh-CN" sz="2000" i="1">
                        <a:latin typeface="Cambria Math" panose="02040503050406030204" pitchFamily="18" charset="0"/>
                      </a:rPr>
                      <m:t>𝐿</m:t>
                    </m:r>
                  </m:oMath>
                </a14:m>
                <a:r>
                  <a:rPr lang="zh-CN" altLang="en-US" sz="2000" dirty="0"/>
                  <a:t> </a:t>
                </a:r>
                <a:r>
                  <a:rPr lang="en-US" altLang="zh-CN" sz="2000" dirty="0"/>
                  <a:t>of </a:t>
                </a:r>
                <a14:m>
                  <m:oMath xmlns:m="http://schemas.openxmlformats.org/officeDocument/2006/math">
                    <m:r>
                      <a:rPr lang="en-US" altLang="zh-CN" sz="2000" i="1">
                        <a:latin typeface="Cambria Math" panose="02040503050406030204" pitchFamily="18" charset="0"/>
                      </a:rPr>
                      <m:t>𝑀</m:t>
                    </m:r>
                  </m:oMath>
                </a14:m>
                <a:endParaRPr lang="en-US" altLang="zh-CN" sz="2000" dirty="0"/>
              </a:p>
              <a:p>
                <a:pPr lvl="1"/>
                <a:r>
                  <a:rPr lang="en-US" altLang="zh-CN" sz="2000" dirty="0"/>
                  <a:t>Can handle small noise, but it is fragile </a:t>
                </a:r>
                <a:r>
                  <a:rPr lang="en-US" altLang="zh-CN" sz="2000" dirty="0" err="1"/>
                  <a:t>wrt</a:t>
                </a:r>
                <a:r>
                  <a:rPr lang="en-US" altLang="zh-CN" sz="2000" dirty="0"/>
                  <a:t>. Grossly corrupted observations(even one such observation)</a:t>
                </a:r>
              </a:p>
              <a:p>
                <a:r>
                  <a:rPr lang="en-US" altLang="zh-CN" sz="2400" dirty="0"/>
                  <a:t>Robust PCA</a:t>
                </a:r>
              </a:p>
              <a:p>
                <a:pPr lvl="1"/>
                <a:r>
                  <a:rPr lang="en-US" altLang="zh-CN" sz="2000" dirty="0"/>
                  <a:t>Data </a:t>
                </a:r>
                <a14:m>
                  <m:oMath xmlns:m="http://schemas.openxmlformats.org/officeDocument/2006/math">
                    <m:r>
                      <a:rPr lang="en-US" altLang="zh-CN" sz="2000" i="1">
                        <a:latin typeface="Cambria Math" panose="02040503050406030204" pitchFamily="18" charset="0"/>
                      </a:rPr>
                      <m:t>𝑀</m:t>
                    </m:r>
                    <m:r>
                      <a:rPr lang="en-US" altLang="zh-CN" sz="2000" i="1">
                        <a:latin typeface="Cambria Math" panose="02040503050406030204" pitchFamily="18" charset="0"/>
                      </a:rPr>
                      <m:t>=</m:t>
                    </m:r>
                    <m:r>
                      <a:rPr lang="en-US" altLang="zh-CN" sz="2000" i="1">
                        <a:latin typeface="Cambria Math" panose="02040503050406030204" pitchFamily="18" charset="0"/>
                      </a:rPr>
                      <m:t>𝐿</m:t>
                    </m:r>
                    <m:r>
                      <a:rPr lang="en-US" altLang="zh-CN" sz="2000" i="1">
                        <a:latin typeface="Cambria Math" panose="02040503050406030204" pitchFamily="18" charset="0"/>
                      </a:rPr>
                      <m:t>+</m:t>
                    </m:r>
                    <m:r>
                      <a:rPr lang="en-US" altLang="zh-CN" sz="2000" i="1">
                        <a:latin typeface="Cambria Math" panose="02040503050406030204" pitchFamily="18" charset="0"/>
                      </a:rPr>
                      <m:t>𝑆</m:t>
                    </m:r>
                  </m:oMath>
                </a14:m>
                <a:r>
                  <a:rPr lang="en-US" altLang="zh-CN" sz="2000" dirty="0"/>
                  <a:t>, where </a:t>
                </a:r>
                <a14:m>
                  <m:oMath xmlns:m="http://schemas.openxmlformats.org/officeDocument/2006/math">
                    <m:r>
                      <a:rPr lang="en-US" altLang="zh-CN" sz="2000" i="1">
                        <a:latin typeface="Cambria Math" panose="02040503050406030204" pitchFamily="18" charset="0"/>
                      </a:rPr>
                      <m:t>𝐿</m:t>
                    </m:r>
                  </m:oMath>
                </a14:m>
                <a:r>
                  <a:rPr lang="zh-CN" altLang="en-US" sz="2000" dirty="0"/>
                  <a:t> </a:t>
                </a:r>
                <a:r>
                  <a:rPr lang="en-US" altLang="zh-CN" sz="2000" dirty="0"/>
                  <a:t>is low-rank, </a:t>
                </a:r>
                <a14:m>
                  <m:oMath xmlns:m="http://schemas.openxmlformats.org/officeDocument/2006/math">
                    <m:r>
                      <a:rPr lang="en-US" altLang="zh-CN" sz="2000" i="1">
                        <a:latin typeface="Cambria Math" panose="02040503050406030204" pitchFamily="18" charset="0"/>
                      </a:rPr>
                      <m:t>𝑆</m:t>
                    </m:r>
                  </m:oMath>
                </a14:m>
                <a:r>
                  <a:rPr lang="zh-CN" altLang="en-US" sz="2000" dirty="0"/>
                  <a:t> </a:t>
                </a:r>
                <a:r>
                  <a:rPr lang="en-US" altLang="zh-CN" sz="2000" dirty="0"/>
                  <a:t>is sparse</a:t>
                </a:r>
              </a:p>
              <a:p>
                <a:pPr lvl="1"/>
                <a:r>
                  <a:rPr lang="en-US" altLang="zh-CN" sz="2000" dirty="0"/>
                  <a:t>Which is similar to this scenario? Background modeling!</a:t>
                </a:r>
                <a:endParaRPr lang="zh-CN" altLang="en-US" sz="2000" dirty="0"/>
              </a:p>
            </p:txBody>
          </p:sp>
        </mc:Choice>
        <mc:Fallback xmlns="">
          <p:sp>
            <p:nvSpPr>
              <p:cNvPr id="5" name="矩形 4">
                <a:extLst>
                  <a:ext uri="{FF2B5EF4-FFF2-40B4-BE49-F238E27FC236}">
                    <a16:creationId xmlns:a16="http://schemas.microsoft.com/office/drawing/2014/main" id="{FD426827-44C5-480F-A2A0-582F603EAD4C}"/>
                  </a:ext>
                </a:extLst>
              </p:cNvPr>
              <p:cNvSpPr>
                <a:spLocks noRot="1" noChangeAspect="1" noMove="1" noResize="1" noEditPoints="1" noAdjustHandles="1" noChangeArrowheads="1" noChangeShapeType="1" noTextEdit="1"/>
              </p:cNvSpPr>
              <p:nvPr/>
            </p:nvSpPr>
            <p:spPr>
              <a:xfrm>
                <a:off x="131804" y="2556332"/>
                <a:ext cx="6096000" cy="4216539"/>
              </a:xfrm>
              <a:prstGeom prst="rect">
                <a:avLst/>
              </a:prstGeom>
              <a:blipFill>
                <a:blip r:embed="rId3"/>
                <a:stretch>
                  <a:fillRect l="-1600" t="-1012" b="-1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919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r>
              <a:rPr lang="en-US" altLang="zh-CN" dirty="0"/>
              <a:t>-</a:t>
            </a:r>
            <a:r>
              <a:rPr lang="zh-CN" altLang="en-US" dirty="0"/>
              <a:t>空间变换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10515600" cy="4351338"/>
              </a:xfrm>
            </p:spPr>
            <p:txBody>
              <a:bodyPr/>
              <a:lstStyle/>
              <a:p>
                <a:r>
                  <a:rPr lang="zh-CN" altLang="en-US" sz="2000" dirty="0"/>
                  <a:t>图像空间几何变换与表示</a:t>
                </a:r>
              </a:p>
              <a:p>
                <a:r>
                  <a:rPr lang="zh-CN" altLang="en-US" sz="2000" dirty="0"/>
                  <a:t>欧几里得变换</a:t>
                </a:r>
                <a:endParaRPr lang="en-US" altLang="zh-CN" sz="20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r>
                                  <m:rPr>
                                    <m:brk m:alnAt="7"/>
                                  </m:rPr>
                                  <a:rPr lang="en-US" altLang="zh-CN" sz="2000" i="1">
                                    <a:latin typeface="Cambria Math" panose="02040503050406030204" pitchFamily="18" charset="0"/>
                                  </a:rPr>
                                  <m:t>𝑥</m:t>
                                </m:r>
                                <m:r>
                                  <a:rPr lang="en-US" altLang="zh-CN" sz="2000" i="1">
                                    <a:latin typeface="Cambria Math" panose="02040503050406030204" pitchFamily="18" charset="0"/>
                                  </a:rPr>
                                  <m:t>′</m:t>
                                </m:r>
                              </m:e>
                            </m:mr>
                            <m:mr>
                              <m:e>
                                <m:r>
                                  <a:rPr lang="en-US" altLang="zh-CN" sz="2000" i="1">
                                    <a:latin typeface="Cambria Math" panose="02040503050406030204" pitchFamily="18" charset="0"/>
                                  </a:rPr>
                                  <m:t>𝑦</m:t>
                                </m:r>
                                <m:r>
                                  <a:rPr lang="en-US" altLang="zh-CN" sz="2000" i="1">
                                    <a:latin typeface="Cambria Math" panose="02040503050406030204" pitchFamily="18" charset="0"/>
                                  </a:rPr>
                                  <m:t>′</m:t>
                                </m:r>
                              </m:e>
                            </m:mr>
                          </m:m>
                        </m:e>
                      </m:d>
                      <m:r>
                        <a:rPr lang="en-US" altLang="zh-CN" sz="2000" i="1">
                          <a:latin typeface="Cambria Math" panose="02040503050406030204" pitchFamily="18" charset="0"/>
                        </a:rPr>
                        <m:t>=</m:t>
                      </m:r>
                      <m:d>
                        <m:dPr>
                          <m:begChr m:val="["/>
                          <m:endChr m:val="]"/>
                          <m:ctrlPr>
                            <a:rPr lang="en-US" altLang="zh-CN" sz="2000" i="1">
                              <a:latin typeface="Cambria Math" panose="02040503050406030204" pitchFamily="18" charset="0"/>
                            </a:rPr>
                          </m:ctrlPr>
                        </m:dPr>
                        <m:e>
                          <m:m>
                            <m:mPr>
                              <m:mcs>
                                <m:mc>
                                  <m:mcPr>
                                    <m:count m:val="2"/>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rPr>
                                    </m:ctrlPr>
                                  </m:sSubPr>
                                  <m:e>
                                    <m:r>
                                      <m:rPr>
                                        <m:brk m:alnAt="7"/>
                                      </m:rPr>
                                      <a:rPr lang="en-US" altLang="zh-CN" sz="2000" i="1">
                                        <a:latin typeface="Cambria Math" panose="02040503050406030204" pitchFamily="18" charset="0"/>
                                      </a:rPr>
                                      <m:t>𝑟</m:t>
                                    </m:r>
                                  </m:e>
                                  <m:sub>
                                    <m:r>
                                      <m:rPr>
                                        <m:brk m:alnAt="7"/>
                                      </m:rPr>
                                      <a:rPr lang="en-US" altLang="zh-CN" sz="2000" i="1">
                                        <a:latin typeface="Cambria Math" panose="02040503050406030204" pitchFamily="18" charset="0"/>
                                      </a:rPr>
                                      <m:t>1</m:t>
                                    </m:r>
                                    <m:r>
                                      <a:rPr lang="en-US" altLang="zh-CN" sz="2000" i="1">
                                        <a:latin typeface="Cambria Math" panose="02040503050406030204" pitchFamily="18" charset="0"/>
                                      </a:rPr>
                                      <m:t>1</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12</m:t>
                                    </m:r>
                                  </m:sub>
                                </m:sSub>
                              </m:e>
                            </m:mr>
                            <m:m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21</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22</m:t>
                                    </m:r>
                                  </m:sub>
                                </m:sSub>
                              </m:e>
                            </m:mr>
                          </m:m>
                        </m:e>
                      </m:d>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r>
                                  <m:rPr>
                                    <m:brk m:alnAt="7"/>
                                  </m:rPr>
                                  <a:rPr lang="en-US" altLang="zh-CN" sz="2000" i="1">
                                    <a:latin typeface="Cambria Math" panose="02040503050406030204" pitchFamily="18" charset="0"/>
                                  </a:rPr>
                                  <m:t>𝑥</m:t>
                                </m:r>
                              </m:e>
                            </m:mr>
                            <m:mr>
                              <m:e>
                                <m:r>
                                  <a:rPr lang="en-US" altLang="zh-CN" sz="2000" i="1">
                                    <a:latin typeface="Cambria Math" panose="02040503050406030204" pitchFamily="18" charset="0"/>
                                  </a:rPr>
                                  <m:t>𝑦</m:t>
                                </m:r>
                              </m:e>
                            </m:mr>
                          </m:m>
                        </m:e>
                      </m:d>
                      <m:r>
                        <a:rPr lang="en-US" altLang="zh-CN" sz="2000" i="1">
                          <a:latin typeface="Cambria Math" panose="02040503050406030204" pitchFamily="18" charset="0"/>
                        </a:rPr>
                        <m:t>+</m:t>
                      </m:r>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rPr>
                                    </m:ctrlPr>
                                  </m:sSubPr>
                                  <m:e>
                                    <m:r>
                                      <m:rPr>
                                        <m:brk m:alnAt="7"/>
                                      </m:rPr>
                                      <a:rPr lang="en-US" altLang="zh-CN" sz="2000" i="1">
                                        <a:latin typeface="Cambria Math" panose="02040503050406030204" pitchFamily="18" charset="0"/>
                                      </a:rPr>
                                      <m:t>𝑡</m:t>
                                    </m:r>
                                  </m:e>
                                  <m:sub>
                                    <m:r>
                                      <m:rPr>
                                        <m:brk m:alnAt="7"/>
                                      </m:rPr>
                                      <a:rPr lang="en-US" altLang="zh-CN" sz="2000" i="1">
                                        <a:latin typeface="Cambria Math" panose="02040503050406030204" pitchFamily="18" charset="0"/>
                                      </a:rPr>
                                      <m:t>1</m:t>
                                    </m:r>
                                  </m:sub>
                                </m:sSub>
                              </m:e>
                            </m:mr>
                            <m:m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i="1">
                                        <a:latin typeface="Cambria Math" panose="02040503050406030204" pitchFamily="18" charset="0"/>
                                      </a:rPr>
                                      <m:t>2</m:t>
                                    </m:r>
                                  </m:sub>
                                </m:sSub>
                              </m:e>
                            </m:mr>
                          </m:m>
                        </m:e>
                      </m:d>
                    </m:oMath>
                  </m:oMathPara>
                </a14:m>
                <a:endParaRPr lang="en-US" altLang="zh-CN" sz="2000" dirty="0"/>
              </a:p>
              <a:p>
                <a:r>
                  <a:rPr lang="zh-CN" altLang="en-US" sz="2000" dirty="0"/>
                  <a:t>相似变换</a:t>
                </a:r>
                <a:r>
                  <a:rPr lang="en-US" altLang="zh-CN" sz="2000" dirty="0"/>
                  <a:t>(</a:t>
                </a:r>
                <a:r>
                  <a:rPr lang="zh-CN" altLang="en-US" sz="2000" dirty="0"/>
                  <a:t>尺度变化</a:t>
                </a:r>
                <a:r>
                  <a:rPr lang="en-US" altLang="zh-CN" sz="2000" dirty="0"/>
                  <a:t>)</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r>
                                  <m:rPr>
                                    <m:brk m:alnAt="7"/>
                                  </m:rPr>
                                  <a:rPr lang="en-US" altLang="zh-CN" sz="2000" i="1">
                                    <a:latin typeface="Cambria Math" panose="02040503050406030204" pitchFamily="18" charset="0"/>
                                  </a:rPr>
                                  <m:t>𝑥</m:t>
                                </m:r>
                                <m:r>
                                  <a:rPr lang="en-US" altLang="zh-CN" sz="2000" i="1">
                                    <a:latin typeface="Cambria Math" panose="02040503050406030204" pitchFamily="18" charset="0"/>
                                  </a:rPr>
                                  <m:t>′</m:t>
                                </m:r>
                              </m:e>
                            </m:mr>
                            <m:mr>
                              <m:e>
                                <m:r>
                                  <a:rPr lang="en-US" altLang="zh-CN" sz="2000" i="1">
                                    <a:latin typeface="Cambria Math" panose="02040503050406030204" pitchFamily="18" charset="0"/>
                                  </a:rPr>
                                  <m:t>𝑦</m:t>
                                </m:r>
                                <m:r>
                                  <a:rPr lang="en-US" altLang="zh-CN" sz="2000" i="1">
                                    <a:latin typeface="Cambria Math" panose="02040503050406030204" pitchFamily="18" charset="0"/>
                                  </a:rPr>
                                  <m:t>′</m:t>
                                </m:r>
                              </m:e>
                            </m:mr>
                          </m:m>
                        </m:e>
                      </m:d>
                      <m:r>
                        <a:rPr lang="en-US" altLang="zh-CN" sz="2000" i="1">
                          <a:latin typeface="Cambria Math" panose="02040503050406030204" pitchFamily="18" charset="0"/>
                        </a:rPr>
                        <m:t>=</m:t>
                      </m:r>
                      <m:d>
                        <m:dPr>
                          <m:begChr m:val="["/>
                          <m:endChr m:val="]"/>
                          <m:ctrlPr>
                            <a:rPr lang="en-US" altLang="zh-CN" sz="2000" i="1">
                              <a:latin typeface="Cambria Math" panose="02040503050406030204" pitchFamily="18" charset="0"/>
                            </a:rPr>
                          </m:ctrlPr>
                        </m:dPr>
                        <m:e>
                          <m:m>
                            <m:mPr>
                              <m:mcs>
                                <m:mc>
                                  <m:mcPr>
                                    <m:count m:val="2"/>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r>
                                      <m:rPr>
                                        <m:brk m:alnAt="7"/>
                                      </m:rPr>
                                      <a:rPr lang="en-US" altLang="zh-CN" sz="2000" i="1">
                                        <a:latin typeface="Cambria Math" panose="02040503050406030204" pitchFamily="18" charset="0"/>
                                      </a:rPr>
                                      <m:t>𝑟</m:t>
                                    </m:r>
                                  </m:e>
                                  <m:sub>
                                    <m:r>
                                      <m:rPr>
                                        <m:brk m:alnAt="7"/>
                                      </m:rPr>
                                      <a:rPr lang="en-US" altLang="zh-CN" sz="2000" i="1">
                                        <a:latin typeface="Cambria Math" panose="02040503050406030204" pitchFamily="18" charset="0"/>
                                      </a:rPr>
                                      <m:t>1</m:t>
                                    </m:r>
                                    <m:r>
                                      <a:rPr lang="en-US" altLang="zh-CN" sz="2000" i="1">
                                        <a:latin typeface="Cambria Math" panose="02040503050406030204" pitchFamily="18" charset="0"/>
                                      </a:rPr>
                                      <m:t>1</m:t>
                                    </m:r>
                                  </m:sub>
                                </m:sSub>
                              </m:e>
                              <m:e>
                                <m:r>
                                  <a:rPr lang="en-US" altLang="zh-CN" sz="2000" i="1">
                                    <a:latin typeface="Cambria Math" panose="02040503050406030204" pitchFamily="18" charset="0"/>
                                  </a:rPr>
                                  <m:t>𝑠</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12</m:t>
                                    </m:r>
                                  </m:sub>
                                </m:sSub>
                              </m:e>
                            </m:mr>
                            <m:mr>
                              <m:e>
                                <m:r>
                                  <a:rPr lang="en-US" altLang="zh-CN" sz="2000" i="1">
                                    <a:latin typeface="Cambria Math" panose="02040503050406030204" pitchFamily="18" charset="0"/>
                                  </a:rPr>
                                  <m:t>𝑠</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21</m:t>
                                    </m:r>
                                  </m:sub>
                                </m:sSub>
                              </m:e>
                              <m:e>
                                <m:r>
                                  <a:rPr lang="en-US" altLang="zh-CN" sz="2000" i="1">
                                    <a:latin typeface="Cambria Math" panose="02040503050406030204" pitchFamily="18" charset="0"/>
                                  </a:rPr>
                                  <m:t>𝑠</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22</m:t>
                                    </m:r>
                                  </m:sub>
                                </m:sSub>
                              </m:e>
                            </m:mr>
                          </m:m>
                        </m:e>
                      </m:d>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r>
                                  <m:rPr>
                                    <m:brk m:alnAt="7"/>
                                  </m:rPr>
                                  <a:rPr lang="en-US" altLang="zh-CN" sz="2000" i="1">
                                    <a:latin typeface="Cambria Math" panose="02040503050406030204" pitchFamily="18" charset="0"/>
                                  </a:rPr>
                                  <m:t>𝑥</m:t>
                                </m:r>
                              </m:e>
                            </m:mr>
                            <m:mr>
                              <m:e>
                                <m:r>
                                  <a:rPr lang="en-US" altLang="zh-CN" sz="2000" i="1">
                                    <a:latin typeface="Cambria Math" panose="02040503050406030204" pitchFamily="18" charset="0"/>
                                  </a:rPr>
                                  <m:t>𝑦</m:t>
                                </m:r>
                              </m:e>
                            </m:mr>
                          </m:m>
                        </m:e>
                      </m:d>
                      <m:r>
                        <a:rPr lang="en-US" altLang="zh-CN" sz="2000" i="1">
                          <a:latin typeface="Cambria Math" panose="02040503050406030204" pitchFamily="18" charset="0"/>
                        </a:rPr>
                        <m:t>+</m:t>
                      </m:r>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rPr>
                                    </m:ctrlPr>
                                  </m:sSubPr>
                                  <m:e>
                                    <m:r>
                                      <m:rPr>
                                        <m:brk m:alnAt="7"/>
                                      </m:rPr>
                                      <a:rPr lang="en-US" altLang="zh-CN" sz="2000" i="1">
                                        <a:latin typeface="Cambria Math" panose="02040503050406030204" pitchFamily="18" charset="0"/>
                                      </a:rPr>
                                      <m:t>𝑡</m:t>
                                    </m:r>
                                  </m:e>
                                  <m:sub>
                                    <m:r>
                                      <m:rPr>
                                        <m:brk m:alnAt="7"/>
                                      </m:rPr>
                                      <a:rPr lang="en-US" altLang="zh-CN" sz="2000" i="1">
                                        <a:latin typeface="Cambria Math" panose="02040503050406030204" pitchFamily="18" charset="0"/>
                                      </a:rPr>
                                      <m:t>1</m:t>
                                    </m:r>
                                  </m:sub>
                                </m:sSub>
                              </m:e>
                            </m:mr>
                            <m:m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i="1">
                                        <a:latin typeface="Cambria Math" panose="02040503050406030204" pitchFamily="18" charset="0"/>
                                      </a:rPr>
                                      <m:t>2</m:t>
                                    </m:r>
                                  </m:sub>
                                </m:sSub>
                              </m:e>
                            </m:mr>
                          </m:m>
                        </m:e>
                      </m:d>
                    </m:oMath>
                  </m:oMathPara>
                </a14:m>
                <a:endParaRPr lang="en-US" altLang="zh-CN" sz="2000" dirty="0"/>
              </a:p>
              <a:p>
                <a:r>
                  <a:rPr lang="zh-CN" altLang="en-US" sz="2000" dirty="0"/>
                  <a:t>仿射变换</a:t>
                </a:r>
                <a:endParaRPr lang="en-US" altLang="zh-CN" sz="20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r>
                                  <m:rPr>
                                    <m:brk m:alnAt="7"/>
                                  </m:rPr>
                                  <a:rPr lang="en-US" altLang="zh-CN" sz="2000" i="1">
                                    <a:latin typeface="Cambria Math" panose="02040503050406030204" pitchFamily="18" charset="0"/>
                                  </a:rPr>
                                  <m:t>𝑥</m:t>
                                </m:r>
                                <m:r>
                                  <a:rPr lang="en-US" altLang="zh-CN" sz="2000" i="1">
                                    <a:latin typeface="Cambria Math" panose="02040503050406030204" pitchFamily="18" charset="0"/>
                                  </a:rPr>
                                  <m:t>′</m:t>
                                </m:r>
                              </m:e>
                            </m:mr>
                            <m:mr>
                              <m:e>
                                <m:r>
                                  <a:rPr lang="en-US" altLang="zh-CN" sz="2000" i="1">
                                    <a:latin typeface="Cambria Math" panose="02040503050406030204" pitchFamily="18" charset="0"/>
                                  </a:rPr>
                                  <m:t>𝑦</m:t>
                                </m:r>
                                <m:r>
                                  <a:rPr lang="en-US" altLang="zh-CN" sz="2000" i="1">
                                    <a:latin typeface="Cambria Math" panose="02040503050406030204" pitchFamily="18" charset="0"/>
                                  </a:rPr>
                                  <m:t>′</m:t>
                                </m:r>
                              </m:e>
                            </m:mr>
                          </m:m>
                        </m:e>
                      </m:d>
                      <m:r>
                        <a:rPr lang="en-US" altLang="zh-CN" sz="2000" i="1">
                          <a:latin typeface="Cambria Math" panose="02040503050406030204" pitchFamily="18" charset="0"/>
                        </a:rPr>
                        <m:t>=</m:t>
                      </m:r>
                      <m:d>
                        <m:dPr>
                          <m:begChr m:val="["/>
                          <m:endChr m:val="]"/>
                          <m:ctrlPr>
                            <a:rPr lang="en-US" altLang="zh-CN" sz="2000" i="1">
                              <a:latin typeface="Cambria Math" panose="02040503050406030204" pitchFamily="18" charset="0"/>
                            </a:rPr>
                          </m:ctrlPr>
                        </m:dPr>
                        <m:e>
                          <m:m>
                            <m:mPr>
                              <m:mcs>
                                <m:mc>
                                  <m:mcPr>
                                    <m:count m:val="2"/>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m:rPr>
                                        <m:brk m:alnAt="7"/>
                                      </m:rPr>
                                      <a:rPr lang="en-US" altLang="zh-CN" sz="2000" i="1">
                                        <a:latin typeface="Cambria Math" panose="02040503050406030204" pitchFamily="18" charset="0"/>
                                      </a:rPr>
                                      <m:t>1</m:t>
                                    </m:r>
                                    <m:r>
                                      <a:rPr lang="en-US" altLang="zh-CN" sz="2000" i="1">
                                        <a:latin typeface="Cambria Math" panose="02040503050406030204" pitchFamily="18" charset="0"/>
                                      </a:rPr>
                                      <m:t>1</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12</m:t>
                                    </m:r>
                                  </m:sub>
                                </m:sSub>
                              </m:e>
                            </m:mr>
                            <m:m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21</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22</m:t>
                                    </m:r>
                                  </m:sub>
                                </m:sSub>
                              </m:e>
                            </m:mr>
                          </m:m>
                        </m:e>
                      </m:d>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r>
                                  <m:rPr>
                                    <m:brk m:alnAt="7"/>
                                  </m:rPr>
                                  <a:rPr lang="en-US" altLang="zh-CN" sz="2000" i="1">
                                    <a:latin typeface="Cambria Math" panose="02040503050406030204" pitchFamily="18" charset="0"/>
                                  </a:rPr>
                                  <m:t>𝑥</m:t>
                                </m:r>
                              </m:e>
                            </m:mr>
                            <m:mr>
                              <m:e>
                                <m:r>
                                  <a:rPr lang="en-US" altLang="zh-CN" sz="2000" i="1">
                                    <a:latin typeface="Cambria Math" panose="02040503050406030204" pitchFamily="18" charset="0"/>
                                  </a:rPr>
                                  <m:t>𝑦</m:t>
                                </m:r>
                              </m:e>
                            </m:mr>
                          </m:m>
                        </m:e>
                      </m:d>
                      <m:r>
                        <a:rPr lang="en-US" altLang="zh-CN" sz="2000" i="1">
                          <a:latin typeface="Cambria Math" panose="02040503050406030204" pitchFamily="18" charset="0"/>
                        </a:rPr>
                        <m:t>+</m:t>
                      </m:r>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rPr>
                                    </m:ctrlPr>
                                  </m:sSubPr>
                                  <m:e>
                                    <m:r>
                                      <m:rPr>
                                        <m:brk m:alnAt="7"/>
                                      </m:rPr>
                                      <a:rPr lang="en-US" altLang="zh-CN" sz="2000" i="1">
                                        <a:latin typeface="Cambria Math" panose="02040503050406030204" pitchFamily="18" charset="0"/>
                                      </a:rPr>
                                      <m:t>𝑡</m:t>
                                    </m:r>
                                  </m:e>
                                  <m:sub>
                                    <m:r>
                                      <m:rPr>
                                        <m:brk m:alnAt="7"/>
                                      </m:rPr>
                                      <a:rPr lang="en-US" altLang="zh-CN" sz="2000" i="1">
                                        <a:latin typeface="Cambria Math" panose="02040503050406030204" pitchFamily="18" charset="0"/>
                                      </a:rPr>
                                      <m:t>1</m:t>
                                    </m:r>
                                  </m:sub>
                                </m:sSub>
                              </m:e>
                            </m:mr>
                            <m:m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i="1">
                                        <a:latin typeface="Cambria Math" panose="02040503050406030204" pitchFamily="18" charset="0"/>
                                      </a:rPr>
                                      <m:t>2</m:t>
                                    </m:r>
                                  </m:sub>
                                </m:sSub>
                              </m:e>
                            </m:mr>
                          </m:m>
                        </m:e>
                      </m:d>
                    </m:oMath>
                  </m:oMathPara>
                </a14:m>
                <a:endParaRPr lang="en-US" altLang="zh-CN" sz="2000" dirty="0"/>
              </a:p>
              <a:p>
                <a:r>
                  <a:rPr lang="zh-CN" altLang="en-US" sz="2000" dirty="0"/>
                  <a:t>角度为</a:t>
                </a:r>
                <a14:m>
                  <m:oMath xmlns:m="http://schemas.openxmlformats.org/officeDocument/2006/math">
                    <m:r>
                      <a:rPr lang="en-US" altLang="zh-CN" sz="2000" i="1">
                        <a:latin typeface="Cambria Math" panose="02040503050406030204" pitchFamily="18" charset="0"/>
                      </a:rPr>
                      <m:t>𝜃</m:t>
                    </m:r>
                  </m:oMath>
                </a14:m>
                <a:r>
                  <a:rPr lang="zh-CN" altLang="en-US" sz="2000" dirty="0"/>
                  <a:t>的旋转矩阵</a:t>
                </a:r>
                <a:r>
                  <a:rPr lang="en-US" altLang="zh-CN" sz="2000" dirty="0"/>
                  <a:t>:</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000" i="1">
                              <a:latin typeface="Cambria Math" panose="02040503050406030204" pitchFamily="18" charset="0"/>
                            </a:rPr>
                          </m:ctrlPr>
                        </m:dPr>
                        <m:e>
                          <m:m>
                            <m:mPr>
                              <m:mcs>
                                <m:mc>
                                  <m:mcPr>
                                    <m:count m:val="2"/>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rPr>
                                    </m:ctrlPr>
                                  </m:sSubPr>
                                  <m:e>
                                    <m:r>
                                      <m:rPr>
                                        <m:brk m:alnAt="7"/>
                                      </m:rPr>
                                      <a:rPr lang="en-US" altLang="zh-CN" sz="2000" i="1">
                                        <a:latin typeface="Cambria Math" panose="02040503050406030204" pitchFamily="18" charset="0"/>
                                      </a:rPr>
                                      <m:t>𝑟</m:t>
                                    </m:r>
                                  </m:e>
                                  <m:sub>
                                    <m:r>
                                      <m:rPr>
                                        <m:brk m:alnAt="7"/>
                                      </m:rPr>
                                      <a:rPr lang="en-US" altLang="zh-CN" sz="2000" i="1">
                                        <a:latin typeface="Cambria Math" panose="02040503050406030204" pitchFamily="18" charset="0"/>
                                      </a:rPr>
                                      <m:t>1</m:t>
                                    </m:r>
                                    <m:r>
                                      <a:rPr lang="en-US" altLang="zh-CN" sz="2000" i="1">
                                        <a:latin typeface="Cambria Math" panose="02040503050406030204" pitchFamily="18" charset="0"/>
                                      </a:rPr>
                                      <m:t>1</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12</m:t>
                                    </m:r>
                                  </m:sub>
                                </m:sSub>
                              </m:e>
                            </m:mr>
                            <m:m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21</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22</m:t>
                                    </m:r>
                                  </m:sub>
                                </m:sSub>
                              </m:e>
                            </m:mr>
                          </m:m>
                        </m:e>
                      </m:d>
                      <m:r>
                        <a:rPr lang="en-US" altLang="zh-CN" sz="2000" i="1">
                          <a:latin typeface="Cambria Math" panose="02040503050406030204" pitchFamily="18" charset="0"/>
                        </a:rPr>
                        <m:t>=</m:t>
                      </m:r>
                      <m:d>
                        <m:dPr>
                          <m:begChr m:val="["/>
                          <m:endChr m:val="]"/>
                          <m:ctrlPr>
                            <a:rPr lang="en-US" altLang="zh-CN" sz="2000" i="1">
                              <a:latin typeface="Cambria Math" panose="02040503050406030204" pitchFamily="18" charset="0"/>
                            </a:rPr>
                          </m:ctrlPr>
                        </m:dPr>
                        <m:e>
                          <m:m>
                            <m:mPr>
                              <m:mcs>
                                <m:mc>
                                  <m:mcPr>
                                    <m:count m:val="2"/>
                                    <m:mcJc m:val="center"/>
                                  </m:mcPr>
                                </m:mc>
                              </m:mcs>
                              <m:ctrlPr>
                                <a:rPr lang="en-US" altLang="zh-CN" sz="2000" i="1">
                                  <a:latin typeface="Cambria Math" panose="02040503050406030204" pitchFamily="18" charset="0"/>
                                </a:rPr>
                              </m:ctrlPr>
                            </m:mPr>
                            <m:mr>
                              <m:e>
                                <m:r>
                                  <m:rPr>
                                    <m:brk m:alnAt="7"/>
                                  </m:rPr>
                                  <a:rPr lang="en-US" altLang="zh-CN" sz="2000" i="1">
                                    <a:latin typeface="Cambria Math" panose="02040503050406030204" pitchFamily="18" charset="0"/>
                                  </a:rPr>
                                  <m:t>𝑐</m:t>
                                </m:r>
                                <m:r>
                                  <a:rPr lang="en-US" altLang="zh-CN" sz="2000" i="1">
                                    <a:latin typeface="Cambria Math" panose="02040503050406030204" pitchFamily="18" charset="0"/>
                                  </a:rPr>
                                  <m:t>𝑜𝑠</m:t>
                                </m:r>
                                <m:r>
                                  <a:rPr lang="en-US" altLang="zh-CN" sz="2000" i="1">
                                    <a:latin typeface="Cambria Math" panose="02040503050406030204" pitchFamily="18" charset="0"/>
                                  </a:rPr>
                                  <m:t>𝜃</m:t>
                                </m:r>
                              </m:e>
                              <m:e>
                                <m:r>
                                  <a:rPr lang="en-US" altLang="zh-CN" sz="2000" i="1">
                                    <a:latin typeface="Cambria Math" panose="02040503050406030204" pitchFamily="18" charset="0"/>
                                  </a:rPr>
                                  <m:t>−</m:t>
                                </m:r>
                                <m:r>
                                  <a:rPr lang="en-US" altLang="zh-CN" sz="2000" i="1">
                                    <a:latin typeface="Cambria Math" panose="02040503050406030204" pitchFamily="18" charset="0"/>
                                  </a:rPr>
                                  <m:t>𝑠𝑖𝑛</m:t>
                                </m:r>
                                <m:r>
                                  <a:rPr lang="en-US" altLang="zh-CN" sz="2000" i="1">
                                    <a:latin typeface="Cambria Math" panose="02040503050406030204" pitchFamily="18" charset="0"/>
                                  </a:rPr>
                                  <m:t>𝜃</m:t>
                                </m:r>
                              </m:e>
                            </m:mr>
                            <m:mr>
                              <m:e>
                                <m:r>
                                  <a:rPr lang="en-US" altLang="zh-CN" sz="2000" i="1">
                                    <a:latin typeface="Cambria Math" panose="02040503050406030204" pitchFamily="18" charset="0"/>
                                  </a:rPr>
                                  <m:t>𝑠𝑖𝑛</m:t>
                                </m:r>
                                <m:r>
                                  <a:rPr lang="en-US" altLang="zh-CN" sz="2000" i="1">
                                    <a:latin typeface="Cambria Math" panose="02040503050406030204" pitchFamily="18" charset="0"/>
                                  </a:rPr>
                                  <m:t>𝜃</m:t>
                                </m:r>
                              </m:e>
                              <m:e>
                                <m:r>
                                  <a:rPr lang="en-US" altLang="zh-CN" sz="2000" i="1">
                                    <a:latin typeface="Cambria Math" panose="02040503050406030204" pitchFamily="18" charset="0"/>
                                  </a:rPr>
                                  <m:t>𝑐𝑜𝑠</m:t>
                                </m:r>
                                <m:r>
                                  <a:rPr lang="en-US" altLang="zh-CN" sz="2000" i="1">
                                    <a:latin typeface="Cambria Math" panose="02040503050406030204" pitchFamily="18" charset="0"/>
                                  </a:rPr>
                                  <m:t>𝜃</m:t>
                                </m:r>
                              </m:e>
                            </m:mr>
                          </m:m>
                        </m:e>
                      </m:d>
                    </m:oMath>
                  </m:oMathPara>
                </a14:m>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522" t="-140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8099989" y="1690688"/>
            <a:ext cx="3879977" cy="3984369"/>
          </a:xfrm>
          <a:prstGeom prst="rect">
            <a:avLst/>
          </a:prstGeom>
        </p:spPr>
      </p:pic>
      <p:sp>
        <p:nvSpPr>
          <p:cNvPr id="5" name="矩形 4"/>
          <p:cNvSpPr/>
          <p:nvPr/>
        </p:nvSpPr>
        <p:spPr>
          <a:xfrm>
            <a:off x="1036721" y="5955871"/>
            <a:ext cx="10118558" cy="923330"/>
          </a:xfrm>
          <a:prstGeom prst="rect">
            <a:avLst/>
          </a:prstGeom>
        </p:spPr>
        <p:txBody>
          <a:bodyPr wrap="square">
            <a:spAutoFit/>
          </a:bodyPr>
          <a:lstStyle/>
          <a:p>
            <a:r>
              <a:rPr lang="zh-CN" altLang="en-US" dirty="0">
                <a:solidFill>
                  <a:srgbClr val="0000FF"/>
                </a:solidFill>
                <a:latin typeface="AdvTgl"/>
              </a:rPr>
              <a:t>变换效果图</a:t>
            </a:r>
            <a:r>
              <a:rPr lang="en-US" altLang="zh-CN" dirty="0">
                <a:solidFill>
                  <a:srgbClr val="0000FF"/>
                </a:solidFill>
                <a:latin typeface="AdvTgl"/>
              </a:rPr>
              <a:t>(A) </a:t>
            </a:r>
            <a:r>
              <a:rPr lang="zh-CN" altLang="en-US" dirty="0">
                <a:solidFill>
                  <a:srgbClr val="0000FF"/>
                </a:solidFill>
                <a:latin typeface="AdvTgl"/>
              </a:rPr>
              <a:t>原始形状</a:t>
            </a:r>
            <a:r>
              <a:rPr lang="en-US" altLang="zh-CN" dirty="0">
                <a:solidFill>
                  <a:srgbClr val="0000FF"/>
                </a:solidFill>
                <a:latin typeface="AdvTgl"/>
              </a:rPr>
              <a:t>. (B)</a:t>
            </a:r>
            <a:r>
              <a:rPr lang="zh-CN" altLang="en-US" dirty="0">
                <a:solidFill>
                  <a:srgbClr val="0000FF"/>
                </a:solidFill>
                <a:latin typeface="AdvTgl"/>
              </a:rPr>
              <a:t>欧几里得变换效果</a:t>
            </a:r>
            <a:r>
              <a:rPr lang="en-US" altLang="zh-CN" dirty="0">
                <a:solidFill>
                  <a:srgbClr val="0000FF"/>
                </a:solidFill>
                <a:latin typeface="AdvTgl"/>
              </a:rPr>
              <a:t>(</a:t>
            </a:r>
            <a:r>
              <a:rPr lang="zh-CN" altLang="en-US" dirty="0">
                <a:solidFill>
                  <a:srgbClr val="0000FF"/>
                </a:solidFill>
                <a:latin typeface="AdvTgl"/>
              </a:rPr>
              <a:t>平移</a:t>
            </a:r>
            <a:r>
              <a:rPr lang="en-US" altLang="zh-CN" dirty="0">
                <a:solidFill>
                  <a:srgbClr val="0000FF"/>
                </a:solidFill>
                <a:latin typeface="AdvTgl"/>
              </a:rPr>
              <a:t>+</a:t>
            </a:r>
            <a:r>
              <a:rPr lang="zh-CN" altLang="en-US" dirty="0">
                <a:solidFill>
                  <a:srgbClr val="0000FF"/>
                </a:solidFill>
                <a:latin typeface="AdvTgl"/>
              </a:rPr>
              <a:t>旋转</a:t>
            </a:r>
            <a:r>
              <a:rPr lang="en-US" altLang="zh-CN" dirty="0">
                <a:solidFill>
                  <a:srgbClr val="0000FF"/>
                </a:solidFill>
                <a:latin typeface="AdvTgl"/>
              </a:rPr>
              <a:t>). (C) </a:t>
            </a:r>
            <a:r>
              <a:rPr lang="zh-CN" altLang="en-US" dirty="0">
                <a:solidFill>
                  <a:srgbClr val="0000FF"/>
                </a:solidFill>
                <a:latin typeface="AdvTgl"/>
              </a:rPr>
              <a:t>相似变换的效果</a:t>
            </a:r>
            <a:r>
              <a:rPr lang="en-US" altLang="zh-CN" dirty="0">
                <a:solidFill>
                  <a:srgbClr val="0000FF"/>
                </a:solidFill>
                <a:latin typeface="AdvTgl"/>
              </a:rPr>
              <a:t>(</a:t>
            </a:r>
            <a:r>
              <a:rPr lang="zh-CN" altLang="en-US" dirty="0">
                <a:solidFill>
                  <a:srgbClr val="0000FF"/>
                </a:solidFill>
                <a:latin typeface="AdvTgl"/>
              </a:rPr>
              <a:t>改变尺度</a:t>
            </a:r>
            <a:r>
              <a:rPr lang="en-US" altLang="zh-CN" dirty="0">
                <a:solidFill>
                  <a:srgbClr val="0000FF"/>
                </a:solidFill>
                <a:latin typeface="AdvTgl"/>
              </a:rPr>
              <a:t>). (D) </a:t>
            </a:r>
            <a:r>
              <a:rPr lang="zh-CN" altLang="en-US" dirty="0">
                <a:solidFill>
                  <a:srgbClr val="0000FF"/>
                </a:solidFill>
                <a:latin typeface="AdvTgl"/>
              </a:rPr>
              <a:t>仿射变换效果</a:t>
            </a:r>
            <a:r>
              <a:rPr lang="en-US" altLang="zh-CN" dirty="0">
                <a:solidFill>
                  <a:srgbClr val="0000FF"/>
                </a:solidFill>
                <a:latin typeface="AdvTgl"/>
              </a:rPr>
              <a:t>(</a:t>
            </a:r>
            <a:r>
              <a:rPr lang="zh-CN" altLang="en-US" dirty="0">
                <a:solidFill>
                  <a:srgbClr val="0000FF"/>
                </a:solidFill>
                <a:latin typeface="AdvTgl"/>
              </a:rPr>
              <a:t>拉伸</a:t>
            </a:r>
            <a:r>
              <a:rPr lang="en-US" altLang="zh-CN" dirty="0">
                <a:solidFill>
                  <a:srgbClr val="0000FF"/>
                </a:solidFill>
                <a:latin typeface="AdvTgl"/>
              </a:rPr>
              <a:t>+</a:t>
            </a:r>
            <a:r>
              <a:rPr lang="zh-CN" altLang="en-US" dirty="0">
                <a:solidFill>
                  <a:srgbClr val="0000FF"/>
                </a:solidFill>
                <a:latin typeface="AdvTgl"/>
              </a:rPr>
              <a:t>形变</a:t>
            </a:r>
            <a:r>
              <a:rPr lang="en-US" altLang="zh-CN" dirty="0">
                <a:solidFill>
                  <a:srgbClr val="0000FF"/>
                </a:solidFill>
                <a:latin typeface="AdvTgl"/>
              </a:rPr>
              <a:t>). (E) </a:t>
            </a:r>
            <a:r>
              <a:rPr lang="zh-CN" altLang="en-US" dirty="0">
                <a:solidFill>
                  <a:srgbClr val="0000FF"/>
                </a:solidFill>
                <a:latin typeface="AdvTgl"/>
              </a:rPr>
              <a:t>透视变换效果</a:t>
            </a:r>
            <a:r>
              <a:rPr lang="en-US" altLang="zh-CN" dirty="0">
                <a:solidFill>
                  <a:srgbClr val="0000FF"/>
                </a:solidFill>
                <a:latin typeface="AdvTgl"/>
              </a:rPr>
              <a:t>. </a:t>
            </a:r>
            <a:r>
              <a:rPr lang="zh-CN" altLang="en-US" dirty="0">
                <a:solidFill>
                  <a:srgbClr val="0000FF"/>
                </a:solidFill>
                <a:latin typeface="AdvTgl"/>
              </a:rPr>
              <a:t>注：</a:t>
            </a:r>
            <a:r>
              <a:rPr lang="en-US" altLang="zh-CN" dirty="0">
                <a:solidFill>
                  <a:srgbClr val="0000FF"/>
                </a:solidFill>
                <a:latin typeface="AdvTgl"/>
              </a:rPr>
              <a:t>(D)</a:t>
            </a:r>
            <a:r>
              <a:rPr lang="zh-CN" altLang="en-US" dirty="0">
                <a:solidFill>
                  <a:srgbClr val="0000FF"/>
                </a:solidFill>
                <a:latin typeface="AdvTgl"/>
              </a:rPr>
              <a:t>中平行直线仍然是平行</a:t>
            </a:r>
            <a:r>
              <a:rPr lang="en-US" altLang="zh-CN" dirty="0">
                <a:solidFill>
                  <a:srgbClr val="0000FF"/>
                </a:solidFill>
                <a:latin typeface="AdvTgl"/>
              </a:rPr>
              <a:t>:</a:t>
            </a:r>
            <a:r>
              <a:rPr lang="zh-CN" altLang="en-US" dirty="0">
                <a:solidFill>
                  <a:srgbClr val="0000FF"/>
                </a:solidFill>
                <a:latin typeface="AdvTgl"/>
              </a:rPr>
              <a:t>但透视变换则不一定，例如</a:t>
            </a:r>
            <a:r>
              <a:rPr lang="en-US" altLang="zh-CN" dirty="0">
                <a:solidFill>
                  <a:srgbClr val="0000FF"/>
                </a:solidFill>
                <a:latin typeface="AdvTgl"/>
              </a:rPr>
              <a:t>(E)</a:t>
            </a:r>
            <a:r>
              <a:rPr lang="zh-CN" altLang="en-US" dirty="0">
                <a:solidFill>
                  <a:srgbClr val="0000FF"/>
                </a:solidFill>
                <a:latin typeface="AdvTgl"/>
              </a:rPr>
              <a:t>中</a:t>
            </a:r>
            <a:r>
              <a:rPr lang="en-US" altLang="zh-CN" dirty="0">
                <a:solidFill>
                  <a:srgbClr val="0000FF"/>
                </a:solidFill>
                <a:latin typeface="AdvTgl"/>
              </a:rPr>
              <a:t>. </a:t>
            </a:r>
            <a:r>
              <a:rPr lang="zh-CN" altLang="en-US" dirty="0">
                <a:solidFill>
                  <a:srgbClr val="0000FF"/>
                </a:solidFill>
                <a:latin typeface="AdvTgl"/>
              </a:rPr>
              <a:t>后一种变换是前一种变换的推广</a:t>
            </a:r>
            <a:r>
              <a:rPr lang="en-US" altLang="zh-CN" dirty="0">
                <a:solidFill>
                  <a:srgbClr val="0000FF"/>
                </a:solidFill>
                <a:latin typeface="AdvTgl"/>
              </a:rPr>
              <a:t>.</a:t>
            </a:r>
            <a:r>
              <a:rPr lang="zh-CN" altLang="en-US" dirty="0">
                <a:solidFill>
                  <a:srgbClr val="0000FF"/>
                </a:solidFill>
                <a:latin typeface="AdvTgl"/>
              </a:rPr>
              <a:t>各自的自由度分别</a:t>
            </a:r>
            <a:r>
              <a:rPr lang="en-US" altLang="zh-CN" dirty="0">
                <a:solidFill>
                  <a:srgbClr val="FF0000"/>
                </a:solidFill>
                <a:latin typeface="AdvTgl"/>
              </a:rPr>
              <a:t>3, 4, 6, </a:t>
            </a:r>
            <a:r>
              <a:rPr lang="zh-CN" altLang="en-US" dirty="0">
                <a:solidFill>
                  <a:srgbClr val="FF0000"/>
                </a:solidFill>
                <a:latin typeface="AdvTgl"/>
              </a:rPr>
              <a:t>和</a:t>
            </a:r>
            <a:r>
              <a:rPr lang="en-US" altLang="zh-CN" dirty="0">
                <a:solidFill>
                  <a:srgbClr val="FF0000"/>
                </a:solidFill>
                <a:latin typeface="AdvTgl"/>
              </a:rPr>
              <a:t> 8</a:t>
            </a:r>
            <a:endParaRPr lang="zh-CN" altLang="en-US" dirty="0">
              <a:solidFill>
                <a:srgbClr val="0000FF"/>
              </a:solidFill>
            </a:endParaRPr>
          </a:p>
        </p:txBody>
      </p:sp>
    </p:spTree>
    <p:extLst>
      <p:ext uri="{BB962C8B-B14F-4D97-AF65-F5344CB8AC3E}">
        <p14:creationId xmlns:p14="http://schemas.microsoft.com/office/powerpoint/2010/main" val="3561895051"/>
      </p:ext>
    </p:extLst>
  </p:cSld>
  <p:clrMapOvr>
    <a:masterClrMapping/>
  </p:clrMapOvr>
  <mc:AlternateContent xmlns:mc="http://schemas.openxmlformats.org/markup-compatibility/2006" xmlns:p14="http://schemas.microsoft.com/office/powerpoint/2010/main">
    <mc:Choice Requires="p14">
      <p:transition spd="slow" p14:dur="2000" advTm="125658"/>
    </mc:Choice>
    <mc:Fallback xmlns="">
      <p:transition spd="slow" advTm="1256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fill="hold"/>
                                        <p:tgtEl>
                                          <p:spTgt spid="5"/>
                                        </p:tgtEl>
                                        <p:attrNameLst>
                                          <p:attrName>ppt_x</p:attrName>
                                        </p:attrNameLst>
                                      </p:cBhvr>
                                      <p:tavLst>
                                        <p:tav tm="0">
                                          <p:val>
                                            <p:strVal val="#ppt_x"/>
                                          </p:val>
                                        </p:tav>
                                        <p:tav tm="100000">
                                          <p:val>
                                            <p:strVal val="#ppt_x"/>
                                          </p:val>
                                        </p:tav>
                                      </p:tavLst>
                                    </p:anim>
                                    <p:anim calcmode="lin" valueType="num">
                                      <p:cBhvr additive="base">
                                        <p:cTn id="6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descr="http://hi.csdn.net/attachment/201201/4/0_1325689345716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8085" y="1420197"/>
            <a:ext cx="2435225" cy="2435225"/>
          </a:xfrm>
          <a:prstGeom prst="rect">
            <a:avLst/>
          </a:prstGeom>
          <a:noFill/>
          <a:extLst>
            <a:ext uri="{909E8E84-426E-40DD-AFC4-6F175D3DCCD1}">
              <a14:hiddenFill xmlns:a14="http://schemas.microsoft.com/office/drawing/2010/main">
                <a:solidFill>
                  <a:srgbClr val="FFFFFF"/>
                </a:solidFill>
              </a14:hiddenFill>
            </a:ext>
          </a:extLst>
        </p:spPr>
      </p:pic>
      <p:pic>
        <p:nvPicPr>
          <p:cNvPr id="152580" name="Picture 4" descr="http://hi.csdn.net/attachment/201201/4/0_1325689393KiA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5084" y="1420196"/>
            <a:ext cx="2388393" cy="2435225"/>
          </a:xfrm>
          <a:prstGeom prst="rect">
            <a:avLst/>
          </a:prstGeom>
          <a:noFill/>
          <a:extLst>
            <a:ext uri="{909E8E84-426E-40DD-AFC4-6F175D3DCCD1}">
              <a14:hiddenFill xmlns:a14="http://schemas.microsoft.com/office/drawing/2010/main">
                <a:solidFill>
                  <a:srgbClr val="FFFFFF"/>
                </a:solidFill>
              </a14:hiddenFill>
            </a:ext>
          </a:extLst>
        </p:spPr>
      </p:pic>
      <p:pic>
        <p:nvPicPr>
          <p:cNvPr id="152582" name="Picture 6" descr="http://hi.csdn.net/attachment/201201/4/0_1325689495TJuM.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75884" y="1420195"/>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52584" name="Picture 8" descr="http://hi.csdn.net/attachment/201201/4/0_1325690871sFTe.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18084" y="4912836"/>
            <a:ext cx="246888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6"/>
          <a:stretch>
            <a:fillRect/>
          </a:stretch>
        </p:blipFill>
        <p:spPr>
          <a:xfrm>
            <a:off x="4985084" y="4544396"/>
            <a:ext cx="5201442" cy="2108483"/>
          </a:xfrm>
          <a:prstGeom prst="rect">
            <a:avLst/>
          </a:prstGeom>
        </p:spPr>
      </p:pic>
      <p:sp>
        <p:nvSpPr>
          <p:cNvPr id="2" name="标题 1">
            <a:extLst>
              <a:ext uri="{FF2B5EF4-FFF2-40B4-BE49-F238E27FC236}">
                <a16:creationId xmlns:a16="http://schemas.microsoft.com/office/drawing/2014/main" id="{3C307356-BEA4-40FB-89AB-15A3385D202B}"/>
              </a:ext>
            </a:extLst>
          </p:cNvPr>
          <p:cNvSpPr>
            <a:spLocks noGrp="1"/>
          </p:cNvSpPr>
          <p:nvPr>
            <p:ph type="title"/>
          </p:nvPr>
        </p:nvSpPr>
        <p:spPr/>
        <p:txBody>
          <a:bodyPr/>
          <a:lstStyle/>
          <a:p>
            <a:r>
              <a:rPr lang="zh-CN" altLang="en-US" dirty="0"/>
              <a:t>绪论</a:t>
            </a:r>
            <a:r>
              <a:rPr lang="en-US" altLang="zh-CN" dirty="0"/>
              <a:t>-</a:t>
            </a:r>
            <a:r>
              <a:rPr lang="zh-CN" altLang="en-US" dirty="0"/>
              <a:t>空间变换</a:t>
            </a:r>
          </a:p>
        </p:txBody>
      </p:sp>
    </p:spTree>
    <p:extLst>
      <p:ext uri="{BB962C8B-B14F-4D97-AF65-F5344CB8AC3E}">
        <p14:creationId xmlns:p14="http://schemas.microsoft.com/office/powerpoint/2010/main" val="2529176686"/>
      </p:ext>
    </p:extLst>
  </p:cSld>
  <p:clrMapOvr>
    <a:masterClrMapping/>
  </p:clrMapOvr>
  <mc:AlternateContent xmlns:mc="http://schemas.openxmlformats.org/markup-compatibility/2006" xmlns:p14="http://schemas.microsoft.com/office/powerpoint/2010/main">
    <mc:Choice Requires="p14">
      <p:transition spd="slow" p14:dur="2000" advTm="64229"/>
    </mc:Choice>
    <mc:Fallback xmlns="">
      <p:transition spd="slow" advTm="64229"/>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4FCB05-DF7C-407C-8CB1-96831EA53B08}"/>
              </a:ext>
            </a:extLst>
          </p:cNvPr>
          <p:cNvSpPr>
            <a:spLocks noGrp="1"/>
          </p:cNvSpPr>
          <p:nvPr>
            <p:ph type="title"/>
          </p:nvPr>
        </p:nvSpPr>
        <p:spPr/>
        <p:txBody>
          <a:bodyPr/>
          <a:lstStyle/>
          <a:p>
            <a:r>
              <a:rPr lang="zh-CN" altLang="en-US" dirty="0"/>
              <a:t>绪论</a:t>
            </a:r>
          </a:p>
        </p:txBody>
      </p:sp>
      <p:sp>
        <p:nvSpPr>
          <p:cNvPr id="3" name="内容占位符 2">
            <a:extLst>
              <a:ext uri="{FF2B5EF4-FFF2-40B4-BE49-F238E27FC236}">
                <a16:creationId xmlns:a16="http://schemas.microsoft.com/office/drawing/2014/main" id="{62574958-78C3-42C3-95EA-19C9569A0C60}"/>
              </a:ext>
            </a:extLst>
          </p:cNvPr>
          <p:cNvSpPr>
            <a:spLocks noGrp="1"/>
          </p:cNvSpPr>
          <p:nvPr>
            <p:ph idx="1"/>
          </p:nvPr>
        </p:nvSpPr>
        <p:spPr/>
        <p:txBody>
          <a:bodyPr/>
          <a:lstStyle/>
          <a:p>
            <a:r>
              <a:rPr lang="zh-CN" altLang="en-US" dirty="0"/>
              <a:t>成像模型</a:t>
            </a:r>
          </a:p>
        </p:txBody>
      </p:sp>
      <p:graphicFrame>
        <p:nvGraphicFramePr>
          <p:cNvPr id="4" name="Object 3">
            <a:extLst>
              <a:ext uri="{FF2B5EF4-FFF2-40B4-BE49-F238E27FC236}">
                <a16:creationId xmlns:a16="http://schemas.microsoft.com/office/drawing/2014/main" id="{1E4F9E96-44F2-4830-92B4-92CAA2B2C1D2}"/>
              </a:ext>
            </a:extLst>
          </p:cNvPr>
          <p:cNvGraphicFramePr>
            <a:graphicFrameLocks noChangeAspect="1"/>
          </p:cNvGraphicFramePr>
          <p:nvPr>
            <p:extLst>
              <p:ext uri="{D42A27DB-BD31-4B8C-83A1-F6EECF244321}">
                <p14:modId xmlns:p14="http://schemas.microsoft.com/office/powerpoint/2010/main" val="1420756359"/>
              </p:ext>
            </p:extLst>
          </p:nvPr>
        </p:nvGraphicFramePr>
        <p:xfrm>
          <a:off x="7022693" y="0"/>
          <a:ext cx="3198210" cy="652696"/>
        </p:xfrm>
        <a:graphic>
          <a:graphicData uri="http://schemas.openxmlformats.org/presentationml/2006/ole">
            <mc:AlternateContent xmlns:mc="http://schemas.openxmlformats.org/markup-compatibility/2006">
              <mc:Choice xmlns:v="urn:schemas-microsoft-com:vml" Requires="v">
                <p:oleObj spid="_x0000_s3219" r:id="rId3" imgW="1245140" imgH="254110" progId="Equation.3">
                  <p:embed/>
                </p:oleObj>
              </mc:Choice>
              <mc:Fallback>
                <p:oleObj r:id="rId3" imgW="1245140" imgH="254110" progId="Equation.3">
                  <p:embed/>
                  <p:pic>
                    <p:nvPicPr>
                      <p:cNvPr id="2457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2693" y="0"/>
                        <a:ext cx="3198210" cy="652696"/>
                      </a:xfrm>
                      <a:prstGeom prst="rect">
                        <a:avLst/>
                      </a:prstGeom>
                      <a:noFill/>
                      <a:ln>
                        <a:noFill/>
                      </a:ln>
                      <a:extLst/>
                    </p:spPr>
                  </p:pic>
                </p:oleObj>
              </mc:Fallback>
            </mc:AlternateContent>
          </a:graphicData>
        </a:graphic>
      </p:graphicFrame>
      <p:graphicFrame>
        <p:nvGraphicFramePr>
          <p:cNvPr id="5" name="Object 5">
            <a:extLst>
              <a:ext uri="{FF2B5EF4-FFF2-40B4-BE49-F238E27FC236}">
                <a16:creationId xmlns:a16="http://schemas.microsoft.com/office/drawing/2014/main" id="{B53014F1-412E-44DF-BCFD-D3668AEE5946}"/>
              </a:ext>
            </a:extLst>
          </p:cNvPr>
          <p:cNvGraphicFramePr>
            <a:graphicFrameLocks noChangeAspect="1"/>
          </p:cNvGraphicFramePr>
          <p:nvPr>
            <p:extLst>
              <p:ext uri="{D42A27DB-BD31-4B8C-83A1-F6EECF244321}">
                <p14:modId xmlns:p14="http://schemas.microsoft.com/office/powerpoint/2010/main" val="957206710"/>
              </p:ext>
            </p:extLst>
          </p:nvPr>
        </p:nvGraphicFramePr>
        <p:xfrm>
          <a:off x="2860963" y="596513"/>
          <a:ext cx="2576554" cy="2115381"/>
        </p:xfrm>
        <a:graphic>
          <a:graphicData uri="http://schemas.openxmlformats.org/presentationml/2006/ole">
            <mc:AlternateContent xmlns:mc="http://schemas.openxmlformats.org/markup-compatibility/2006">
              <mc:Choice xmlns:v="urn:schemas-microsoft-com:vml" Requires="v">
                <p:oleObj spid="_x0000_s3220" r:id="rId5" imgW="1168907" imgH="965619" progId="Equation.3">
                  <p:embed/>
                </p:oleObj>
              </mc:Choice>
              <mc:Fallback>
                <p:oleObj r:id="rId5" imgW="1168907" imgH="965619" progId="Equation.3">
                  <p:embed/>
                  <p:pic>
                    <p:nvPicPr>
                      <p:cNvPr id="2458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0963" y="596513"/>
                        <a:ext cx="2576554" cy="211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7">
            <a:extLst>
              <a:ext uri="{FF2B5EF4-FFF2-40B4-BE49-F238E27FC236}">
                <a16:creationId xmlns:a16="http://schemas.microsoft.com/office/drawing/2014/main" id="{1B01F6ED-7BAC-409D-8599-26E7278B6492}"/>
              </a:ext>
            </a:extLst>
          </p:cNvPr>
          <p:cNvGraphicFramePr>
            <a:graphicFrameLocks noChangeAspect="1"/>
          </p:cNvGraphicFramePr>
          <p:nvPr>
            <p:extLst>
              <p:ext uri="{D42A27DB-BD31-4B8C-83A1-F6EECF244321}">
                <p14:modId xmlns:p14="http://schemas.microsoft.com/office/powerpoint/2010/main" val="53658955"/>
              </p:ext>
            </p:extLst>
          </p:nvPr>
        </p:nvGraphicFramePr>
        <p:xfrm>
          <a:off x="6196114" y="748566"/>
          <a:ext cx="3714450" cy="1896491"/>
        </p:xfrm>
        <a:graphic>
          <a:graphicData uri="http://schemas.openxmlformats.org/presentationml/2006/ole">
            <mc:AlternateContent xmlns:mc="http://schemas.openxmlformats.org/markup-compatibility/2006">
              <mc:Choice xmlns:v="urn:schemas-microsoft-com:vml" Requires="v">
                <p:oleObj spid="_x0000_s3221" r:id="rId7" imgW="1791478" imgH="914797" progId="Equation.3">
                  <p:embed/>
                </p:oleObj>
              </mc:Choice>
              <mc:Fallback>
                <p:oleObj r:id="rId7" imgW="1791478" imgH="914797" progId="Equation.3">
                  <p:embed/>
                  <p:pic>
                    <p:nvPicPr>
                      <p:cNvPr id="24583"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6114" y="748566"/>
                        <a:ext cx="3714450" cy="1896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9">
            <a:extLst>
              <a:ext uri="{FF2B5EF4-FFF2-40B4-BE49-F238E27FC236}">
                <a16:creationId xmlns:a16="http://schemas.microsoft.com/office/drawing/2014/main" id="{1E4A6E20-FC40-4F3C-A750-5DBA05BE4BDD}"/>
              </a:ext>
            </a:extLst>
          </p:cNvPr>
          <p:cNvGraphicFramePr>
            <a:graphicFrameLocks noChangeAspect="1"/>
          </p:cNvGraphicFramePr>
          <p:nvPr>
            <p:extLst>
              <p:ext uri="{D42A27DB-BD31-4B8C-83A1-F6EECF244321}">
                <p14:modId xmlns:p14="http://schemas.microsoft.com/office/powerpoint/2010/main" val="3150302056"/>
              </p:ext>
            </p:extLst>
          </p:nvPr>
        </p:nvGraphicFramePr>
        <p:xfrm>
          <a:off x="1687491" y="2683039"/>
          <a:ext cx="3562396" cy="1858060"/>
        </p:xfrm>
        <a:graphic>
          <a:graphicData uri="http://schemas.openxmlformats.org/presentationml/2006/ole">
            <mc:AlternateContent xmlns:mc="http://schemas.openxmlformats.org/markup-compatibility/2006">
              <mc:Choice xmlns:v="urn:schemas-microsoft-com:vml" Requires="v">
                <p:oleObj spid="_x0000_s3222" r:id="rId9" imgW="1753361" imgH="914797" progId="Equation.3">
                  <p:embed/>
                </p:oleObj>
              </mc:Choice>
              <mc:Fallback>
                <p:oleObj r:id="rId9" imgW="1753361" imgH="914797" progId="Equation.3">
                  <p:embed/>
                  <p:pic>
                    <p:nvPicPr>
                      <p:cNvPr id="24585"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7491" y="2683039"/>
                        <a:ext cx="3562396" cy="185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1">
            <a:extLst>
              <a:ext uri="{FF2B5EF4-FFF2-40B4-BE49-F238E27FC236}">
                <a16:creationId xmlns:a16="http://schemas.microsoft.com/office/drawing/2014/main" id="{5526C364-D417-443E-B824-8EE8823680ED}"/>
              </a:ext>
            </a:extLst>
          </p:cNvPr>
          <p:cNvGraphicFramePr>
            <a:graphicFrameLocks noChangeAspect="1"/>
          </p:cNvGraphicFramePr>
          <p:nvPr>
            <p:extLst>
              <p:ext uri="{D42A27DB-BD31-4B8C-83A1-F6EECF244321}">
                <p14:modId xmlns:p14="http://schemas.microsoft.com/office/powerpoint/2010/main" val="968965128"/>
              </p:ext>
            </p:extLst>
          </p:nvPr>
        </p:nvGraphicFramePr>
        <p:xfrm>
          <a:off x="8621798" y="2758231"/>
          <a:ext cx="2426172" cy="1751121"/>
        </p:xfrm>
        <a:graphic>
          <a:graphicData uri="http://schemas.openxmlformats.org/presentationml/2006/ole">
            <mc:AlternateContent xmlns:mc="http://schemas.openxmlformats.org/markup-compatibility/2006">
              <mc:Choice xmlns:v="urn:schemas-microsoft-com:vml" Requires="v">
                <p:oleObj spid="_x0000_s3223" r:id="rId11" imgW="1270551" imgH="914797" progId="Equation.3">
                  <p:embed/>
                </p:oleObj>
              </mc:Choice>
              <mc:Fallback>
                <p:oleObj r:id="rId11" imgW="1270551" imgH="914797" progId="Equation.3">
                  <p:embed/>
                  <p:pic>
                    <p:nvPicPr>
                      <p:cNvPr id="24587"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21798" y="2758231"/>
                        <a:ext cx="2426172" cy="1751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 name="图片 8">
            <a:extLst>
              <a:ext uri="{FF2B5EF4-FFF2-40B4-BE49-F238E27FC236}">
                <a16:creationId xmlns:a16="http://schemas.microsoft.com/office/drawing/2014/main" id="{4666EA34-251A-444D-AEEA-62313FE59E88}"/>
              </a:ext>
            </a:extLst>
          </p:cNvPr>
          <p:cNvPicPr>
            <a:picLocks noChangeAspect="1"/>
          </p:cNvPicPr>
          <p:nvPr/>
        </p:nvPicPr>
        <p:blipFill>
          <a:blip r:embed="rId13"/>
          <a:stretch>
            <a:fillRect/>
          </a:stretch>
        </p:blipFill>
        <p:spPr>
          <a:xfrm>
            <a:off x="5501352" y="2635827"/>
            <a:ext cx="2804450" cy="2085066"/>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4E54B19-E5CB-4DFB-9F83-7F06FFA559BF}"/>
                  </a:ext>
                </a:extLst>
              </p:cNvPr>
              <p:cNvSpPr txBox="1"/>
              <p:nvPr/>
            </p:nvSpPr>
            <p:spPr>
              <a:xfrm>
                <a:off x="348917" y="4644826"/>
                <a:ext cx="11430000" cy="1769780"/>
              </a:xfrm>
              <a:prstGeom prst="rect">
                <a:avLst/>
              </a:prstGeom>
              <a:noFill/>
            </p:spPr>
            <p:txBody>
              <a:bodyPr wrap="square" rtlCol="0">
                <a:spAutoFit/>
              </a:bodyPr>
              <a:lstStyle/>
              <a:p>
                <a:r>
                  <a:rPr lang="zh-CN" altLang="en-US" sz="1895" dirty="0"/>
                  <a:t>按照投影几何原理，从相机坐标系</a:t>
                </a:r>
                <a:r>
                  <a:rPr lang="en-US" altLang="zh-CN" sz="1895" dirty="0"/>
                  <a:t>4</a:t>
                </a:r>
                <a:r>
                  <a:rPr lang="zh-CN" altLang="en-US" sz="1895" dirty="0"/>
                  <a:t>维齐次坐标到图像平面</a:t>
                </a:r>
                <a:r>
                  <a:rPr lang="en-US" altLang="zh-CN" sz="1895" dirty="0"/>
                  <a:t>3</a:t>
                </a:r>
                <a:r>
                  <a:rPr lang="zh-CN" altLang="en-US" sz="1895" dirty="0"/>
                  <a:t>维齐次坐标，采用</a:t>
                </a:r>
                <a14:m>
                  <m:oMath xmlns:m="http://schemas.openxmlformats.org/officeDocument/2006/math">
                    <m:r>
                      <a:rPr lang="en-US" altLang="zh-CN" sz="1895" b="0" i="1">
                        <a:latin typeface="Cambria Math" panose="02040503050406030204" pitchFamily="18" charset="0"/>
                      </a:rPr>
                      <m:t>3×4</m:t>
                    </m:r>
                  </m:oMath>
                </a14:m>
                <a:r>
                  <a:rPr lang="zh-CN" altLang="en-US" sz="1895" dirty="0"/>
                  <a:t>矩阵即可；从世界坐标系到相机坐标系也由一个</a:t>
                </a:r>
                <a14:m>
                  <m:oMath xmlns:m="http://schemas.openxmlformats.org/officeDocument/2006/math">
                    <m:r>
                      <a:rPr lang="en-US" altLang="zh-CN" sz="1895" b="0" i="1">
                        <a:latin typeface="Cambria Math" panose="02040503050406030204" pitchFamily="18" charset="0"/>
                      </a:rPr>
                      <m:t>3×4</m:t>
                    </m:r>
                  </m:oMath>
                </a14:m>
                <a:r>
                  <a:rPr lang="zh-CN" altLang="en-US" sz="1895" dirty="0"/>
                  <a:t>矩阵定义</a:t>
                </a:r>
                <a14:m>
                  <m:oMath xmlns:m="http://schemas.openxmlformats.org/officeDocument/2006/math">
                    <m:r>
                      <a:rPr lang="en-US" altLang="zh-CN" sz="1895" b="0" i="1">
                        <a:latin typeface="Cambria Math" panose="02040503050406030204" pitchFamily="18" charset="0"/>
                      </a:rPr>
                      <m:t>[</m:t>
                    </m:r>
                    <m:sSub>
                      <m:sSubPr>
                        <m:ctrlPr>
                          <a:rPr lang="en-US" altLang="zh-CN" sz="1895" b="0" i="1">
                            <a:latin typeface="Cambria Math" panose="02040503050406030204" pitchFamily="18" charset="0"/>
                          </a:rPr>
                        </m:ctrlPr>
                      </m:sSubPr>
                      <m:e>
                        <m:r>
                          <a:rPr lang="en-US" altLang="zh-CN" sz="1895" b="0" i="1">
                            <a:latin typeface="Cambria Math" panose="02040503050406030204" pitchFamily="18" charset="0"/>
                          </a:rPr>
                          <m:t>𝑅</m:t>
                        </m:r>
                      </m:e>
                      <m:sub>
                        <m:r>
                          <a:rPr lang="en-US" altLang="zh-CN" sz="1895" b="0" i="1">
                            <a:latin typeface="Cambria Math" panose="02040503050406030204" pitchFamily="18" charset="0"/>
                          </a:rPr>
                          <m:t>𝑖</m:t>
                        </m:r>
                      </m:sub>
                    </m:sSub>
                    <m:r>
                      <m:rPr>
                        <m:lit/>
                      </m:rPr>
                      <a:rPr lang="en-US" altLang="zh-CN" sz="1895" b="0" i="1">
                        <a:latin typeface="Cambria Math" panose="02040503050406030204" pitchFamily="18" charset="0"/>
                      </a:rPr>
                      <m:t>|</m:t>
                    </m:r>
                    <m:sSub>
                      <m:sSubPr>
                        <m:ctrlPr>
                          <a:rPr lang="en-US" altLang="zh-CN" sz="1895" b="0" i="1">
                            <a:latin typeface="Cambria Math" panose="02040503050406030204" pitchFamily="18" charset="0"/>
                          </a:rPr>
                        </m:ctrlPr>
                      </m:sSubPr>
                      <m:e>
                        <m:r>
                          <a:rPr lang="en-US" altLang="zh-CN" sz="1895" b="0" i="1">
                            <a:latin typeface="Cambria Math" panose="02040503050406030204" pitchFamily="18" charset="0"/>
                          </a:rPr>
                          <m:t>𝑡</m:t>
                        </m:r>
                      </m:e>
                      <m:sub>
                        <m:r>
                          <a:rPr lang="en-US" altLang="zh-CN" sz="1895" b="0" i="1">
                            <a:latin typeface="Cambria Math" panose="02040503050406030204" pitchFamily="18" charset="0"/>
                          </a:rPr>
                          <m:t>𝑖</m:t>
                        </m:r>
                      </m:sub>
                    </m:sSub>
                    <m:r>
                      <a:rPr lang="en-US" altLang="zh-CN" sz="1895" b="0" i="1">
                        <a:latin typeface="Cambria Math" panose="02040503050406030204" pitchFamily="18" charset="0"/>
                      </a:rPr>
                      <m:t>]</m:t>
                    </m:r>
                  </m:oMath>
                </a14:m>
                <a:r>
                  <a:rPr lang="en-US" altLang="zh-CN" sz="1895" dirty="0"/>
                  <a:t>;</a:t>
                </a:r>
                <a:r>
                  <a:rPr lang="zh-CN" altLang="en-US" sz="1895" dirty="0"/>
                  <a:t>从相机坐标系到传感器坐标系由矩阵</a:t>
                </a:r>
                <a14:m>
                  <m:oMath xmlns:m="http://schemas.openxmlformats.org/officeDocument/2006/math">
                    <m:sSub>
                      <m:sSubPr>
                        <m:ctrlPr>
                          <a:rPr lang="en-US" altLang="zh-CN" sz="1895" b="0" i="1">
                            <a:latin typeface="Cambria Math" panose="02040503050406030204" pitchFamily="18" charset="0"/>
                          </a:rPr>
                        </m:ctrlPr>
                      </m:sSubPr>
                      <m:e>
                        <m:r>
                          <a:rPr lang="en-US" altLang="zh-CN" sz="1895" b="0" i="1">
                            <a:latin typeface="Cambria Math" panose="02040503050406030204" pitchFamily="18" charset="0"/>
                          </a:rPr>
                          <m:t>𝐴</m:t>
                        </m:r>
                      </m:e>
                      <m:sub>
                        <m:r>
                          <a:rPr lang="en-US" altLang="zh-CN" sz="1895" b="0" i="1">
                            <a:latin typeface="Cambria Math" panose="02040503050406030204" pitchFamily="18" charset="0"/>
                          </a:rPr>
                          <m:t>𝑖</m:t>
                        </m:r>
                      </m:sub>
                    </m:sSub>
                    <m:r>
                      <a:rPr lang="en-US" altLang="zh-CN" sz="1895" b="0" i="1">
                        <a:latin typeface="Cambria Math" panose="02040503050406030204" pitchFamily="18" charset="0"/>
                      </a:rPr>
                      <m:t>=</m:t>
                    </m:r>
                    <m:d>
                      <m:dPr>
                        <m:begChr m:val="["/>
                        <m:endChr m:val="]"/>
                        <m:ctrlPr>
                          <a:rPr lang="en-US" altLang="zh-CN" sz="1895" b="0" i="1">
                            <a:latin typeface="Cambria Math" panose="02040503050406030204" pitchFamily="18" charset="0"/>
                          </a:rPr>
                        </m:ctrlPr>
                      </m:dPr>
                      <m:e>
                        <m:m>
                          <m:mPr>
                            <m:mcs>
                              <m:mc>
                                <m:mcPr>
                                  <m:count m:val="3"/>
                                  <m:mcJc m:val="center"/>
                                </m:mcPr>
                              </m:mc>
                            </m:mcs>
                            <m:ctrlPr>
                              <a:rPr lang="en-US" altLang="zh-CN" sz="1895" b="0" i="1">
                                <a:latin typeface="Cambria Math" panose="02040503050406030204" pitchFamily="18" charset="0"/>
                              </a:rPr>
                            </m:ctrlPr>
                          </m:mPr>
                          <m:mr>
                            <m:e>
                              <m:sSub>
                                <m:sSubPr>
                                  <m:ctrlPr>
                                    <a:rPr lang="en-US" altLang="zh-CN" sz="1895" b="0" i="1">
                                      <a:latin typeface="Cambria Math" panose="02040503050406030204" pitchFamily="18" charset="0"/>
                                    </a:rPr>
                                  </m:ctrlPr>
                                </m:sSubPr>
                                <m:e>
                                  <m:r>
                                    <a:rPr lang="en-US" altLang="zh-CN" sz="1895" b="0" i="1">
                                      <a:latin typeface="Cambria Math" panose="02040503050406030204" pitchFamily="18" charset="0"/>
                                    </a:rPr>
                                    <m:t>𝛼</m:t>
                                  </m:r>
                                </m:e>
                                <m:sub>
                                  <m:r>
                                    <a:rPr lang="en-US" altLang="zh-CN" sz="1895" b="0" i="1">
                                      <a:latin typeface="Cambria Math" panose="02040503050406030204" pitchFamily="18" charset="0"/>
                                    </a:rPr>
                                    <m:t>𝑢</m:t>
                                  </m:r>
                                </m:sub>
                              </m:sSub>
                            </m:e>
                            <m:e>
                              <m:sSub>
                                <m:sSubPr>
                                  <m:ctrlPr>
                                    <a:rPr lang="en-US" altLang="zh-CN" sz="1895" b="0" i="1">
                                      <a:latin typeface="Cambria Math" panose="02040503050406030204" pitchFamily="18" charset="0"/>
                                    </a:rPr>
                                  </m:ctrlPr>
                                </m:sSubPr>
                                <m:e>
                                  <m:r>
                                    <a:rPr lang="en-US" altLang="zh-CN" sz="1895" b="0" i="1">
                                      <a:latin typeface="Cambria Math" panose="02040503050406030204" pitchFamily="18" charset="0"/>
                                    </a:rPr>
                                    <m:t>𝛼</m:t>
                                  </m:r>
                                </m:e>
                                <m:sub>
                                  <m:r>
                                    <a:rPr lang="en-US" altLang="zh-CN" sz="1895" b="0" i="1">
                                      <a:latin typeface="Cambria Math" panose="02040503050406030204" pitchFamily="18" charset="0"/>
                                    </a:rPr>
                                    <m:t>𝑢</m:t>
                                  </m:r>
                                </m:sub>
                              </m:sSub>
                              <m:r>
                                <m:rPr>
                                  <m:sty m:val="p"/>
                                </m:rPr>
                                <a:rPr lang="en-US" altLang="zh-CN" sz="1895" b="0">
                                  <a:latin typeface="Cambria Math" panose="02040503050406030204" pitchFamily="18" charset="0"/>
                                </a:rPr>
                                <m:t>cot</m:t>
                              </m:r>
                              <m:r>
                                <a:rPr lang="en-US" altLang="zh-CN" sz="1895" b="0" i="1">
                                  <a:latin typeface="Cambria Math" panose="02040503050406030204" pitchFamily="18" charset="0"/>
                                </a:rPr>
                                <m:t>⁡(</m:t>
                              </m:r>
                              <m:r>
                                <a:rPr lang="en-US" altLang="zh-CN" sz="1895" b="0" i="1">
                                  <a:latin typeface="Cambria Math" panose="02040503050406030204" pitchFamily="18" charset="0"/>
                                </a:rPr>
                                <m:t>𝜃</m:t>
                              </m:r>
                              <m:r>
                                <a:rPr lang="en-US" altLang="zh-CN" sz="1895" b="0" i="1">
                                  <a:latin typeface="Cambria Math" panose="02040503050406030204" pitchFamily="18" charset="0"/>
                                </a:rPr>
                                <m:t>)</m:t>
                              </m:r>
                            </m:e>
                            <m:e>
                              <m:sSub>
                                <m:sSubPr>
                                  <m:ctrlPr>
                                    <a:rPr lang="en-US" altLang="zh-CN" sz="1895" b="0" i="1">
                                      <a:latin typeface="Cambria Math" panose="02040503050406030204" pitchFamily="18" charset="0"/>
                                    </a:rPr>
                                  </m:ctrlPr>
                                </m:sSubPr>
                                <m:e>
                                  <m:r>
                                    <a:rPr lang="en-US" altLang="zh-CN" sz="1895" b="0" i="1">
                                      <a:latin typeface="Cambria Math" panose="02040503050406030204" pitchFamily="18" charset="0"/>
                                    </a:rPr>
                                    <m:t>𝑢</m:t>
                                  </m:r>
                                </m:e>
                                <m:sub>
                                  <m:r>
                                    <a:rPr lang="en-US" altLang="zh-CN" sz="1895" b="0" i="1">
                                      <a:latin typeface="Cambria Math" panose="02040503050406030204" pitchFamily="18" charset="0"/>
                                    </a:rPr>
                                    <m:t>0</m:t>
                                  </m:r>
                                </m:sub>
                              </m:sSub>
                            </m:e>
                          </m:mr>
                          <m:mr>
                            <m:e>
                              <m:r>
                                <a:rPr lang="en-US" altLang="zh-CN" sz="1895" b="0" i="1">
                                  <a:latin typeface="Cambria Math" panose="02040503050406030204" pitchFamily="18" charset="0"/>
                                </a:rPr>
                                <m:t>0</m:t>
                              </m:r>
                            </m:e>
                            <m:e>
                              <m:sSub>
                                <m:sSubPr>
                                  <m:ctrlPr>
                                    <a:rPr lang="en-US" altLang="zh-CN" sz="1895" b="0" i="1">
                                      <a:latin typeface="Cambria Math" panose="02040503050406030204" pitchFamily="18" charset="0"/>
                                    </a:rPr>
                                  </m:ctrlPr>
                                </m:sSubPr>
                                <m:e>
                                  <m:r>
                                    <a:rPr lang="en-US" altLang="zh-CN" sz="1895" b="0" i="1">
                                      <a:latin typeface="Cambria Math" panose="02040503050406030204" pitchFamily="18" charset="0"/>
                                    </a:rPr>
                                    <m:t>𝛼</m:t>
                                  </m:r>
                                </m:e>
                                <m:sub>
                                  <m:r>
                                    <a:rPr lang="en-US" altLang="zh-CN" sz="1895" b="0" i="1">
                                      <a:latin typeface="Cambria Math" panose="02040503050406030204" pitchFamily="18" charset="0"/>
                                    </a:rPr>
                                    <m:t>𝑣</m:t>
                                  </m:r>
                                </m:sub>
                              </m:sSub>
                              <m:r>
                                <a:rPr lang="en-US" altLang="zh-CN" sz="1895" b="0" i="1">
                                  <a:latin typeface="Cambria Math" panose="02040503050406030204" pitchFamily="18" charset="0"/>
                                </a:rPr>
                                <m:t>/</m:t>
                              </m:r>
                              <m:r>
                                <a:rPr lang="en-US" altLang="zh-CN" sz="1895" b="0" i="1">
                                  <a:latin typeface="Cambria Math" panose="02040503050406030204" pitchFamily="18" charset="0"/>
                                </a:rPr>
                                <m:t>𝑠𝑖𝑛</m:t>
                              </m:r>
                              <m:r>
                                <a:rPr lang="en-US" altLang="zh-CN" sz="1895" b="0" i="1">
                                  <a:latin typeface="Cambria Math" panose="02040503050406030204" pitchFamily="18" charset="0"/>
                                </a:rPr>
                                <m:t>𝜃</m:t>
                              </m:r>
                            </m:e>
                            <m:e>
                              <m:sSub>
                                <m:sSubPr>
                                  <m:ctrlPr>
                                    <a:rPr lang="en-US" altLang="zh-CN" sz="1895" b="0" i="1">
                                      <a:latin typeface="Cambria Math" panose="02040503050406030204" pitchFamily="18" charset="0"/>
                                    </a:rPr>
                                  </m:ctrlPr>
                                </m:sSubPr>
                                <m:e>
                                  <m:r>
                                    <a:rPr lang="en-US" altLang="zh-CN" sz="1895" b="0" i="1">
                                      <a:latin typeface="Cambria Math" panose="02040503050406030204" pitchFamily="18" charset="0"/>
                                    </a:rPr>
                                    <m:t>𝑣</m:t>
                                  </m:r>
                                </m:e>
                                <m:sub>
                                  <m:r>
                                    <a:rPr lang="en-US" altLang="zh-CN" sz="1895" b="0" i="1">
                                      <a:latin typeface="Cambria Math" panose="02040503050406030204" pitchFamily="18" charset="0"/>
                                    </a:rPr>
                                    <m:t>0</m:t>
                                  </m:r>
                                </m:sub>
                              </m:sSub>
                            </m:e>
                          </m:mr>
                          <m:mr>
                            <m:e>
                              <m:r>
                                <a:rPr lang="en-US" altLang="zh-CN" sz="1895" b="0" i="1">
                                  <a:latin typeface="Cambria Math" panose="02040503050406030204" pitchFamily="18" charset="0"/>
                                </a:rPr>
                                <m:t>0</m:t>
                              </m:r>
                            </m:e>
                            <m:e>
                              <m:r>
                                <a:rPr lang="en-US" altLang="zh-CN" sz="1895" b="0" i="1">
                                  <a:latin typeface="Cambria Math" panose="02040503050406030204" pitchFamily="18" charset="0"/>
                                </a:rPr>
                                <m:t>0</m:t>
                              </m:r>
                            </m:e>
                            <m:e>
                              <m:r>
                                <a:rPr lang="en-US" altLang="zh-CN" sz="1895" b="0" i="1">
                                  <a:latin typeface="Cambria Math" panose="02040503050406030204" pitchFamily="18" charset="0"/>
                                </a:rPr>
                                <m:t>1</m:t>
                              </m:r>
                            </m:e>
                          </m:mr>
                        </m:m>
                      </m:e>
                    </m:d>
                  </m:oMath>
                </a14:m>
                <a:r>
                  <a:rPr lang="zh-CN" altLang="en-US" sz="1895" dirty="0"/>
                  <a:t>，其中</a:t>
                </a:r>
                <a:r>
                  <a:rPr lang="en-US" altLang="zh-CN" sz="1895" dirty="0"/>
                  <a:t>5</a:t>
                </a:r>
                <a:r>
                  <a:rPr lang="zh-CN" altLang="en-US" sz="1895" dirty="0"/>
                  <a:t>个参数为小孔相机</a:t>
                </a:r>
                <a14:m>
                  <m:oMath xmlns:m="http://schemas.openxmlformats.org/officeDocument/2006/math">
                    <m:r>
                      <a:rPr lang="en-US" altLang="zh-CN" sz="1895" b="0" i="1">
                        <a:latin typeface="Cambria Math" panose="02040503050406030204" pitchFamily="18" charset="0"/>
                      </a:rPr>
                      <m:t>𝑖</m:t>
                    </m:r>
                  </m:oMath>
                </a14:m>
                <a:r>
                  <a:rPr lang="zh-CN" altLang="en-US" sz="1895" dirty="0"/>
                  <a:t>的内部参数，其中尺度参数</a:t>
                </a:r>
                <a14:m>
                  <m:oMath xmlns:m="http://schemas.openxmlformats.org/officeDocument/2006/math">
                    <m:sSub>
                      <m:sSubPr>
                        <m:ctrlPr>
                          <a:rPr lang="en-US" altLang="zh-CN" sz="1895" b="0" i="1">
                            <a:latin typeface="Cambria Math" panose="02040503050406030204" pitchFamily="18" charset="0"/>
                          </a:rPr>
                        </m:ctrlPr>
                      </m:sSubPr>
                      <m:e>
                        <m:r>
                          <a:rPr lang="en-US" altLang="zh-CN" sz="1895" b="0" i="1">
                            <a:latin typeface="Cambria Math" panose="02040503050406030204" pitchFamily="18" charset="0"/>
                          </a:rPr>
                          <m:t>𝛼</m:t>
                        </m:r>
                      </m:e>
                      <m:sub>
                        <m:r>
                          <a:rPr lang="en-US" altLang="zh-CN" sz="1895" b="0" i="1">
                            <a:latin typeface="Cambria Math" panose="02040503050406030204" pitchFamily="18" charset="0"/>
                          </a:rPr>
                          <m:t>𝑢</m:t>
                        </m:r>
                      </m:sub>
                    </m:sSub>
                    <m:r>
                      <a:rPr lang="en-US" altLang="zh-CN" sz="1895" b="0" i="1">
                        <a:latin typeface="Cambria Math" panose="02040503050406030204" pitchFamily="18" charset="0"/>
                      </a:rPr>
                      <m:t>=−</m:t>
                    </m:r>
                    <m:r>
                      <a:rPr lang="en-US" altLang="zh-CN" sz="1895" b="0" i="1">
                        <a:latin typeface="Cambria Math" panose="02040503050406030204" pitchFamily="18" charset="0"/>
                      </a:rPr>
                      <m:t>𝑏</m:t>
                    </m:r>
                    <m:sSub>
                      <m:sSubPr>
                        <m:ctrlPr>
                          <a:rPr lang="en-US" altLang="zh-CN" sz="1895" b="0" i="1">
                            <a:latin typeface="Cambria Math" panose="02040503050406030204" pitchFamily="18" charset="0"/>
                          </a:rPr>
                        </m:ctrlPr>
                      </m:sSubPr>
                      <m:e>
                        <m:r>
                          <a:rPr lang="en-US" altLang="zh-CN" sz="1895" b="0" i="1">
                            <a:latin typeface="Cambria Math" panose="02040503050406030204" pitchFamily="18" charset="0"/>
                          </a:rPr>
                          <m:t>𝑘</m:t>
                        </m:r>
                      </m:e>
                      <m:sub>
                        <m:r>
                          <a:rPr lang="en-US" altLang="zh-CN" sz="1895" b="0" i="1">
                            <a:latin typeface="Cambria Math" panose="02040503050406030204" pitchFamily="18" charset="0"/>
                          </a:rPr>
                          <m:t>𝑢</m:t>
                        </m:r>
                      </m:sub>
                    </m:sSub>
                    <m:r>
                      <a:rPr lang="en-US" altLang="zh-CN" sz="1895" b="0" i="1">
                        <a:latin typeface="Cambria Math" panose="02040503050406030204" pitchFamily="18" charset="0"/>
                      </a:rPr>
                      <m:t>,</m:t>
                    </m:r>
                    <m:sSub>
                      <m:sSubPr>
                        <m:ctrlPr>
                          <a:rPr lang="en-US" altLang="zh-CN" sz="1895" b="0" i="1">
                            <a:latin typeface="Cambria Math" panose="02040503050406030204" pitchFamily="18" charset="0"/>
                          </a:rPr>
                        </m:ctrlPr>
                      </m:sSubPr>
                      <m:e>
                        <m:r>
                          <a:rPr lang="en-US" altLang="zh-CN" sz="1895" b="0" i="1">
                            <a:latin typeface="Cambria Math" panose="02040503050406030204" pitchFamily="18" charset="0"/>
                          </a:rPr>
                          <m:t>𝛼</m:t>
                        </m:r>
                      </m:e>
                      <m:sub>
                        <m:r>
                          <a:rPr lang="en-US" altLang="zh-CN" sz="1895" b="0" i="1">
                            <a:latin typeface="Cambria Math" panose="02040503050406030204" pitchFamily="18" charset="0"/>
                          </a:rPr>
                          <m:t>𝑣</m:t>
                        </m:r>
                      </m:sub>
                    </m:sSub>
                    <m:r>
                      <a:rPr lang="en-US" altLang="zh-CN" sz="1895" b="0" i="1">
                        <a:latin typeface="Cambria Math" panose="02040503050406030204" pitchFamily="18" charset="0"/>
                      </a:rPr>
                      <m:t>=−</m:t>
                    </m:r>
                    <m:r>
                      <a:rPr lang="en-US" altLang="zh-CN" sz="1895" b="0" i="1">
                        <a:latin typeface="Cambria Math" panose="02040503050406030204" pitchFamily="18" charset="0"/>
                      </a:rPr>
                      <m:t>𝑏</m:t>
                    </m:r>
                    <m:sSub>
                      <m:sSubPr>
                        <m:ctrlPr>
                          <a:rPr lang="en-US" altLang="zh-CN" sz="1895" b="0" i="1">
                            <a:latin typeface="Cambria Math" panose="02040503050406030204" pitchFamily="18" charset="0"/>
                          </a:rPr>
                        </m:ctrlPr>
                      </m:sSubPr>
                      <m:e>
                        <m:r>
                          <a:rPr lang="en-US" altLang="zh-CN" sz="1895" b="0" i="1">
                            <a:latin typeface="Cambria Math" panose="02040503050406030204" pitchFamily="18" charset="0"/>
                          </a:rPr>
                          <m:t>𝑘</m:t>
                        </m:r>
                      </m:e>
                      <m:sub>
                        <m:r>
                          <a:rPr lang="en-US" altLang="zh-CN" sz="1895" b="0" i="1">
                            <a:latin typeface="Cambria Math" panose="02040503050406030204" pitchFamily="18" charset="0"/>
                          </a:rPr>
                          <m:t>𝑣</m:t>
                        </m:r>
                      </m:sub>
                    </m:sSub>
                  </m:oMath>
                </a14:m>
                <a:r>
                  <a:rPr lang="en-US" altLang="zh-CN" sz="1895" dirty="0"/>
                  <a:t>.</a:t>
                </a:r>
                <a:r>
                  <a:rPr lang="zh-CN" altLang="en-US" sz="1895" dirty="0"/>
                  <a:t>这样完成的成像过程就由</a:t>
                </a:r>
                <a14:m>
                  <m:oMath xmlns:m="http://schemas.openxmlformats.org/officeDocument/2006/math">
                    <m:r>
                      <a:rPr lang="en-US" altLang="zh-CN" sz="1895" b="0" i="1">
                        <a:latin typeface="Cambria Math" panose="02040503050406030204" pitchFamily="18" charset="0"/>
                      </a:rPr>
                      <m:t>3×4</m:t>
                    </m:r>
                  </m:oMath>
                </a14:m>
                <a:r>
                  <a:rPr lang="zh-CN" altLang="en-US" sz="1895" dirty="0"/>
                  <a:t>的投影矩阵</a:t>
                </a:r>
                <a14:m>
                  <m:oMath xmlns:m="http://schemas.openxmlformats.org/officeDocument/2006/math">
                    <m:sSub>
                      <m:sSubPr>
                        <m:ctrlPr>
                          <a:rPr lang="en-US" altLang="zh-CN" sz="1895" b="0" i="1">
                            <a:latin typeface="Cambria Math" panose="02040503050406030204" pitchFamily="18" charset="0"/>
                          </a:rPr>
                        </m:ctrlPr>
                      </m:sSubPr>
                      <m:e>
                        <m:r>
                          <a:rPr lang="en-US" altLang="zh-CN" sz="1895" b="0" i="1">
                            <a:latin typeface="Cambria Math" panose="02040503050406030204" pitchFamily="18" charset="0"/>
                          </a:rPr>
                          <m:t>𝑃</m:t>
                        </m:r>
                      </m:e>
                      <m:sub>
                        <m:r>
                          <a:rPr lang="en-US" altLang="zh-CN" sz="1895" b="0" i="1">
                            <a:latin typeface="Cambria Math" panose="02040503050406030204" pitchFamily="18" charset="0"/>
                          </a:rPr>
                          <m:t>𝑖</m:t>
                        </m:r>
                      </m:sub>
                    </m:sSub>
                    <m:r>
                      <a:rPr lang="en-US" altLang="zh-CN" sz="1895" b="0" i="1">
                        <a:latin typeface="Cambria Math" panose="02040503050406030204" pitchFamily="18" charset="0"/>
                      </a:rPr>
                      <m:t>=</m:t>
                    </m:r>
                    <m:sSub>
                      <m:sSubPr>
                        <m:ctrlPr>
                          <a:rPr lang="en-US" altLang="zh-CN" sz="1895" b="0" i="1">
                            <a:latin typeface="Cambria Math" panose="02040503050406030204" pitchFamily="18" charset="0"/>
                          </a:rPr>
                        </m:ctrlPr>
                      </m:sSubPr>
                      <m:e>
                        <m:r>
                          <a:rPr lang="en-US" altLang="zh-CN" sz="1895" b="0" i="1">
                            <a:latin typeface="Cambria Math" panose="02040503050406030204" pitchFamily="18" charset="0"/>
                          </a:rPr>
                          <m:t>𝐴</m:t>
                        </m:r>
                      </m:e>
                      <m:sub>
                        <m:r>
                          <a:rPr lang="en-US" altLang="zh-CN" sz="1895" b="0" i="1">
                            <a:latin typeface="Cambria Math" panose="02040503050406030204" pitchFamily="18" charset="0"/>
                          </a:rPr>
                          <m:t>𝑖</m:t>
                        </m:r>
                      </m:sub>
                    </m:sSub>
                    <m:r>
                      <a:rPr lang="en-US" altLang="zh-CN" sz="1895" b="0" i="1">
                        <a:latin typeface="Cambria Math" panose="02040503050406030204" pitchFamily="18" charset="0"/>
                      </a:rPr>
                      <m:t>[</m:t>
                    </m:r>
                    <m:sSub>
                      <m:sSubPr>
                        <m:ctrlPr>
                          <a:rPr lang="en-US" altLang="zh-CN" sz="1895" b="0" i="1">
                            <a:latin typeface="Cambria Math" panose="02040503050406030204" pitchFamily="18" charset="0"/>
                          </a:rPr>
                        </m:ctrlPr>
                      </m:sSubPr>
                      <m:e>
                        <m:r>
                          <a:rPr lang="en-US" altLang="zh-CN" sz="1895" b="0" i="1">
                            <a:latin typeface="Cambria Math" panose="02040503050406030204" pitchFamily="18" charset="0"/>
                          </a:rPr>
                          <m:t>𝑅</m:t>
                        </m:r>
                      </m:e>
                      <m:sub>
                        <m:r>
                          <a:rPr lang="en-US" altLang="zh-CN" sz="1895" b="0" i="1">
                            <a:latin typeface="Cambria Math" panose="02040503050406030204" pitchFamily="18" charset="0"/>
                          </a:rPr>
                          <m:t>𝑖</m:t>
                        </m:r>
                      </m:sub>
                    </m:sSub>
                    <m:r>
                      <m:rPr>
                        <m:lit/>
                      </m:rPr>
                      <a:rPr lang="en-US" altLang="zh-CN" sz="1895" b="0" i="1">
                        <a:latin typeface="Cambria Math" panose="02040503050406030204" pitchFamily="18" charset="0"/>
                      </a:rPr>
                      <m:t>|</m:t>
                    </m:r>
                    <m:sSub>
                      <m:sSubPr>
                        <m:ctrlPr>
                          <a:rPr lang="en-US" altLang="zh-CN" sz="1895" b="0" i="1">
                            <a:latin typeface="Cambria Math" panose="02040503050406030204" pitchFamily="18" charset="0"/>
                          </a:rPr>
                        </m:ctrlPr>
                      </m:sSubPr>
                      <m:e>
                        <m:r>
                          <a:rPr lang="en-US" altLang="zh-CN" sz="1895" b="0" i="1">
                            <a:latin typeface="Cambria Math" panose="02040503050406030204" pitchFamily="18" charset="0"/>
                          </a:rPr>
                          <m:t>𝑡</m:t>
                        </m:r>
                      </m:e>
                      <m:sub>
                        <m:r>
                          <a:rPr lang="en-US" altLang="zh-CN" sz="1895" b="0" i="1">
                            <a:latin typeface="Cambria Math" panose="02040503050406030204" pitchFamily="18" charset="0"/>
                          </a:rPr>
                          <m:t>𝑖</m:t>
                        </m:r>
                      </m:sub>
                    </m:sSub>
                    <m:r>
                      <a:rPr lang="en-US" altLang="zh-CN" sz="1895" b="0" i="1">
                        <a:latin typeface="Cambria Math" panose="02040503050406030204" pitchFamily="18" charset="0"/>
                      </a:rPr>
                      <m:t>]</m:t>
                    </m:r>
                  </m:oMath>
                </a14:m>
                <a:r>
                  <a:rPr lang="zh-CN" altLang="en-US" sz="1895" dirty="0"/>
                  <a:t>组成，描述了投影空间中图像形成过程</a:t>
                </a:r>
              </a:p>
            </p:txBody>
          </p:sp>
        </mc:Choice>
        <mc:Fallback xmlns="">
          <p:sp>
            <p:nvSpPr>
              <p:cNvPr id="10" name="文本框 9">
                <a:extLst>
                  <a:ext uri="{FF2B5EF4-FFF2-40B4-BE49-F238E27FC236}">
                    <a16:creationId xmlns:a16="http://schemas.microsoft.com/office/drawing/2014/main" id="{74E54B19-E5CB-4DFB-9F83-7F06FFA559BF}"/>
                  </a:ext>
                </a:extLst>
              </p:cNvPr>
              <p:cNvSpPr txBox="1">
                <a:spLocks noRot="1" noChangeAspect="1" noMove="1" noResize="1" noEditPoints="1" noAdjustHandles="1" noChangeArrowheads="1" noChangeShapeType="1" noTextEdit="1"/>
              </p:cNvSpPr>
              <p:nvPr/>
            </p:nvSpPr>
            <p:spPr>
              <a:xfrm>
                <a:off x="348917" y="4644826"/>
                <a:ext cx="11430000" cy="1769780"/>
              </a:xfrm>
              <a:prstGeom prst="rect">
                <a:avLst/>
              </a:prstGeom>
              <a:blipFill>
                <a:blip r:embed="rId14"/>
                <a:stretch>
                  <a:fillRect l="-480" t="-1724" b="-44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810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to="" calcmode="lin" valueType="num">
                                      <p:cBhvr>
                                        <p:cTn id="12" dur="1" fill="hold"/>
                                        <p:tgtEl>
                                          <p:spTgt spid="5"/>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to="" calcmode="lin" valueType="num">
                                      <p:cBhvr>
                                        <p:cTn id="17" dur="1" fill="hold"/>
                                        <p:tgtEl>
                                          <p:spTgt spid="8"/>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to="" calcmode="lin" valueType="num">
                                      <p:cBhvr>
                                        <p:cTn id="22" dur="1" fill="hold"/>
                                        <p:tgtEl>
                                          <p:spTgt spid="7"/>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to="" calcmode="lin" valueType="num">
                                      <p:cBhvr>
                                        <p:cTn id="27" dur="1" fill="hold"/>
                                        <p:tgtEl>
                                          <p:spTgt spid="6"/>
                                        </p:tgtEl>
                                      </p:cBhvr>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EE26C0-A79F-40BC-AAC1-5395CE817549}"/>
              </a:ext>
            </a:extLst>
          </p:cNvPr>
          <p:cNvSpPr>
            <a:spLocks noGrp="1"/>
          </p:cNvSpPr>
          <p:nvPr>
            <p:ph type="title"/>
          </p:nvPr>
        </p:nvSpPr>
        <p:spPr/>
        <p:txBody>
          <a:bodyPr/>
          <a:lstStyle/>
          <a:p>
            <a:r>
              <a:rPr lang="zh-CN" altLang="en-US" dirty="0"/>
              <a:t>电磁波谱</a:t>
            </a:r>
          </a:p>
        </p:txBody>
      </p:sp>
      <p:pic>
        <p:nvPicPr>
          <p:cNvPr id="4" name="图片 3">
            <a:extLst>
              <a:ext uri="{FF2B5EF4-FFF2-40B4-BE49-F238E27FC236}">
                <a16:creationId xmlns:a16="http://schemas.microsoft.com/office/drawing/2014/main" id="{29CD48DE-BCA6-4E7B-A4D8-769428256FBC}"/>
              </a:ext>
            </a:extLst>
          </p:cNvPr>
          <p:cNvPicPr>
            <a:picLocks noChangeAspect="1"/>
          </p:cNvPicPr>
          <p:nvPr/>
        </p:nvPicPr>
        <p:blipFill>
          <a:blip r:embed="rId2"/>
          <a:stretch>
            <a:fillRect/>
          </a:stretch>
        </p:blipFill>
        <p:spPr>
          <a:xfrm>
            <a:off x="296754" y="689746"/>
            <a:ext cx="11598492" cy="4876202"/>
          </a:xfrm>
          <a:prstGeom prst="rect">
            <a:avLst/>
          </a:prstGeom>
        </p:spPr>
      </p:pic>
      <p:pic>
        <p:nvPicPr>
          <p:cNvPr id="9" name="图片 8">
            <a:extLst>
              <a:ext uri="{FF2B5EF4-FFF2-40B4-BE49-F238E27FC236}">
                <a16:creationId xmlns:a16="http://schemas.microsoft.com/office/drawing/2014/main" id="{5B0D4D9E-9022-4683-8246-20F2B8B64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2211"/>
            <a:ext cx="7877175" cy="2950360"/>
          </a:xfrm>
          <a:prstGeom prst="rect">
            <a:avLst/>
          </a:prstGeom>
        </p:spPr>
      </p:pic>
      <p:pic>
        <p:nvPicPr>
          <p:cNvPr id="10" name="图片 9">
            <a:extLst>
              <a:ext uri="{FF2B5EF4-FFF2-40B4-BE49-F238E27FC236}">
                <a16:creationId xmlns:a16="http://schemas.microsoft.com/office/drawing/2014/main" id="{DE5BE0BB-D036-4B38-86F7-648538A1AF59}"/>
              </a:ext>
            </a:extLst>
          </p:cNvPr>
          <p:cNvPicPr>
            <a:picLocks noChangeAspect="1"/>
          </p:cNvPicPr>
          <p:nvPr/>
        </p:nvPicPr>
        <p:blipFill>
          <a:blip r:embed="rId4"/>
          <a:stretch>
            <a:fillRect/>
          </a:stretch>
        </p:blipFill>
        <p:spPr>
          <a:xfrm>
            <a:off x="1295266" y="2041746"/>
            <a:ext cx="7013957" cy="4126508"/>
          </a:xfrm>
          <a:prstGeom prst="rect">
            <a:avLst/>
          </a:prstGeom>
        </p:spPr>
      </p:pic>
      <p:pic>
        <p:nvPicPr>
          <p:cNvPr id="7" name="内容占位符 6">
            <a:extLst>
              <a:ext uri="{FF2B5EF4-FFF2-40B4-BE49-F238E27FC236}">
                <a16:creationId xmlns:a16="http://schemas.microsoft.com/office/drawing/2014/main" id="{973C2748-83DD-4202-B31C-531EA9152048}"/>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176169" y="14068"/>
            <a:ext cx="3001763" cy="6856026"/>
          </a:xfrm>
          <a:ln w="15875">
            <a:solidFill>
              <a:srgbClr val="FF0000"/>
            </a:solidFill>
          </a:ln>
        </p:spPr>
      </p:pic>
    </p:spTree>
    <p:extLst>
      <p:ext uri="{BB962C8B-B14F-4D97-AF65-F5344CB8AC3E}">
        <p14:creationId xmlns:p14="http://schemas.microsoft.com/office/powerpoint/2010/main" val="337873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9ADE8-5EA6-4224-A680-81049659DD6E}"/>
              </a:ext>
            </a:extLst>
          </p:cNvPr>
          <p:cNvSpPr>
            <a:spLocks noGrp="1"/>
          </p:cNvSpPr>
          <p:nvPr>
            <p:ph type="title"/>
          </p:nvPr>
        </p:nvSpPr>
        <p:spPr/>
        <p:txBody>
          <a:bodyPr/>
          <a:lstStyle/>
          <a:p>
            <a:r>
              <a:rPr lang="zh-CN" altLang="en-US" dirty="0"/>
              <a:t>空域和频域</a:t>
            </a:r>
          </a:p>
        </p:txBody>
      </p:sp>
      <p:sp>
        <p:nvSpPr>
          <p:cNvPr id="3" name="内容占位符 2">
            <a:extLst>
              <a:ext uri="{FF2B5EF4-FFF2-40B4-BE49-F238E27FC236}">
                <a16:creationId xmlns:a16="http://schemas.microsoft.com/office/drawing/2014/main" id="{C0E842FA-CFD0-45C0-A142-C1B740329AB8}"/>
              </a:ext>
            </a:extLst>
          </p:cNvPr>
          <p:cNvSpPr>
            <a:spLocks noGrp="1"/>
          </p:cNvSpPr>
          <p:nvPr>
            <p:ph idx="1"/>
          </p:nvPr>
        </p:nvSpPr>
        <p:spPr/>
        <p:txBody>
          <a:bodyPr/>
          <a:lstStyle/>
          <a:p>
            <a:r>
              <a:rPr lang="zh-CN" altLang="en-US" dirty="0"/>
              <a:t>科学与技术：科学是研究未知世界、探索未知领域，技术是用来改造自然，帮助人类；技术来源于实践，科学从技术中抽象总结而来，晚于技术；科学研究的结果称为</a:t>
            </a:r>
            <a:r>
              <a:rPr lang="en-US" altLang="zh-CN" dirty="0"/>
              <a:t>“</a:t>
            </a:r>
            <a:r>
              <a:rPr lang="zh-CN" altLang="en-US" dirty="0"/>
              <a:t>发现</a:t>
            </a:r>
            <a:r>
              <a:rPr lang="en-US" altLang="zh-CN" dirty="0"/>
              <a:t>”</a:t>
            </a:r>
            <a:r>
              <a:rPr lang="zh-CN" altLang="en-US" dirty="0"/>
              <a:t>，技术研究的结果</a:t>
            </a:r>
            <a:r>
              <a:rPr lang="en-US" altLang="zh-CN" dirty="0"/>
              <a:t>“</a:t>
            </a:r>
            <a:r>
              <a:rPr lang="zh-CN" altLang="en-US" dirty="0"/>
              <a:t>发明</a:t>
            </a:r>
            <a:r>
              <a:rPr lang="en-US" altLang="zh-CN" dirty="0"/>
              <a:t>”</a:t>
            </a:r>
          </a:p>
          <a:p>
            <a:r>
              <a:rPr lang="en-US" altLang="zh-CN" dirty="0"/>
              <a:t>AI</a:t>
            </a:r>
            <a:r>
              <a:rPr lang="zh-CN" altLang="en-US" dirty="0"/>
              <a:t>是技术，工科主要是技术，因此，需要获取各种信号进行分析</a:t>
            </a:r>
            <a:endParaRPr lang="en-US" altLang="zh-CN" dirty="0"/>
          </a:p>
          <a:p>
            <a:pPr lvl="1"/>
            <a:r>
              <a:rPr lang="zh-CN" altLang="en-US" dirty="0"/>
              <a:t>大多数信号都是各种电磁波作用的结果！</a:t>
            </a:r>
            <a:endParaRPr lang="en-US" altLang="zh-CN" dirty="0"/>
          </a:p>
          <a:p>
            <a:pPr lvl="1"/>
            <a:r>
              <a:rPr lang="zh-CN" altLang="en-US" dirty="0"/>
              <a:t>显然，天然具有</a:t>
            </a:r>
            <a:r>
              <a:rPr lang="zh-CN" altLang="en-US" dirty="0">
                <a:solidFill>
                  <a:srgbClr val="FF0000"/>
                </a:solidFill>
              </a:rPr>
              <a:t>频谱</a:t>
            </a:r>
            <a:r>
              <a:rPr lang="zh-CN" altLang="en-US" dirty="0"/>
              <a:t>特性！</a:t>
            </a:r>
            <a:endParaRPr lang="en-US" altLang="zh-CN" dirty="0"/>
          </a:p>
          <a:p>
            <a:pPr lvl="1"/>
            <a:r>
              <a:rPr lang="zh-CN" altLang="en-US" dirty="0"/>
              <a:t>眼睛所看到的，称为空域信号，而频谱则称为频域信号</a:t>
            </a:r>
            <a:endParaRPr lang="en-US" altLang="zh-CN" dirty="0"/>
          </a:p>
          <a:p>
            <a:pPr lvl="1"/>
            <a:r>
              <a:rPr lang="zh-CN" altLang="en-US" dirty="0"/>
              <a:t>基本的工具为傅立叶变换</a:t>
            </a:r>
          </a:p>
        </p:txBody>
      </p:sp>
    </p:spTree>
    <p:extLst>
      <p:ext uri="{BB962C8B-B14F-4D97-AF65-F5344CB8AC3E}">
        <p14:creationId xmlns:p14="http://schemas.microsoft.com/office/powerpoint/2010/main" val="351506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54440-283B-43AC-8524-F0D979126710}"/>
              </a:ext>
            </a:extLst>
          </p:cNvPr>
          <p:cNvSpPr>
            <a:spLocks noGrp="1"/>
          </p:cNvSpPr>
          <p:nvPr>
            <p:ph type="title"/>
          </p:nvPr>
        </p:nvSpPr>
        <p:spPr/>
        <p:txBody>
          <a:bodyPr/>
          <a:lstStyle/>
          <a:p>
            <a:r>
              <a:rPr lang="zh-CN" altLang="en-US" dirty="0"/>
              <a:t>空域与频域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1158846-8883-47E0-8FFA-A9729C4B946D}"/>
                  </a:ext>
                </a:extLst>
              </p:cNvPr>
              <p:cNvSpPr>
                <a:spLocks noGrp="1"/>
              </p:cNvSpPr>
              <p:nvPr>
                <p:ph idx="1"/>
              </p:nvPr>
            </p:nvSpPr>
            <p:spPr/>
            <p:txBody>
              <a:bodyPr/>
              <a:lstStyle/>
              <a:p>
                <a:r>
                  <a:rPr lang="zh-CN" altLang="en-US" dirty="0"/>
                  <a:t>信号的表达方式</a:t>
                </a:r>
                <a:endParaRPr lang="en-US" altLang="zh-CN" dirty="0"/>
              </a:p>
              <a:p>
                <a:pPr lvl="1"/>
                <a:r>
                  <a:rPr lang="zh-CN" altLang="en-US" dirty="0"/>
                  <a:t>连续和离散</a:t>
                </a:r>
                <a:endParaRPr lang="en-US" altLang="zh-CN" dirty="0"/>
              </a:p>
              <a:p>
                <a:pPr lvl="1"/>
                <a:r>
                  <a:rPr lang="zh-CN" altLang="en-US" dirty="0"/>
                  <a:t>空域和频域</a:t>
                </a:r>
                <a:endParaRPr lang="en-US" altLang="zh-CN" dirty="0"/>
              </a:p>
              <a:p>
                <a:pPr lvl="1"/>
                <a:r>
                  <a:rPr lang="zh-CN" altLang="en-US" dirty="0"/>
                  <a:t>线性和非线性</a:t>
                </a:r>
                <a:endParaRPr lang="en-US" altLang="zh-CN" dirty="0"/>
              </a:p>
              <a:p>
                <a:pPr lvl="2"/>
                <a:r>
                  <a:rPr lang="zh-CN" altLang="en-US" dirty="0"/>
                  <a:t>线性</a:t>
                </a:r>
                <a:r>
                  <a:rPr lang="en-US" altLang="zh-CN" dirty="0"/>
                  <a:t>:</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𝐴𝑥</m:t>
                    </m:r>
                  </m:oMath>
                </a14:m>
                <a:endParaRPr lang="en-US" altLang="zh-CN" dirty="0"/>
              </a:p>
              <a:p>
                <a:pPr lvl="2"/>
                <a:r>
                  <a:rPr lang="zh-CN" altLang="en-US" dirty="0"/>
                  <a:t>非线性：</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61158846-8883-47E0-8FFA-A9729C4B946D}"/>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B3DD8538-C6B7-46E6-AD97-D99EAC659E43}"/>
              </a:ext>
            </a:extLst>
          </p:cNvPr>
          <p:cNvPicPr>
            <a:picLocks noChangeAspect="1"/>
          </p:cNvPicPr>
          <p:nvPr/>
        </p:nvPicPr>
        <p:blipFill>
          <a:blip r:embed="rId3"/>
          <a:stretch>
            <a:fillRect/>
          </a:stretch>
        </p:blipFill>
        <p:spPr>
          <a:xfrm>
            <a:off x="4127926" y="1027906"/>
            <a:ext cx="3243718" cy="5318323"/>
          </a:xfrm>
          <a:prstGeom prst="rect">
            <a:avLst/>
          </a:prstGeom>
        </p:spPr>
      </p:pic>
      <p:sp>
        <p:nvSpPr>
          <p:cNvPr id="5" name="文本框 4">
            <a:extLst>
              <a:ext uri="{FF2B5EF4-FFF2-40B4-BE49-F238E27FC236}">
                <a16:creationId xmlns:a16="http://schemas.microsoft.com/office/drawing/2014/main" id="{8B743B83-4805-4754-AC8F-41F556D9B018}"/>
              </a:ext>
            </a:extLst>
          </p:cNvPr>
          <p:cNvSpPr txBox="1"/>
          <p:nvPr/>
        </p:nvSpPr>
        <p:spPr>
          <a:xfrm>
            <a:off x="5449669" y="6426906"/>
            <a:ext cx="646331" cy="369332"/>
          </a:xfrm>
          <a:prstGeom prst="rect">
            <a:avLst/>
          </a:prstGeom>
          <a:noFill/>
        </p:spPr>
        <p:txBody>
          <a:bodyPr wrap="none" rtlCol="0">
            <a:spAutoFit/>
          </a:bodyPr>
          <a:lstStyle/>
          <a:p>
            <a:r>
              <a:rPr lang="zh-CN" altLang="en-US" dirty="0"/>
              <a:t>空域</a:t>
            </a:r>
          </a:p>
        </p:txBody>
      </p:sp>
      <p:grpSp>
        <p:nvGrpSpPr>
          <p:cNvPr id="36" name="组合 35">
            <a:extLst>
              <a:ext uri="{FF2B5EF4-FFF2-40B4-BE49-F238E27FC236}">
                <a16:creationId xmlns:a16="http://schemas.microsoft.com/office/drawing/2014/main" id="{9C05EA0C-CE4A-4EFB-BA57-80D44F0FCD54}"/>
              </a:ext>
            </a:extLst>
          </p:cNvPr>
          <p:cNvGrpSpPr/>
          <p:nvPr/>
        </p:nvGrpSpPr>
        <p:grpSpPr>
          <a:xfrm>
            <a:off x="8297605" y="2541653"/>
            <a:ext cx="3894395" cy="1145414"/>
            <a:chOff x="8678339" y="1142427"/>
            <a:chExt cx="3056195" cy="1145414"/>
          </a:xfrm>
        </p:grpSpPr>
        <p:grpSp>
          <p:nvGrpSpPr>
            <p:cNvPr id="6" name="组合 5">
              <a:extLst>
                <a:ext uri="{FF2B5EF4-FFF2-40B4-BE49-F238E27FC236}">
                  <a16:creationId xmlns:a16="http://schemas.microsoft.com/office/drawing/2014/main" id="{5E1C8734-6402-44CB-8B21-470172649928}"/>
                </a:ext>
              </a:extLst>
            </p:cNvPr>
            <p:cNvGrpSpPr/>
            <p:nvPr/>
          </p:nvGrpSpPr>
          <p:grpSpPr>
            <a:xfrm>
              <a:off x="8678339" y="1142427"/>
              <a:ext cx="3056195" cy="1145414"/>
              <a:chOff x="4484847" y="1429458"/>
              <a:chExt cx="3056195" cy="1145414"/>
            </a:xfrm>
          </p:grpSpPr>
          <p:sp>
            <p:nvSpPr>
              <p:cNvPr id="7" name="object 10">
                <a:extLst>
                  <a:ext uri="{FF2B5EF4-FFF2-40B4-BE49-F238E27FC236}">
                    <a16:creationId xmlns:a16="http://schemas.microsoft.com/office/drawing/2014/main" id="{E981102D-39D2-4A82-AEEE-63364EA1041B}"/>
                  </a:ext>
                </a:extLst>
              </p:cNvPr>
              <p:cNvSpPr/>
              <p:nvPr/>
            </p:nvSpPr>
            <p:spPr>
              <a:xfrm>
                <a:off x="4484847" y="2307095"/>
                <a:ext cx="2444115" cy="0"/>
              </a:xfrm>
              <a:custGeom>
                <a:avLst/>
                <a:gdLst/>
                <a:ahLst/>
                <a:cxnLst/>
                <a:rect l="l" t="t" r="r" b="b"/>
                <a:pathLst>
                  <a:path w="2444115">
                    <a:moveTo>
                      <a:pt x="0" y="0"/>
                    </a:moveTo>
                    <a:lnTo>
                      <a:pt x="2443902" y="0"/>
                    </a:lnTo>
                  </a:path>
                </a:pathLst>
              </a:custGeom>
              <a:ln w="22042">
                <a:solidFill>
                  <a:srgbClr val="000000"/>
                </a:solidFill>
                <a:tailEnd type="triangle"/>
              </a:ln>
            </p:spPr>
            <p:txBody>
              <a:bodyPr wrap="square" lIns="0" tIns="0" rIns="0" bIns="0" rtlCol="0"/>
              <a:lstStyle/>
              <a:p>
                <a:endParaRPr/>
              </a:p>
            </p:txBody>
          </p:sp>
          <p:sp>
            <p:nvSpPr>
              <p:cNvPr id="9" name="object 12">
                <a:extLst>
                  <a:ext uri="{FF2B5EF4-FFF2-40B4-BE49-F238E27FC236}">
                    <a16:creationId xmlns:a16="http://schemas.microsoft.com/office/drawing/2014/main" id="{D80ECCEB-78C8-46E5-A1FB-58278D1E87D0}"/>
                  </a:ext>
                </a:extLst>
              </p:cNvPr>
              <p:cNvSpPr/>
              <p:nvPr/>
            </p:nvSpPr>
            <p:spPr>
              <a:xfrm flipH="1">
                <a:off x="5476585" y="1476476"/>
                <a:ext cx="78823" cy="1077909"/>
              </a:xfrm>
              <a:custGeom>
                <a:avLst/>
                <a:gdLst/>
                <a:ahLst/>
                <a:cxnLst/>
                <a:rect l="l" t="t" r="r" b="b"/>
                <a:pathLst>
                  <a:path h="628650">
                    <a:moveTo>
                      <a:pt x="0" y="628211"/>
                    </a:moveTo>
                    <a:lnTo>
                      <a:pt x="0" y="0"/>
                    </a:lnTo>
                  </a:path>
                </a:pathLst>
              </a:custGeom>
              <a:ln w="22166">
                <a:solidFill>
                  <a:srgbClr val="000000"/>
                </a:solidFill>
                <a:tailEnd type="triangle"/>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9" name="object 22">
                    <a:extLst>
                      <a:ext uri="{FF2B5EF4-FFF2-40B4-BE49-F238E27FC236}">
                        <a16:creationId xmlns:a16="http://schemas.microsoft.com/office/drawing/2014/main" id="{6B55DB81-A99F-4B71-8E95-F0D2E0E56763}"/>
                      </a:ext>
                    </a:extLst>
                  </p:cNvPr>
                  <p:cNvSpPr txBox="1"/>
                  <p:nvPr/>
                </p:nvSpPr>
                <p:spPr>
                  <a:xfrm>
                    <a:off x="4836665" y="1429458"/>
                    <a:ext cx="143510" cy="315471"/>
                  </a:xfrm>
                  <a:prstGeom prst="rect">
                    <a:avLst/>
                  </a:prstGeom>
                </p:spPr>
                <p:txBody>
                  <a:bodyPr vert="horz" wrap="square" lIns="0" tIns="0" rIns="0" bIns="0" rtlCol="0">
                    <a:spAutoFit/>
                  </a:bodyPr>
                  <a:lstStyle/>
                  <a:p>
                    <a:pPr marL="12700">
                      <a:lnSpc>
                        <a:spcPct val="100000"/>
                      </a:lnSpc>
                    </a:pPr>
                    <a14:m>
                      <m:oMathPara xmlns:m="http://schemas.openxmlformats.org/officeDocument/2006/math">
                        <m:oMathParaPr>
                          <m:jc m:val="centerGroup"/>
                        </m:oMathParaPr>
                        <m:oMath xmlns:m="http://schemas.openxmlformats.org/officeDocument/2006/math">
                          <m:r>
                            <a:rPr lang="en-US" altLang="zh-CN" sz="2050" b="0" i="1" smtClean="0">
                              <a:latin typeface="Cambria Math" panose="02040503050406030204" pitchFamily="18" charset="0"/>
                              <a:cs typeface="Times New Roman"/>
                            </a:rPr>
                            <m:t>𝐹</m:t>
                          </m:r>
                          <m:r>
                            <a:rPr lang="en-US" altLang="zh-CN" sz="2050" b="0" i="1" smtClean="0">
                              <a:latin typeface="Cambria Math" panose="02040503050406030204" pitchFamily="18" charset="0"/>
                              <a:cs typeface="Times New Roman"/>
                            </a:rPr>
                            <m:t>(</m:t>
                          </m:r>
                          <m:r>
                            <a:rPr lang="en-US" altLang="zh-CN" sz="2050" b="0" i="1" smtClean="0">
                              <a:latin typeface="Cambria Math" panose="02040503050406030204" pitchFamily="18" charset="0"/>
                              <a:cs typeface="Times New Roman"/>
                            </a:rPr>
                            <m:t>𝜔</m:t>
                          </m:r>
                          <m:r>
                            <a:rPr lang="en-US" altLang="zh-CN" sz="2050" b="0" i="1" smtClean="0">
                              <a:latin typeface="Cambria Math" panose="02040503050406030204" pitchFamily="18" charset="0"/>
                              <a:cs typeface="Times New Roman"/>
                            </a:rPr>
                            <m:t>)</m:t>
                          </m:r>
                        </m:oMath>
                      </m:oMathPara>
                    </a14:m>
                    <a:endParaRPr sz="2050" dirty="0">
                      <a:latin typeface="Times New Roman"/>
                      <a:cs typeface="Times New Roman"/>
                    </a:endParaRPr>
                  </a:p>
                </p:txBody>
              </p:sp>
            </mc:Choice>
            <mc:Fallback xmlns="">
              <p:sp>
                <p:nvSpPr>
                  <p:cNvPr id="19" name="object 22">
                    <a:extLst>
                      <a:ext uri="{FF2B5EF4-FFF2-40B4-BE49-F238E27FC236}">
                        <a16:creationId xmlns:a16="http://schemas.microsoft.com/office/drawing/2014/main" id="{6B55DB81-A99F-4B71-8E95-F0D2E0E56763}"/>
                      </a:ext>
                    </a:extLst>
                  </p:cNvPr>
                  <p:cNvSpPr txBox="1">
                    <a:spLocks noRot="1" noChangeAspect="1" noMove="1" noResize="1" noEditPoints="1" noAdjustHandles="1" noChangeArrowheads="1" noChangeShapeType="1" noTextEdit="1"/>
                  </p:cNvSpPr>
                  <p:nvPr/>
                </p:nvSpPr>
                <p:spPr>
                  <a:xfrm>
                    <a:off x="4836665" y="1429458"/>
                    <a:ext cx="143510" cy="315471"/>
                  </a:xfrm>
                  <a:prstGeom prst="rect">
                    <a:avLst/>
                  </a:prstGeom>
                  <a:blipFill>
                    <a:blip r:embed="rId4"/>
                    <a:stretch>
                      <a:fillRect l="-43333" r="-290000" b="-3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object 23">
                    <a:extLst>
                      <a:ext uri="{FF2B5EF4-FFF2-40B4-BE49-F238E27FC236}">
                        <a16:creationId xmlns:a16="http://schemas.microsoft.com/office/drawing/2014/main" id="{13E25843-64A3-40CA-B0BF-9DCCFE5BACC4}"/>
                      </a:ext>
                    </a:extLst>
                  </p:cNvPr>
                  <p:cNvSpPr txBox="1"/>
                  <p:nvPr/>
                </p:nvSpPr>
                <p:spPr>
                  <a:xfrm>
                    <a:off x="6548228" y="2112656"/>
                    <a:ext cx="992814" cy="315471"/>
                  </a:xfrm>
                  <a:prstGeom prst="rect">
                    <a:avLst/>
                  </a:prstGeom>
                </p:spPr>
                <p:txBody>
                  <a:bodyPr vert="horz" wrap="square" lIns="0" tIns="0" rIns="0" bIns="0" rtlCol="0">
                    <a:spAutoFit/>
                  </a:bodyPr>
                  <a:lstStyle/>
                  <a:p>
                    <a:pPr marL="12700">
                      <a:lnSpc>
                        <a:spcPct val="100000"/>
                      </a:lnSpc>
                    </a:pPr>
                    <a14:m>
                      <m:oMathPara xmlns:m="http://schemas.openxmlformats.org/officeDocument/2006/math">
                        <m:oMathParaPr>
                          <m:jc m:val="centerGroup"/>
                        </m:oMathParaPr>
                        <m:oMath xmlns:m="http://schemas.openxmlformats.org/officeDocument/2006/math">
                          <m:r>
                            <a:rPr lang="en-US" altLang="zh-CN" sz="2050" b="0" i="1" smtClean="0">
                              <a:latin typeface="Cambria Math" panose="02040503050406030204" pitchFamily="18" charset="0"/>
                              <a:cs typeface="Times New Roman"/>
                            </a:rPr>
                            <m:t>𝜔</m:t>
                          </m:r>
                        </m:oMath>
                      </m:oMathPara>
                    </a14:m>
                    <a:endParaRPr sz="2050" dirty="0">
                      <a:latin typeface="Times New Roman"/>
                      <a:cs typeface="Times New Roman"/>
                    </a:endParaRPr>
                  </a:p>
                </p:txBody>
              </p:sp>
            </mc:Choice>
            <mc:Fallback xmlns="">
              <p:sp>
                <p:nvSpPr>
                  <p:cNvPr id="20" name="object 23">
                    <a:extLst>
                      <a:ext uri="{FF2B5EF4-FFF2-40B4-BE49-F238E27FC236}">
                        <a16:creationId xmlns:a16="http://schemas.microsoft.com/office/drawing/2014/main" id="{13E25843-64A3-40CA-B0BF-9DCCFE5BACC4}"/>
                      </a:ext>
                    </a:extLst>
                  </p:cNvPr>
                  <p:cNvSpPr txBox="1">
                    <a:spLocks noRot="1" noChangeAspect="1" noMove="1" noResize="1" noEditPoints="1" noAdjustHandles="1" noChangeArrowheads="1" noChangeShapeType="1" noTextEdit="1"/>
                  </p:cNvSpPr>
                  <p:nvPr/>
                </p:nvSpPr>
                <p:spPr>
                  <a:xfrm>
                    <a:off x="6548228" y="2112656"/>
                    <a:ext cx="992814" cy="31547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object 23">
                    <a:extLst>
                      <a:ext uri="{FF2B5EF4-FFF2-40B4-BE49-F238E27FC236}">
                        <a16:creationId xmlns:a16="http://schemas.microsoft.com/office/drawing/2014/main" id="{EF6780F5-5436-40E4-B028-9366E0338AF5}"/>
                      </a:ext>
                    </a:extLst>
                  </p:cNvPr>
                  <p:cNvSpPr txBox="1"/>
                  <p:nvPr/>
                </p:nvSpPr>
                <p:spPr>
                  <a:xfrm>
                    <a:off x="6451722" y="2259401"/>
                    <a:ext cx="403638" cy="315471"/>
                  </a:xfrm>
                  <a:prstGeom prst="rect">
                    <a:avLst/>
                  </a:prstGeom>
                </p:spPr>
                <p:txBody>
                  <a:bodyPr vert="horz" wrap="square" lIns="0" tIns="0" rIns="0" bIns="0" rtlCol="0">
                    <a:spAutoFit/>
                  </a:bodyPr>
                  <a:lstStyle/>
                  <a:p>
                    <a:pPr marL="12700">
                      <a:lnSpc>
                        <a:spcPct val="100000"/>
                      </a:lnSpc>
                    </a:pPr>
                    <a14:m>
                      <m:oMathPara xmlns:m="http://schemas.openxmlformats.org/officeDocument/2006/math">
                        <m:oMathParaPr>
                          <m:jc m:val="centerGroup"/>
                        </m:oMathParaPr>
                        <m:oMath xmlns:m="http://schemas.openxmlformats.org/officeDocument/2006/math">
                          <m:sSub>
                            <m:sSubPr>
                              <m:ctrlPr>
                                <a:rPr lang="en-US" altLang="zh-CN" sz="2050" b="0" i="1" smtClean="0">
                                  <a:latin typeface="Cambria Math" panose="02040503050406030204" pitchFamily="18" charset="0"/>
                                  <a:cs typeface="Times New Roman"/>
                                </a:rPr>
                              </m:ctrlPr>
                            </m:sSubPr>
                            <m:e>
                              <m:r>
                                <a:rPr lang="en-US" altLang="zh-CN" sz="2050" b="0" i="1" smtClean="0">
                                  <a:latin typeface="Cambria Math" panose="02040503050406030204" pitchFamily="18" charset="0"/>
                                  <a:cs typeface="Times New Roman"/>
                                </a:rPr>
                                <m:t>𝜔</m:t>
                              </m:r>
                            </m:e>
                            <m:sub>
                              <m:r>
                                <a:rPr lang="en-US" altLang="zh-CN" sz="2050" b="0" i="1" smtClean="0">
                                  <a:latin typeface="Cambria Math" panose="02040503050406030204" pitchFamily="18" charset="0"/>
                                  <a:cs typeface="Times New Roman"/>
                                </a:rPr>
                                <m:t>0</m:t>
                              </m:r>
                            </m:sub>
                          </m:sSub>
                        </m:oMath>
                      </m:oMathPara>
                    </a14:m>
                    <a:endParaRPr sz="2050" dirty="0">
                      <a:latin typeface="Times New Roman"/>
                      <a:cs typeface="Times New Roman"/>
                    </a:endParaRPr>
                  </a:p>
                </p:txBody>
              </p:sp>
            </mc:Choice>
            <mc:Fallback xmlns="">
              <p:sp>
                <p:nvSpPr>
                  <p:cNvPr id="37" name="object 23">
                    <a:extLst>
                      <a:ext uri="{FF2B5EF4-FFF2-40B4-BE49-F238E27FC236}">
                        <a16:creationId xmlns:a16="http://schemas.microsoft.com/office/drawing/2014/main" id="{EF6780F5-5436-40E4-B028-9366E0338AF5}"/>
                      </a:ext>
                    </a:extLst>
                  </p:cNvPr>
                  <p:cNvSpPr txBox="1">
                    <a:spLocks noRot="1" noChangeAspect="1" noMove="1" noResize="1" noEditPoints="1" noAdjustHandles="1" noChangeArrowheads="1" noChangeShapeType="1" noTextEdit="1"/>
                  </p:cNvSpPr>
                  <p:nvPr/>
                </p:nvSpPr>
                <p:spPr>
                  <a:xfrm>
                    <a:off x="6451722" y="2259401"/>
                    <a:ext cx="403638" cy="315471"/>
                  </a:xfrm>
                  <a:prstGeom prst="rect">
                    <a:avLst/>
                  </a:prstGeom>
                  <a:blipFill>
                    <a:blip r:embed="rId6"/>
                    <a:stretch>
                      <a:fillRect b="-173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object 23">
                    <a:extLst>
                      <a:ext uri="{FF2B5EF4-FFF2-40B4-BE49-F238E27FC236}">
                        <a16:creationId xmlns:a16="http://schemas.microsoft.com/office/drawing/2014/main" id="{88406886-3DF4-403B-B506-6B04894F9F3D}"/>
                      </a:ext>
                    </a:extLst>
                  </p:cNvPr>
                  <p:cNvSpPr txBox="1"/>
                  <p:nvPr/>
                </p:nvSpPr>
                <p:spPr>
                  <a:xfrm>
                    <a:off x="6144583" y="2247517"/>
                    <a:ext cx="310876" cy="315471"/>
                  </a:xfrm>
                  <a:prstGeom prst="rect">
                    <a:avLst/>
                  </a:prstGeom>
                </p:spPr>
                <p:txBody>
                  <a:bodyPr vert="horz" wrap="square" lIns="0" tIns="0" rIns="0" bIns="0" rtlCol="0">
                    <a:spAutoFit/>
                  </a:bodyPr>
                  <a:lstStyle/>
                  <a:p>
                    <a:pPr marL="12700">
                      <a:lnSpc>
                        <a:spcPct val="100000"/>
                      </a:lnSpc>
                    </a:pPr>
                    <a14:m>
                      <m:oMathPara xmlns:m="http://schemas.openxmlformats.org/officeDocument/2006/math">
                        <m:oMathParaPr>
                          <m:jc m:val="centerGroup"/>
                        </m:oMathParaPr>
                        <m:oMath xmlns:m="http://schemas.openxmlformats.org/officeDocument/2006/math">
                          <m:sSub>
                            <m:sSubPr>
                              <m:ctrlPr>
                                <a:rPr lang="en-US" altLang="zh-CN" sz="2050" b="0" i="1" smtClean="0">
                                  <a:latin typeface="Cambria Math" panose="02040503050406030204" pitchFamily="18" charset="0"/>
                                  <a:cs typeface="Times New Roman"/>
                                </a:rPr>
                              </m:ctrlPr>
                            </m:sSubPr>
                            <m:e>
                              <m:r>
                                <a:rPr lang="en-US" altLang="zh-CN" sz="2050" b="0" i="1" smtClean="0">
                                  <a:latin typeface="Cambria Math" panose="02040503050406030204" pitchFamily="18" charset="0"/>
                                  <a:cs typeface="Times New Roman"/>
                                </a:rPr>
                                <m:t>𝜔</m:t>
                              </m:r>
                            </m:e>
                            <m:sub>
                              <m:r>
                                <a:rPr lang="en-US" altLang="zh-CN" sz="2050" b="0" i="1" smtClean="0">
                                  <a:latin typeface="Cambria Math" panose="02040503050406030204" pitchFamily="18" charset="0"/>
                                  <a:cs typeface="Times New Roman"/>
                                </a:rPr>
                                <m:t>1</m:t>
                              </m:r>
                            </m:sub>
                          </m:sSub>
                        </m:oMath>
                      </m:oMathPara>
                    </a14:m>
                    <a:endParaRPr sz="2050" dirty="0">
                      <a:latin typeface="Times New Roman"/>
                      <a:cs typeface="Times New Roman"/>
                    </a:endParaRPr>
                  </a:p>
                </p:txBody>
              </p:sp>
            </mc:Choice>
            <mc:Fallback xmlns="">
              <p:sp>
                <p:nvSpPr>
                  <p:cNvPr id="43" name="object 23">
                    <a:extLst>
                      <a:ext uri="{FF2B5EF4-FFF2-40B4-BE49-F238E27FC236}">
                        <a16:creationId xmlns:a16="http://schemas.microsoft.com/office/drawing/2014/main" id="{88406886-3DF4-403B-B506-6B04894F9F3D}"/>
                      </a:ext>
                    </a:extLst>
                  </p:cNvPr>
                  <p:cNvSpPr txBox="1">
                    <a:spLocks noRot="1" noChangeAspect="1" noMove="1" noResize="1" noEditPoints="1" noAdjustHandles="1" noChangeArrowheads="1" noChangeShapeType="1" noTextEdit="1"/>
                  </p:cNvSpPr>
                  <p:nvPr/>
                </p:nvSpPr>
                <p:spPr>
                  <a:xfrm>
                    <a:off x="6144583" y="2247517"/>
                    <a:ext cx="310876" cy="315471"/>
                  </a:xfrm>
                  <a:prstGeom prst="rect">
                    <a:avLst/>
                  </a:prstGeom>
                  <a:blipFill>
                    <a:blip r:embed="rId7"/>
                    <a:stretch>
                      <a:fillRect l="-4615"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object 23">
                    <a:extLst>
                      <a:ext uri="{FF2B5EF4-FFF2-40B4-BE49-F238E27FC236}">
                        <a16:creationId xmlns:a16="http://schemas.microsoft.com/office/drawing/2014/main" id="{DCF3E7A6-61CA-43ED-BB88-07B37B423484}"/>
                      </a:ext>
                    </a:extLst>
                  </p:cNvPr>
                  <p:cNvSpPr txBox="1"/>
                  <p:nvPr/>
                </p:nvSpPr>
                <p:spPr>
                  <a:xfrm>
                    <a:off x="5838745" y="2259401"/>
                    <a:ext cx="403638" cy="315471"/>
                  </a:xfrm>
                  <a:prstGeom prst="rect">
                    <a:avLst/>
                  </a:prstGeom>
                </p:spPr>
                <p:txBody>
                  <a:bodyPr vert="horz" wrap="square" lIns="0" tIns="0" rIns="0" bIns="0" rtlCol="0">
                    <a:spAutoFit/>
                  </a:bodyPr>
                  <a:lstStyle/>
                  <a:p>
                    <a:pPr marL="12700">
                      <a:lnSpc>
                        <a:spcPct val="100000"/>
                      </a:lnSpc>
                    </a:pPr>
                    <a14:m>
                      <m:oMathPara xmlns:m="http://schemas.openxmlformats.org/officeDocument/2006/math">
                        <m:oMathParaPr>
                          <m:jc m:val="centerGroup"/>
                        </m:oMathParaPr>
                        <m:oMath xmlns:m="http://schemas.openxmlformats.org/officeDocument/2006/math">
                          <m:sSub>
                            <m:sSubPr>
                              <m:ctrlPr>
                                <a:rPr lang="en-US" altLang="zh-CN" sz="2050" b="0" i="1" smtClean="0">
                                  <a:latin typeface="Cambria Math" panose="02040503050406030204" pitchFamily="18" charset="0"/>
                                  <a:cs typeface="Times New Roman"/>
                                </a:rPr>
                              </m:ctrlPr>
                            </m:sSubPr>
                            <m:e>
                              <m:r>
                                <a:rPr lang="en-US" altLang="zh-CN" sz="2050" b="0" i="1" smtClean="0">
                                  <a:latin typeface="Cambria Math" panose="02040503050406030204" pitchFamily="18" charset="0"/>
                                  <a:cs typeface="Times New Roman"/>
                                </a:rPr>
                                <m:t>𝜔</m:t>
                              </m:r>
                            </m:e>
                            <m:sub>
                              <m:r>
                                <a:rPr lang="en-US" altLang="zh-CN" sz="2050" b="0" i="1" smtClean="0">
                                  <a:latin typeface="Cambria Math" panose="02040503050406030204" pitchFamily="18" charset="0"/>
                                  <a:cs typeface="Times New Roman"/>
                                </a:rPr>
                                <m:t>2</m:t>
                              </m:r>
                            </m:sub>
                          </m:sSub>
                        </m:oMath>
                      </m:oMathPara>
                    </a14:m>
                    <a:endParaRPr sz="2050" dirty="0">
                      <a:latin typeface="Times New Roman"/>
                      <a:cs typeface="Times New Roman"/>
                    </a:endParaRPr>
                  </a:p>
                </p:txBody>
              </p:sp>
            </mc:Choice>
            <mc:Fallback xmlns="">
              <p:sp>
                <p:nvSpPr>
                  <p:cNvPr id="44" name="object 23">
                    <a:extLst>
                      <a:ext uri="{FF2B5EF4-FFF2-40B4-BE49-F238E27FC236}">
                        <a16:creationId xmlns:a16="http://schemas.microsoft.com/office/drawing/2014/main" id="{DCF3E7A6-61CA-43ED-BB88-07B37B423484}"/>
                      </a:ext>
                    </a:extLst>
                  </p:cNvPr>
                  <p:cNvSpPr txBox="1">
                    <a:spLocks noRot="1" noChangeAspect="1" noMove="1" noResize="1" noEditPoints="1" noAdjustHandles="1" noChangeArrowheads="1" noChangeShapeType="1" noTextEdit="1"/>
                  </p:cNvSpPr>
                  <p:nvPr/>
                </p:nvSpPr>
                <p:spPr>
                  <a:xfrm>
                    <a:off x="5838745" y="2259401"/>
                    <a:ext cx="403638" cy="315471"/>
                  </a:xfrm>
                  <a:prstGeom prst="rect">
                    <a:avLst/>
                  </a:prstGeom>
                  <a:blipFill>
                    <a:blip r:embed="rId8"/>
                    <a:stretch>
                      <a:fillRect b="-173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object 23">
                    <a:extLst>
                      <a:ext uri="{FF2B5EF4-FFF2-40B4-BE49-F238E27FC236}">
                        <a16:creationId xmlns:a16="http://schemas.microsoft.com/office/drawing/2014/main" id="{CDAA5C19-7707-45E4-B9BB-3BF5E83E74F7}"/>
                      </a:ext>
                    </a:extLst>
                  </p:cNvPr>
                  <p:cNvSpPr txBox="1"/>
                  <p:nvPr/>
                </p:nvSpPr>
                <p:spPr>
                  <a:xfrm>
                    <a:off x="5554025" y="2259401"/>
                    <a:ext cx="403638" cy="315471"/>
                  </a:xfrm>
                  <a:prstGeom prst="rect">
                    <a:avLst/>
                  </a:prstGeom>
                </p:spPr>
                <p:txBody>
                  <a:bodyPr vert="horz" wrap="square" lIns="0" tIns="0" rIns="0" bIns="0" rtlCol="0">
                    <a:spAutoFit/>
                  </a:bodyPr>
                  <a:lstStyle/>
                  <a:p>
                    <a:pPr marL="12700">
                      <a:lnSpc>
                        <a:spcPct val="100000"/>
                      </a:lnSpc>
                    </a:pPr>
                    <a14:m>
                      <m:oMathPara xmlns:m="http://schemas.openxmlformats.org/officeDocument/2006/math">
                        <m:oMathParaPr>
                          <m:jc m:val="centerGroup"/>
                        </m:oMathParaPr>
                        <m:oMath xmlns:m="http://schemas.openxmlformats.org/officeDocument/2006/math">
                          <m:sSub>
                            <m:sSubPr>
                              <m:ctrlPr>
                                <a:rPr lang="en-US" altLang="zh-CN" sz="2050" b="0" i="1" smtClean="0">
                                  <a:latin typeface="Cambria Math" panose="02040503050406030204" pitchFamily="18" charset="0"/>
                                  <a:cs typeface="Times New Roman"/>
                                </a:rPr>
                              </m:ctrlPr>
                            </m:sSubPr>
                            <m:e>
                              <m:r>
                                <a:rPr lang="en-US" altLang="zh-CN" sz="2050" b="0" i="1" smtClean="0">
                                  <a:latin typeface="Cambria Math" panose="02040503050406030204" pitchFamily="18" charset="0"/>
                                  <a:cs typeface="Times New Roman"/>
                                </a:rPr>
                                <m:t>𝜔</m:t>
                              </m:r>
                            </m:e>
                            <m:sub>
                              <m:r>
                                <a:rPr lang="en-US" altLang="zh-CN" sz="2050" b="0" i="1" smtClean="0">
                                  <a:latin typeface="Cambria Math" panose="02040503050406030204" pitchFamily="18" charset="0"/>
                                  <a:cs typeface="Times New Roman"/>
                                </a:rPr>
                                <m:t>3</m:t>
                              </m:r>
                            </m:sub>
                          </m:sSub>
                        </m:oMath>
                      </m:oMathPara>
                    </a14:m>
                    <a:endParaRPr sz="2050" dirty="0">
                      <a:latin typeface="Times New Roman"/>
                      <a:cs typeface="Times New Roman"/>
                    </a:endParaRPr>
                  </a:p>
                </p:txBody>
              </p:sp>
            </mc:Choice>
            <mc:Fallback xmlns="">
              <p:sp>
                <p:nvSpPr>
                  <p:cNvPr id="45" name="object 23">
                    <a:extLst>
                      <a:ext uri="{FF2B5EF4-FFF2-40B4-BE49-F238E27FC236}">
                        <a16:creationId xmlns:a16="http://schemas.microsoft.com/office/drawing/2014/main" id="{CDAA5C19-7707-45E4-B9BB-3BF5E83E74F7}"/>
                      </a:ext>
                    </a:extLst>
                  </p:cNvPr>
                  <p:cNvSpPr txBox="1">
                    <a:spLocks noRot="1" noChangeAspect="1" noMove="1" noResize="1" noEditPoints="1" noAdjustHandles="1" noChangeArrowheads="1" noChangeShapeType="1" noTextEdit="1"/>
                  </p:cNvSpPr>
                  <p:nvPr/>
                </p:nvSpPr>
                <p:spPr>
                  <a:xfrm>
                    <a:off x="5554025" y="2259401"/>
                    <a:ext cx="403638" cy="315471"/>
                  </a:xfrm>
                  <a:prstGeom prst="rect">
                    <a:avLst/>
                  </a:prstGeom>
                  <a:blipFill>
                    <a:blip r:embed="rId9"/>
                    <a:stretch>
                      <a:fillRect b="-17308"/>
                    </a:stretch>
                  </a:blipFill>
                </p:spPr>
                <p:txBody>
                  <a:bodyPr/>
                  <a:lstStyle/>
                  <a:p>
                    <a:r>
                      <a:rPr lang="zh-CN" altLang="en-US">
                        <a:noFill/>
                      </a:rPr>
                      <a:t> </a:t>
                    </a:r>
                  </a:p>
                </p:txBody>
              </p:sp>
            </mc:Fallback>
          </mc:AlternateContent>
        </p:grpSp>
        <p:cxnSp>
          <p:nvCxnSpPr>
            <p:cNvPr id="32" name="直接连接符 31">
              <a:extLst>
                <a:ext uri="{FF2B5EF4-FFF2-40B4-BE49-F238E27FC236}">
                  <a16:creationId xmlns:a16="http://schemas.microsoft.com/office/drawing/2014/main" id="{8919DDD6-533A-4962-AADB-8E1F5B9D0394}"/>
                </a:ext>
              </a:extLst>
            </p:cNvPr>
            <p:cNvCxnSpPr>
              <a:cxnSpLocks/>
            </p:cNvCxnSpPr>
            <p:nvPr/>
          </p:nvCxnSpPr>
          <p:spPr>
            <a:xfrm>
              <a:off x="10741720" y="1300163"/>
              <a:ext cx="0" cy="733425"/>
            </a:xfrm>
            <a:prstGeom prst="line">
              <a:avLst/>
            </a:prstGeom>
            <a:ln w="25400">
              <a:solidFill>
                <a:srgbClr val="0000CC"/>
              </a:solidFill>
            </a:ln>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A520740E-1461-486A-AC80-880C60B8D539}"/>
                </a:ext>
              </a:extLst>
            </p:cNvPr>
            <p:cNvCxnSpPr>
              <a:cxnSpLocks/>
            </p:cNvCxnSpPr>
            <p:nvPr/>
          </p:nvCxnSpPr>
          <p:spPr>
            <a:xfrm>
              <a:off x="10472623" y="1296349"/>
              <a:ext cx="0" cy="733425"/>
            </a:xfrm>
            <a:prstGeom prst="line">
              <a:avLst/>
            </a:prstGeom>
            <a:ln w="25400">
              <a:solidFill>
                <a:srgbClr val="FF0000"/>
              </a:solidFill>
            </a:ln>
          </p:spPr>
          <p:style>
            <a:lnRef idx="2">
              <a:schemeClr val="dk1"/>
            </a:lnRef>
            <a:fillRef idx="0">
              <a:schemeClr val="dk1"/>
            </a:fillRef>
            <a:effectRef idx="1">
              <a:schemeClr val="dk1"/>
            </a:effectRef>
            <a:fontRef idx="minor">
              <a:schemeClr val="tx1"/>
            </a:fontRef>
          </p:style>
        </p:cxnSp>
        <p:cxnSp>
          <p:nvCxnSpPr>
            <p:cNvPr id="46" name="直接连接符 45">
              <a:extLst>
                <a:ext uri="{FF2B5EF4-FFF2-40B4-BE49-F238E27FC236}">
                  <a16:creationId xmlns:a16="http://schemas.microsoft.com/office/drawing/2014/main" id="{C8D11591-8990-4599-8518-6AACF7909A64}"/>
                </a:ext>
              </a:extLst>
            </p:cNvPr>
            <p:cNvCxnSpPr>
              <a:cxnSpLocks/>
            </p:cNvCxnSpPr>
            <p:nvPr/>
          </p:nvCxnSpPr>
          <p:spPr>
            <a:xfrm>
              <a:off x="10234056" y="1286639"/>
              <a:ext cx="0" cy="733425"/>
            </a:xfrm>
            <a:prstGeom prst="line">
              <a:avLst/>
            </a:prstGeom>
            <a:ln w="25400">
              <a:solidFill>
                <a:srgbClr val="7030A0"/>
              </a:solidFill>
            </a:ln>
          </p:spPr>
          <p:style>
            <a:lnRef idx="2">
              <a:schemeClr val="dk1"/>
            </a:lnRef>
            <a:fillRef idx="0">
              <a:schemeClr val="dk1"/>
            </a:fillRef>
            <a:effectRef idx="1">
              <a:schemeClr val="dk1"/>
            </a:effectRef>
            <a:fontRef idx="minor">
              <a:schemeClr val="tx1"/>
            </a:fontRef>
          </p:style>
        </p:cxnSp>
        <p:cxnSp>
          <p:nvCxnSpPr>
            <p:cNvPr id="47" name="直接连接符 46">
              <a:extLst>
                <a:ext uri="{FF2B5EF4-FFF2-40B4-BE49-F238E27FC236}">
                  <a16:creationId xmlns:a16="http://schemas.microsoft.com/office/drawing/2014/main" id="{EE0AA8B2-21CC-425D-914D-2CB4E0686D74}"/>
                </a:ext>
              </a:extLst>
            </p:cNvPr>
            <p:cNvCxnSpPr>
              <a:cxnSpLocks/>
            </p:cNvCxnSpPr>
            <p:nvPr/>
          </p:nvCxnSpPr>
          <p:spPr>
            <a:xfrm>
              <a:off x="9949336" y="1286639"/>
              <a:ext cx="0" cy="733425"/>
            </a:xfrm>
            <a:prstGeom prst="line">
              <a:avLst/>
            </a:prstGeom>
            <a:ln w="25400">
              <a:solidFill>
                <a:srgbClr val="00B050"/>
              </a:solidFill>
            </a:ln>
          </p:spPr>
          <p:style>
            <a:lnRef idx="2">
              <a:schemeClr val="dk1"/>
            </a:lnRef>
            <a:fillRef idx="0">
              <a:schemeClr val="dk1"/>
            </a:fillRef>
            <a:effectRef idx="1">
              <a:schemeClr val="dk1"/>
            </a:effectRef>
            <a:fontRef idx="minor">
              <a:schemeClr val="tx1"/>
            </a:fontRef>
          </p:style>
        </p:cxnSp>
      </p:grpSp>
      <p:cxnSp>
        <p:nvCxnSpPr>
          <p:cNvPr id="39" name="直接箭头连接符 38">
            <a:extLst>
              <a:ext uri="{FF2B5EF4-FFF2-40B4-BE49-F238E27FC236}">
                <a16:creationId xmlns:a16="http://schemas.microsoft.com/office/drawing/2014/main" id="{4172AA82-6E10-4B09-ADF1-166D5D14A882}"/>
              </a:ext>
            </a:extLst>
          </p:cNvPr>
          <p:cNvCxnSpPr>
            <a:cxnSpLocks/>
          </p:cNvCxnSpPr>
          <p:nvPr/>
        </p:nvCxnSpPr>
        <p:spPr>
          <a:xfrm>
            <a:off x="7371644" y="1162086"/>
            <a:ext cx="3507170" cy="1506903"/>
          </a:xfrm>
          <a:prstGeom prst="straightConnector1">
            <a:avLst/>
          </a:prstGeom>
          <a:ln w="254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4EA0A8B1-52BF-4152-B4F3-80E9E987BCD0}"/>
              </a:ext>
            </a:extLst>
          </p:cNvPr>
          <p:cNvCxnSpPr>
            <a:cxnSpLocks/>
          </p:cNvCxnSpPr>
          <p:nvPr/>
        </p:nvCxnSpPr>
        <p:spPr>
          <a:xfrm>
            <a:off x="7332747" y="1616892"/>
            <a:ext cx="3204421" cy="12571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27C11ABF-9CD7-4058-9F31-84374656C81E}"/>
              </a:ext>
            </a:extLst>
          </p:cNvPr>
          <p:cNvCxnSpPr>
            <a:cxnSpLocks/>
          </p:cNvCxnSpPr>
          <p:nvPr/>
        </p:nvCxnSpPr>
        <p:spPr>
          <a:xfrm>
            <a:off x="7108059" y="2084699"/>
            <a:ext cx="3133036" cy="1117631"/>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D668D22C-1EBC-481B-9DEE-81575F5BCBAE}"/>
              </a:ext>
            </a:extLst>
          </p:cNvPr>
          <p:cNvCxnSpPr>
            <a:cxnSpLocks/>
          </p:cNvCxnSpPr>
          <p:nvPr/>
        </p:nvCxnSpPr>
        <p:spPr>
          <a:xfrm>
            <a:off x="6965557" y="2970515"/>
            <a:ext cx="2874544" cy="28746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1" name="箭头: 右 70">
            <a:extLst>
              <a:ext uri="{FF2B5EF4-FFF2-40B4-BE49-F238E27FC236}">
                <a16:creationId xmlns:a16="http://schemas.microsoft.com/office/drawing/2014/main" id="{C72E5B75-DF4B-48E0-909C-0B41CAB07D9E}"/>
              </a:ext>
            </a:extLst>
          </p:cNvPr>
          <p:cNvSpPr/>
          <p:nvPr/>
        </p:nvSpPr>
        <p:spPr>
          <a:xfrm rot="19308257">
            <a:off x="7167540" y="4569154"/>
            <a:ext cx="256093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2972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1"/>
                                        </p:tgtEl>
                                        <p:attrNameLst>
                                          <p:attrName>style.visibility</p:attrName>
                                        </p:attrNameLst>
                                      </p:cBhvr>
                                      <p:to>
                                        <p:strVal val="visible"/>
                                      </p:to>
                                    </p:set>
                                    <p:anim calcmode="lin" valueType="num">
                                      <p:cBhvr additive="base">
                                        <p:cTn id="55" dur="500" fill="hold"/>
                                        <p:tgtEl>
                                          <p:spTgt spid="71"/>
                                        </p:tgtEl>
                                        <p:attrNameLst>
                                          <p:attrName>ppt_x</p:attrName>
                                        </p:attrNameLst>
                                      </p:cBhvr>
                                      <p:tavLst>
                                        <p:tav tm="0">
                                          <p:val>
                                            <p:strVal val="#ppt_x"/>
                                          </p:val>
                                        </p:tav>
                                        <p:tav tm="100000">
                                          <p:val>
                                            <p:strVal val="#ppt_x"/>
                                          </p:val>
                                        </p:tav>
                                      </p:tavLst>
                                    </p:anim>
                                    <p:anim calcmode="lin" valueType="num">
                                      <p:cBhvr additive="base">
                                        <p:cTn id="56"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500" fill="hold"/>
                                        <p:tgtEl>
                                          <p:spTgt spid="36"/>
                                        </p:tgtEl>
                                        <p:attrNameLst>
                                          <p:attrName>ppt_x</p:attrName>
                                        </p:attrNameLst>
                                      </p:cBhvr>
                                      <p:tavLst>
                                        <p:tav tm="0">
                                          <p:val>
                                            <p:strVal val="#ppt_x"/>
                                          </p:val>
                                        </p:tav>
                                        <p:tav tm="100000">
                                          <p:val>
                                            <p:strVal val="#ppt_x"/>
                                          </p:val>
                                        </p:tav>
                                      </p:tavLst>
                                    </p:anim>
                                    <p:anim calcmode="lin" valueType="num">
                                      <p:cBhvr additive="base">
                                        <p:cTn id="6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500" fill="hold"/>
                                        <p:tgtEl>
                                          <p:spTgt spid="39"/>
                                        </p:tgtEl>
                                        <p:attrNameLst>
                                          <p:attrName>ppt_x</p:attrName>
                                        </p:attrNameLst>
                                      </p:cBhvr>
                                      <p:tavLst>
                                        <p:tav tm="0">
                                          <p:val>
                                            <p:strVal val="#ppt_x"/>
                                          </p:val>
                                        </p:tav>
                                        <p:tav tm="100000">
                                          <p:val>
                                            <p:strVal val="#ppt_x"/>
                                          </p:val>
                                        </p:tav>
                                      </p:tavLst>
                                    </p:anim>
                                    <p:anim calcmode="lin" valueType="num">
                                      <p:cBhvr additive="base">
                                        <p:cTn id="6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1"/>
                                        </p:tgtEl>
                                        <p:attrNameLst>
                                          <p:attrName>style.visibility</p:attrName>
                                        </p:attrNameLst>
                                      </p:cBhvr>
                                      <p:to>
                                        <p:strVal val="visible"/>
                                      </p:to>
                                    </p:set>
                                    <p:anim calcmode="lin" valueType="num">
                                      <p:cBhvr additive="base">
                                        <p:cTn id="73" dur="500" fill="hold"/>
                                        <p:tgtEl>
                                          <p:spTgt spid="41"/>
                                        </p:tgtEl>
                                        <p:attrNameLst>
                                          <p:attrName>ppt_x</p:attrName>
                                        </p:attrNameLst>
                                      </p:cBhvr>
                                      <p:tavLst>
                                        <p:tav tm="0">
                                          <p:val>
                                            <p:strVal val="#ppt_x"/>
                                          </p:val>
                                        </p:tav>
                                        <p:tav tm="100000">
                                          <p:val>
                                            <p:strVal val="#ppt_x"/>
                                          </p:val>
                                        </p:tav>
                                      </p:tavLst>
                                    </p:anim>
                                    <p:anim calcmode="lin" valueType="num">
                                      <p:cBhvr additive="base">
                                        <p:cTn id="7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50"/>
                                        </p:tgtEl>
                                        <p:attrNameLst>
                                          <p:attrName>style.visibility</p:attrName>
                                        </p:attrNameLst>
                                      </p:cBhvr>
                                      <p:to>
                                        <p:strVal val="visible"/>
                                      </p:to>
                                    </p:set>
                                    <p:anim calcmode="lin" valueType="num">
                                      <p:cBhvr additive="base">
                                        <p:cTn id="79" dur="500" fill="hold"/>
                                        <p:tgtEl>
                                          <p:spTgt spid="50"/>
                                        </p:tgtEl>
                                        <p:attrNameLst>
                                          <p:attrName>ppt_x</p:attrName>
                                        </p:attrNameLst>
                                      </p:cBhvr>
                                      <p:tavLst>
                                        <p:tav tm="0">
                                          <p:val>
                                            <p:strVal val="#ppt_x"/>
                                          </p:val>
                                        </p:tav>
                                        <p:tav tm="100000">
                                          <p:val>
                                            <p:strVal val="#ppt_x"/>
                                          </p:val>
                                        </p:tav>
                                      </p:tavLst>
                                    </p:anim>
                                    <p:anim calcmode="lin" valueType="num">
                                      <p:cBhvr additive="base">
                                        <p:cTn id="8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159063-7B0C-4EC4-9D17-FF9A4023F439}"/>
              </a:ext>
            </a:extLst>
          </p:cNvPr>
          <p:cNvSpPr>
            <a:spLocks noGrp="1"/>
          </p:cNvSpPr>
          <p:nvPr>
            <p:ph type="title"/>
          </p:nvPr>
        </p:nvSpPr>
        <p:spPr/>
        <p:txBody>
          <a:bodyPr/>
          <a:lstStyle/>
          <a:p>
            <a:r>
              <a:rPr lang="zh-CN" altLang="en-US" dirty="0"/>
              <a:t>空域和频域</a:t>
            </a:r>
          </a:p>
        </p:txBody>
      </p:sp>
      <p:sp>
        <p:nvSpPr>
          <p:cNvPr id="3" name="内容占位符 2">
            <a:extLst>
              <a:ext uri="{FF2B5EF4-FFF2-40B4-BE49-F238E27FC236}">
                <a16:creationId xmlns:a16="http://schemas.microsoft.com/office/drawing/2014/main" id="{564B01C4-5C20-4959-B108-9B6BF7B1EBAB}"/>
              </a:ext>
            </a:extLst>
          </p:cNvPr>
          <p:cNvSpPr>
            <a:spLocks noGrp="1"/>
          </p:cNvSpPr>
          <p:nvPr>
            <p:ph idx="1"/>
          </p:nvPr>
        </p:nvSpPr>
        <p:spPr/>
        <p:txBody>
          <a:bodyPr/>
          <a:lstStyle/>
          <a:p>
            <a:r>
              <a:rPr lang="zh-CN" altLang="en-US" dirty="0"/>
              <a:t>多个信号混合，空域不好识别，但频域容易识别</a:t>
            </a:r>
          </a:p>
        </p:txBody>
      </p:sp>
      <p:pic>
        <p:nvPicPr>
          <p:cNvPr id="7" name="图片 6">
            <a:extLst>
              <a:ext uri="{FF2B5EF4-FFF2-40B4-BE49-F238E27FC236}">
                <a16:creationId xmlns:a16="http://schemas.microsoft.com/office/drawing/2014/main" id="{FF073AE3-FCA1-4A3E-B319-55D14682223D}"/>
              </a:ext>
            </a:extLst>
          </p:cNvPr>
          <p:cNvPicPr>
            <a:picLocks noChangeAspect="1"/>
          </p:cNvPicPr>
          <p:nvPr/>
        </p:nvPicPr>
        <p:blipFill>
          <a:blip r:embed="rId3"/>
          <a:stretch>
            <a:fillRect/>
          </a:stretch>
        </p:blipFill>
        <p:spPr>
          <a:xfrm>
            <a:off x="116521" y="2287972"/>
            <a:ext cx="6096000" cy="4572000"/>
          </a:xfrm>
          <a:prstGeom prst="rect">
            <a:avLst/>
          </a:prstGeom>
        </p:spPr>
      </p:pic>
      <p:sp>
        <p:nvSpPr>
          <p:cNvPr id="8" name="文本框 7">
            <a:extLst>
              <a:ext uri="{FF2B5EF4-FFF2-40B4-BE49-F238E27FC236}">
                <a16:creationId xmlns:a16="http://schemas.microsoft.com/office/drawing/2014/main" id="{5B53F1D5-7A03-41D8-B992-3BF94ADEEF58}"/>
              </a:ext>
            </a:extLst>
          </p:cNvPr>
          <p:cNvSpPr txBox="1"/>
          <p:nvPr/>
        </p:nvSpPr>
        <p:spPr>
          <a:xfrm>
            <a:off x="7726385" y="2433384"/>
            <a:ext cx="2262158" cy="369332"/>
          </a:xfrm>
          <a:prstGeom prst="rect">
            <a:avLst/>
          </a:prstGeom>
          <a:noFill/>
        </p:spPr>
        <p:txBody>
          <a:bodyPr wrap="none" rtlCol="0">
            <a:spAutoFit/>
          </a:bodyPr>
          <a:lstStyle/>
          <a:p>
            <a:r>
              <a:rPr lang="zh-CN" altLang="en-US" dirty="0"/>
              <a:t>如何做频域分解呢？</a:t>
            </a:r>
          </a:p>
        </p:txBody>
      </p:sp>
      <p:grpSp>
        <p:nvGrpSpPr>
          <p:cNvPr id="6" name="Group 4">
            <a:extLst>
              <a:ext uri="{FF2B5EF4-FFF2-40B4-BE49-F238E27FC236}">
                <a16:creationId xmlns:a16="http://schemas.microsoft.com/office/drawing/2014/main" id="{4CBE7B51-747B-4B2B-B29B-1ED493120E43}"/>
              </a:ext>
            </a:extLst>
          </p:cNvPr>
          <p:cNvGrpSpPr>
            <a:grpSpLocks/>
          </p:cNvGrpSpPr>
          <p:nvPr/>
        </p:nvGrpSpPr>
        <p:grpSpPr bwMode="auto">
          <a:xfrm>
            <a:off x="6010825" y="2928700"/>
            <a:ext cx="6018510" cy="3248263"/>
            <a:chOff x="930" y="1297"/>
            <a:chExt cx="3916" cy="1944"/>
          </a:xfrm>
        </p:grpSpPr>
        <p:graphicFrame>
          <p:nvGraphicFramePr>
            <p:cNvPr id="9" name="Object 5">
              <a:extLst>
                <a:ext uri="{FF2B5EF4-FFF2-40B4-BE49-F238E27FC236}">
                  <a16:creationId xmlns:a16="http://schemas.microsoft.com/office/drawing/2014/main" id="{2FCFD782-5148-4BF5-815E-DB8DBF4B9D5B}"/>
                </a:ext>
              </a:extLst>
            </p:cNvPr>
            <p:cNvGraphicFramePr>
              <a:graphicFrameLocks noChangeAspect="1"/>
            </p:cNvGraphicFramePr>
            <p:nvPr/>
          </p:nvGraphicFramePr>
          <p:xfrm>
            <a:off x="1600" y="1729"/>
            <a:ext cx="1145" cy="673"/>
          </p:xfrm>
          <a:graphic>
            <a:graphicData uri="http://schemas.openxmlformats.org/presentationml/2006/ole">
              <mc:AlternateContent xmlns:mc="http://schemas.openxmlformats.org/markup-compatibility/2006">
                <mc:Choice xmlns:v="urn:schemas-microsoft-com:vml" Requires="v">
                  <p:oleObj spid="_x0000_s6162" name="公式" r:id="rId4" imgW="736560" imgH="431640" progId="Equation.3">
                    <p:embed/>
                  </p:oleObj>
                </mc:Choice>
                <mc:Fallback>
                  <p:oleObj name="公式" r:id="rId4" imgW="736560" imgH="431640" progId="Equation.3">
                    <p:embed/>
                    <p:pic>
                      <p:nvPicPr>
                        <p:cNvPr id="9" name="Object 5">
                          <a:extLst>
                            <a:ext uri="{FF2B5EF4-FFF2-40B4-BE49-F238E27FC236}">
                              <a16:creationId xmlns:a16="http://schemas.microsoft.com/office/drawing/2014/main" id="{2FCFD782-5148-4BF5-815E-DB8DBF4B9D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 y="1729"/>
                          <a:ext cx="1145" cy="6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 name="Group 6">
              <a:extLst>
                <a:ext uri="{FF2B5EF4-FFF2-40B4-BE49-F238E27FC236}">
                  <a16:creationId xmlns:a16="http://schemas.microsoft.com/office/drawing/2014/main" id="{80112720-AC32-41D5-9765-94174F38F6DB}"/>
                </a:ext>
              </a:extLst>
            </p:cNvPr>
            <p:cNvGrpSpPr>
              <a:grpSpLocks/>
            </p:cNvGrpSpPr>
            <p:nvPr/>
          </p:nvGrpSpPr>
          <p:grpSpPr bwMode="auto">
            <a:xfrm>
              <a:off x="930" y="1298"/>
              <a:ext cx="932" cy="702"/>
              <a:chOff x="1536" y="816"/>
              <a:chExt cx="932" cy="1240"/>
            </a:xfrm>
          </p:grpSpPr>
          <p:sp>
            <p:nvSpPr>
              <p:cNvPr id="21" name="Text Box 7">
                <a:extLst>
                  <a:ext uri="{FF2B5EF4-FFF2-40B4-BE49-F238E27FC236}">
                    <a16:creationId xmlns:a16="http://schemas.microsoft.com/office/drawing/2014/main" id="{89AF6E8E-C8F0-4005-A891-DD3193245A53}"/>
                  </a:ext>
                </a:extLst>
              </p:cNvPr>
              <p:cNvSpPr txBox="1">
                <a:spLocks noChangeArrowheads="1"/>
              </p:cNvSpPr>
              <p:nvPr/>
            </p:nvSpPr>
            <p:spPr bwMode="auto">
              <a:xfrm>
                <a:off x="1536" y="816"/>
                <a:ext cx="932" cy="423"/>
              </a:xfrm>
              <a:prstGeom prst="rect">
                <a:avLst/>
              </a:prstGeom>
              <a:noFill/>
              <a:ln w="9525">
                <a:noFill/>
                <a:miter lim="800000"/>
                <a:headEnd/>
                <a:tailEnd/>
              </a:ln>
            </p:spPr>
            <p:txBody>
              <a:bodyPr>
                <a:spAutoFit/>
              </a:bodyPr>
              <a:lstStyle/>
              <a:p>
                <a:r>
                  <a:rPr lang="zh-CN" altLang="en-US" sz="2000"/>
                  <a:t> 输入信号</a:t>
                </a:r>
                <a:endParaRPr lang="en-US" altLang="zh-CN" sz="2000"/>
              </a:p>
            </p:txBody>
          </p:sp>
          <p:sp>
            <p:nvSpPr>
              <p:cNvPr id="22" name="Line 8">
                <a:extLst>
                  <a:ext uri="{FF2B5EF4-FFF2-40B4-BE49-F238E27FC236}">
                    <a16:creationId xmlns:a16="http://schemas.microsoft.com/office/drawing/2014/main" id="{C6411642-4EC5-45BC-B4F8-1BEE619DC929}"/>
                  </a:ext>
                </a:extLst>
              </p:cNvPr>
              <p:cNvSpPr>
                <a:spLocks noChangeShapeType="1"/>
              </p:cNvSpPr>
              <p:nvPr/>
            </p:nvSpPr>
            <p:spPr bwMode="auto">
              <a:xfrm>
                <a:off x="1824" y="1344"/>
                <a:ext cx="438" cy="712"/>
              </a:xfrm>
              <a:prstGeom prst="line">
                <a:avLst/>
              </a:prstGeom>
              <a:noFill/>
              <a:ln w="9525">
                <a:solidFill>
                  <a:schemeClr val="tx1"/>
                </a:solidFill>
                <a:miter lim="800000"/>
                <a:headEnd/>
                <a:tailEnd type="triangle" w="med" len="med"/>
              </a:ln>
            </p:spPr>
            <p:txBody>
              <a:bodyPr wrap="none"/>
              <a:lstStyle/>
              <a:p>
                <a:endParaRPr lang="zh-CN" altLang="en-US" sz="1400"/>
              </a:p>
            </p:txBody>
          </p:sp>
        </p:grpSp>
        <p:grpSp>
          <p:nvGrpSpPr>
            <p:cNvPr id="11" name="Group 9">
              <a:extLst>
                <a:ext uri="{FF2B5EF4-FFF2-40B4-BE49-F238E27FC236}">
                  <a16:creationId xmlns:a16="http://schemas.microsoft.com/office/drawing/2014/main" id="{B6563525-0862-4FEA-A9B7-6B85EB0D452F}"/>
                </a:ext>
              </a:extLst>
            </p:cNvPr>
            <p:cNvGrpSpPr>
              <a:grpSpLocks/>
            </p:cNvGrpSpPr>
            <p:nvPr/>
          </p:nvGrpSpPr>
          <p:grpSpPr bwMode="auto">
            <a:xfrm>
              <a:off x="1973" y="1297"/>
              <a:ext cx="884" cy="689"/>
              <a:chOff x="2579" y="1030"/>
              <a:chExt cx="884" cy="984"/>
            </a:xfrm>
          </p:grpSpPr>
          <p:sp>
            <p:nvSpPr>
              <p:cNvPr id="19" name="Text Box 10">
                <a:extLst>
                  <a:ext uri="{FF2B5EF4-FFF2-40B4-BE49-F238E27FC236}">
                    <a16:creationId xmlns:a16="http://schemas.microsoft.com/office/drawing/2014/main" id="{6CD6C399-E40C-4056-97E6-AD90F214DEB2}"/>
                  </a:ext>
                </a:extLst>
              </p:cNvPr>
              <p:cNvSpPr txBox="1">
                <a:spLocks noChangeArrowheads="1"/>
              </p:cNvSpPr>
              <p:nvPr/>
            </p:nvSpPr>
            <p:spPr bwMode="auto">
              <a:xfrm>
                <a:off x="2579" y="1030"/>
                <a:ext cx="884" cy="342"/>
              </a:xfrm>
              <a:prstGeom prst="rect">
                <a:avLst/>
              </a:prstGeom>
              <a:noFill/>
              <a:ln w="9525">
                <a:noFill/>
                <a:miter lim="800000"/>
                <a:headEnd/>
                <a:tailEnd/>
              </a:ln>
            </p:spPr>
            <p:txBody>
              <a:bodyPr>
                <a:spAutoFit/>
              </a:bodyPr>
              <a:lstStyle/>
              <a:p>
                <a:r>
                  <a:rPr lang="zh-CN" altLang="en-US" sz="2000"/>
                  <a:t>变换系数</a:t>
                </a:r>
                <a:endParaRPr lang="en-US" altLang="zh-CN" sz="2000"/>
              </a:p>
            </p:txBody>
          </p:sp>
          <p:sp>
            <p:nvSpPr>
              <p:cNvPr id="20" name="Line 11">
                <a:extLst>
                  <a:ext uri="{FF2B5EF4-FFF2-40B4-BE49-F238E27FC236}">
                    <a16:creationId xmlns:a16="http://schemas.microsoft.com/office/drawing/2014/main" id="{26828D55-8F0B-434A-82F9-DF625D858DB8}"/>
                  </a:ext>
                </a:extLst>
              </p:cNvPr>
              <p:cNvSpPr>
                <a:spLocks noChangeShapeType="1"/>
              </p:cNvSpPr>
              <p:nvPr/>
            </p:nvSpPr>
            <p:spPr bwMode="auto">
              <a:xfrm>
                <a:off x="2942" y="1387"/>
                <a:ext cx="0" cy="627"/>
              </a:xfrm>
              <a:prstGeom prst="line">
                <a:avLst/>
              </a:prstGeom>
              <a:noFill/>
              <a:ln w="9525">
                <a:solidFill>
                  <a:schemeClr val="tx1"/>
                </a:solidFill>
                <a:miter lim="800000"/>
                <a:headEnd/>
                <a:tailEnd type="triangle" w="med" len="med"/>
              </a:ln>
            </p:spPr>
            <p:txBody>
              <a:bodyPr wrap="none"/>
              <a:lstStyle/>
              <a:p>
                <a:endParaRPr lang="zh-CN" altLang="en-US" sz="1400"/>
              </a:p>
            </p:txBody>
          </p:sp>
        </p:grpSp>
        <p:grpSp>
          <p:nvGrpSpPr>
            <p:cNvPr id="12" name="Group 12">
              <a:extLst>
                <a:ext uri="{FF2B5EF4-FFF2-40B4-BE49-F238E27FC236}">
                  <a16:creationId xmlns:a16="http://schemas.microsoft.com/office/drawing/2014/main" id="{B8CA5709-1571-400A-B0AB-6A811BF48280}"/>
                </a:ext>
              </a:extLst>
            </p:cNvPr>
            <p:cNvGrpSpPr>
              <a:grpSpLocks/>
            </p:cNvGrpSpPr>
            <p:nvPr/>
          </p:nvGrpSpPr>
          <p:grpSpPr bwMode="auto">
            <a:xfrm>
              <a:off x="2631" y="1305"/>
              <a:ext cx="1711" cy="685"/>
              <a:chOff x="3237" y="830"/>
              <a:chExt cx="1711" cy="1258"/>
            </a:xfrm>
          </p:grpSpPr>
          <p:sp>
            <p:nvSpPr>
              <p:cNvPr id="17" name="Text Box 13">
                <a:extLst>
                  <a:ext uri="{FF2B5EF4-FFF2-40B4-BE49-F238E27FC236}">
                    <a16:creationId xmlns:a16="http://schemas.microsoft.com/office/drawing/2014/main" id="{8A6CD1F9-F316-488C-9C5A-2DD532E7A06B}"/>
                  </a:ext>
                </a:extLst>
              </p:cNvPr>
              <p:cNvSpPr txBox="1">
                <a:spLocks noChangeArrowheads="1"/>
              </p:cNvSpPr>
              <p:nvPr/>
            </p:nvSpPr>
            <p:spPr bwMode="auto">
              <a:xfrm>
                <a:off x="3713" y="830"/>
                <a:ext cx="1235" cy="440"/>
              </a:xfrm>
              <a:prstGeom prst="rect">
                <a:avLst/>
              </a:prstGeom>
              <a:noFill/>
              <a:ln w="9525">
                <a:noFill/>
                <a:miter lim="800000"/>
                <a:headEnd/>
                <a:tailEnd/>
              </a:ln>
            </p:spPr>
            <p:txBody>
              <a:bodyPr wrap="square">
                <a:spAutoFit/>
              </a:bodyPr>
              <a:lstStyle/>
              <a:p>
                <a:r>
                  <a:rPr lang="zh-CN" altLang="en-US" sz="2000" dirty="0"/>
                  <a:t>  基函数</a:t>
                </a:r>
              </a:p>
            </p:txBody>
          </p:sp>
          <p:sp>
            <p:nvSpPr>
              <p:cNvPr id="18" name="Line 14">
                <a:extLst>
                  <a:ext uri="{FF2B5EF4-FFF2-40B4-BE49-F238E27FC236}">
                    <a16:creationId xmlns:a16="http://schemas.microsoft.com/office/drawing/2014/main" id="{45F41537-D680-4D0C-9A7D-EF2790187AF6}"/>
                  </a:ext>
                </a:extLst>
              </p:cNvPr>
              <p:cNvSpPr>
                <a:spLocks noChangeShapeType="1"/>
              </p:cNvSpPr>
              <p:nvPr/>
            </p:nvSpPr>
            <p:spPr bwMode="auto">
              <a:xfrm flipH="1">
                <a:off x="3237" y="1316"/>
                <a:ext cx="703" cy="772"/>
              </a:xfrm>
              <a:prstGeom prst="line">
                <a:avLst/>
              </a:prstGeom>
              <a:noFill/>
              <a:ln w="9525">
                <a:solidFill>
                  <a:schemeClr val="tx1"/>
                </a:solidFill>
                <a:miter lim="800000"/>
                <a:headEnd/>
                <a:tailEnd type="triangle" w="med" len="med"/>
              </a:ln>
            </p:spPr>
            <p:txBody>
              <a:bodyPr wrap="none"/>
              <a:lstStyle/>
              <a:p>
                <a:endParaRPr lang="zh-CN" altLang="en-US" sz="1400"/>
              </a:p>
            </p:txBody>
          </p:sp>
        </p:grpSp>
        <p:graphicFrame>
          <p:nvGraphicFramePr>
            <p:cNvPr id="13" name="Object 15">
              <a:extLst>
                <a:ext uri="{FF2B5EF4-FFF2-40B4-BE49-F238E27FC236}">
                  <a16:creationId xmlns:a16="http://schemas.microsoft.com/office/drawing/2014/main" id="{7F788E64-3B38-4E31-AC12-6CCDA5DDA4B5}"/>
                </a:ext>
              </a:extLst>
            </p:cNvPr>
            <p:cNvGraphicFramePr>
              <a:graphicFrameLocks noChangeAspect="1"/>
            </p:cNvGraphicFramePr>
            <p:nvPr>
              <p:extLst>
                <p:ext uri="{D42A27DB-BD31-4B8C-83A1-F6EECF244321}">
                  <p14:modId xmlns:p14="http://schemas.microsoft.com/office/powerpoint/2010/main" val="2770780486"/>
                </p:ext>
              </p:extLst>
            </p:nvPr>
          </p:nvGraphicFramePr>
          <p:xfrm>
            <a:off x="1662" y="2584"/>
            <a:ext cx="1157" cy="657"/>
          </p:xfrm>
          <a:graphic>
            <a:graphicData uri="http://schemas.openxmlformats.org/presentationml/2006/ole">
              <mc:AlternateContent xmlns:mc="http://schemas.openxmlformats.org/markup-compatibility/2006">
                <mc:Choice xmlns:v="urn:schemas-microsoft-com:vml" Requires="v">
                  <p:oleObj spid="_x0000_s6163" name="公式" r:id="rId6" imgW="761760" imgH="431640" progId="Equation.3">
                    <p:embed/>
                  </p:oleObj>
                </mc:Choice>
                <mc:Fallback>
                  <p:oleObj name="公式" r:id="rId6" imgW="761760" imgH="431640" progId="Equation.3">
                    <p:embed/>
                    <p:pic>
                      <p:nvPicPr>
                        <p:cNvPr id="13" name="Object 15">
                          <a:extLst>
                            <a:ext uri="{FF2B5EF4-FFF2-40B4-BE49-F238E27FC236}">
                              <a16:creationId xmlns:a16="http://schemas.microsoft.com/office/drawing/2014/main" id="{7F788E64-3B38-4E31-AC12-6CCDA5DDA4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2" y="2584"/>
                          <a:ext cx="1157" cy="657"/>
                        </a:xfrm>
                        <a:prstGeom prst="rect">
                          <a:avLst/>
                        </a:prstGeom>
                        <a:noFill/>
                        <a:extLst/>
                      </p:spPr>
                    </p:pic>
                  </p:oleObj>
                </mc:Fallback>
              </mc:AlternateContent>
            </a:graphicData>
          </a:graphic>
        </p:graphicFrame>
        <p:grpSp>
          <p:nvGrpSpPr>
            <p:cNvPr id="14" name="Group 16">
              <a:extLst>
                <a:ext uri="{FF2B5EF4-FFF2-40B4-BE49-F238E27FC236}">
                  <a16:creationId xmlns:a16="http://schemas.microsoft.com/office/drawing/2014/main" id="{EDED950E-6BA6-4650-B9F3-403E37E4B4C4}"/>
                </a:ext>
              </a:extLst>
            </p:cNvPr>
            <p:cNvGrpSpPr>
              <a:grpSpLocks/>
            </p:cNvGrpSpPr>
            <p:nvPr/>
          </p:nvGrpSpPr>
          <p:grpSpPr bwMode="auto">
            <a:xfrm>
              <a:off x="2661" y="2726"/>
              <a:ext cx="2185" cy="424"/>
              <a:chOff x="3267" y="3148"/>
              <a:chExt cx="2185" cy="424"/>
            </a:xfrm>
          </p:grpSpPr>
          <p:sp>
            <p:nvSpPr>
              <p:cNvPr id="15" name="Text Box 17">
                <a:extLst>
                  <a:ext uri="{FF2B5EF4-FFF2-40B4-BE49-F238E27FC236}">
                    <a16:creationId xmlns:a16="http://schemas.microsoft.com/office/drawing/2014/main" id="{ACE0836F-9193-4668-A657-DFF13086E1EA}"/>
                  </a:ext>
                </a:extLst>
              </p:cNvPr>
              <p:cNvSpPr txBox="1">
                <a:spLocks noChangeArrowheads="1"/>
              </p:cNvSpPr>
              <p:nvPr/>
            </p:nvSpPr>
            <p:spPr bwMode="auto">
              <a:xfrm>
                <a:off x="4331" y="3148"/>
                <a:ext cx="1121" cy="424"/>
              </a:xfrm>
              <a:prstGeom prst="rect">
                <a:avLst/>
              </a:prstGeom>
              <a:noFill/>
              <a:ln w="9525">
                <a:noFill/>
                <a:miter lim="800000"/>
                <a:headEnd/>
                <a:tailEnd/>
              </a:ln>
            </p:spPr>
            <p:txBody>
              <a:bodyPr wrap="none">
                <a:spAutoFit/>
              </a:bodyPr>
              <a:lstStyle/>
              <a:p>
                <a:r>
                  <a:rPr lang="zh-CN" altLang="en-US" sz="2000" dirty="0"/>
                  <a:t>用较少的系数</a:t>
                </a:r>
              </a:p>
              <a:p>
                <a:r>
                  <a:rPr lang="zh-CN" altLang="en-US" sz="2000" dirty="0"/>
                  <a:t>表示</a:t>
                </a:r>
              </a:p>
            </p:txBody>
          </p:sp>
          <p:sp>
            <p:nvSpPr>
              <p:cNvPr id="16" name="Line 18">
                <a:extLst>
                  <a:ext uri="{FF2B5EF4-FFF2-40B4-BE49-F238E27FC236}">
                    <a16:creationId xmlns:a16="http://schemas.microsoft.com/office/drawing/2014/main" id="{2837C686-C252-4E1C-846C-2931B6F0EBD6}"/>
                  </a:ext>
                </a:extLst>
              </p:cNvPr>
              <p:cNvSpPr>
                <a:spLocks noChangeShapeType="1"/>
              </p:cNvSpPr>
              <p:nvPr/>
            </p:nvSpPr>
            <p:spPr bwMode="auto">
              <a:xfrm flipH="1">
                <a:off x="3267" y="3370"/>
                <a:ext cx="1258" cy="0"/>
              </a:xfrm>
              <a:prstGeom prst="line">
                <a:avLst/>
              </a:prstGeom>
              <a:noFill/>
              <a:ln w="9525">
                <a:solidFill>
                  <a:schemeClr val="tx1"/>
                </a:solidFill>
                <a:miter lim="800000"/>
                <a:headEnd/>
                <a:tailEnd type="triangle" w="med" len="med"/>
              </a:ln>
            </p:spPr>
            <p:txBody>
              <a:bodyPr wrap="none"/>
              <a:lstStyle/>
              <a:p>
                <a:endParaRPr lang="zh-CN" altLang="en-US" sz="1400"/>
              </a:p>
            </p:txBody>
          </p:sp>
        </p:grpSp>
      </p:grpSp>
      <p:sp>
        <p:nvSpPr>
          <p:cNvPr id="4" name="箭头: 上 3">
            <a:extLst>
              <a:ext uri="{FF2B5EF4-FFF2-40B4-BE49-F238E27FC236}">
                <a16:creationId xmlns:a16="http://schemas.microsoft.com/office/drawing/2014/main" id="{7885F563-14A2-4694-A332-F3D8797631FC}"/>
              </a:ext>
            </a:extLst>
          </p:cNvPr>
          <p:cNvSpPr/>
          <p:nvPr/>
        </p:nvSpPr>
        <p:spPr>
          <a:xfrm>
            <a:off x="7090129" y="4573240"/>
            <a:ext cx="298122" cy="67351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77774DB-E342-4D0F-B437-5AAAFDD543C2}"/>
              </a:ext>
            </a:extLst>
          </p:cNvPr>
          <p:cNvSpPr txBox="1"/>
          <p:nvPr/>
        </p:nvSpPr>
        <p:spPr>
          <a:xfrm>
            <a:off x="7270889" y="4765747"/>
            <a:ext cx="649537" cy="369332"/>
          </a:xfrm>
          <a:prstGeom prst="rect">
            <a:avLst/>
          </a:prstGeom>
          <a:noFill/>
        </p:spPr>
        <p:txBody>
          <a:bodyPr wrap="none" rtlCol="0">
            <a:spAutoFit/>
          </a:bodyPr>
          <a:lstStyle/>
          <a:p>
            <a:r>
              <a:rPr lang="zh-CN" altLang="en-US" dirty="0">
                <a:solidFill>
                  <a:srgbClr val="FF0000"/>
                </a:solidFill>
              </a:rPr>
              <a:t>逼近</a:t>
            </a:r>
          </a:p>
        </p:txBody>
      </p:sp>
    </p:spTree>
    <p:extLst>
      <p:ext uri="{BB962C8B-B14F-4D97-AF65-F5344CB8AC3E}">
        <p14:creationId xmlns:p14="http://schemas.microsoft.com/office/powerpoint/2010/main" val="313805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00AE32-2D72-4678-AF1B-49ADDCE7B954}"/>
              </a:ext>
            </a:extLst>
          </p:cNvPr>
          <p:cNvSpPr>
            <a:spLocks noGrp="1"/>
          </p:cNvSpPr>
          <p:nvPr>
            <p:ph type="title"/>
          </p:nvPr>
        </p:nvSpPr>
        <p:spPr/>
        <p:txBody>
          <a:bodyPr/>
          <a:lstStyle/>
          <a:p>
            <a:r>
              <a:rPr lang="zh-CN" altLang="en-US" dirty="0"/>
              <a:t>线性和非线性</a:t>
            </a:r>
          </a:p>
        </p:txBody>
      </p:sp>
      <p:sp>
        <p:nvSpPr>
          <p:cNvPr id="3" name="内容占位符 2">
            <a:extLst>
              <a:ext uri="{FF2B5EF4-FFF2-40B4-BE49-F238E27FC236}">
                <a16:creationId xmlns:a16="http://schemas.microsoft.com/office/drawing/2014/main" id="{5825D272-39C5-4A60-AAF4-122C96A378DB}"/>
              </a:ext>
            </a:extLst>
          </p:cNvPr>
          <p:cNvSpPr>
            <a:spLocks noGrp="1"/>
          </p:cNvSpPr>
          <p:nvPr>
            <p:ph idx="1"/>
          </p:nvPr>
        </p:nvSpPr>
        <p:spPr/>
        <p:txBody>
          <a:bodyPr/>
          <a:lstStyle/>
          <a:p>
            <a:r>
              <a:rPr lang="zh-CN" altLang="en-US" dirty="0"/>
              <a:t>深度网络表达：拟合能力强、效率高</a:t>
            </a:r>
          </a:p>
        </p:txBody>
      </p:sp>
      <p:pic>
        <p:nvPicPr>
          <p:cNvPr id="6" name="图片 5">
            <a:extLst>
              <a:ext uri="{FF2B5EF4-FFF2-40B4-BE49-F238E27FC236}">
                <a16:creationId xmlns:a16="http://schemas.microsoft.com/office/drawing/2014/main" id="{76B5E022-F500-4EF9-B0F6-ECE26D012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631" y="2166678"/>
            <a:ext cx="9316738" cy="4691322"/>
          </a:xfrm>
          <a:prstGeom prst="rect">
            <a:avLst/>
          </a:prstGeom>
        </p:spPr>
      </p:pic>
      <p:sp>
        <p:nvSpPr>
          <p:cNvPr id="5" name="文本框 4">
            <a:extLst>
              <a:ext uri="{FF2B5EF4-FFF2-40B4-BE49-F238E27FC236}">
                <a16:creationId xmlns:a16="http://schemas.microsoft.com/office/drawing/2014/main" id="{C69A556D-0AA1-4E2A-B768-2E8601828912}"/>
              </a:ext>
            </a:extLst>
          </p:cNvPr>
          <p:cNvSpPr txBox="1"/>
          <p:nvPr/>
        </p:nvSpPr>
        <p:spPr>
          <a:xfrm>
            <a:off x="4359551" y="6333350"/>
            <a:ext cx="2954655" cy="369332"/>
          </a:xfrm>
          <a:prstGeom prst="rect">
            <a:avLst/>
          </a:prstGeom>
          <a:noFill/>
        </p:spPr>
        <p:txBody>
          <a:bodyPr wrap="none" rtlCol="0">
            <a:spAutoFit/>
          </a:bodyPr>
          <a:lstStyle/>
          <a:p>
            <a:r>
              <a:rPr lang="zh-CN" altLang="en-US" dirty="0">
                <a:solidFill>
                  <a:srgbClr val="FF0000"/>
                </a:solidFill>
              </a:rPr>
              <a:t>每层特征映射都是一种表示</a:t>
            </a:r>
          </a:p>
        </p:txBody>
      </p:sp>
    </p:spTree>
    <p:extLst>
      <p:ext uri="{BB962C8B-B14F-4D97-AF65-F5344CB8AC3E}">
        <p14:creationId xmlns:p14="http://schemas.microsoft.com/office/powerpoint/2010/main" val="39539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7E793E-61AF-4B46-8D9E-8DCE2E745C34}"/>
              </a:ext>
            </a:extLst>
          </p:cNvPr>
          <p:cNvSpPr>
            <a:spLocks noGrp="1"/>
          </p:cNvSpPr>
          <p:nvPr>
            <p:ph type="title"/>
          </p:nvPr>
        </p:nvSpPr>
        <p:spPr/>
        <p:txBody>
          <a:bodyPr/>
          <a:lstStyle/>
          <a:p>
            <a:r>
              <a:rPr lang="zh-CN" altLang="en-US" dirty="0"/>
              <a:t>信号处理</a:t>
            </a:r>
          </a:p>
        </p:txBody>
      </p:sp>
      <p:sp>
        <p:nvSpPr>
          <p:cNvPr id="3" name="内容占位符 2">
            <a:extLst>
              <a:ext uri="{FF2B5EF4-FFF2-40B4-BE49-F238E27FC236}">
                <a16:creationId xmlns:a16="http://schemas.microsoft.com/office/drawing/2014/main" id="{2E4089C4-00AB-47FC-951C-2DB040A8DA6C}"/>
              </a:ext>
            </a:extLst>
          </p:cNvPr>
          <p:cNvSpPr>
            <a:spLocks noGrp="1"/>
          </p:cNvSpPr>
          <p:nvPr>
            <p:ph idx="1"/>
          </p:nvPr>
        </p:nvSpPr>
        <p:spPr/>
        <p:txBody>
          <a:bodyPr/>
          <a:lstStyle/>
          <a:p>
            <a:r>
              <a:rPr lang="zh-CN" altLang="en-US" dirty="0"/>
              <a:t>信号的一般处理流程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4" name="图片 3">
            <a:extLst>
              <a:ext uri="{FF2B5EF4-FFF2-40B4-BE49-F238E27FC236}">
                <a16:creationId xmlns:a16="http://schemas.microsoft.com/office/drawing/2014/main" id="{C6BFFEC8-F1DF-48F7-B2FC-70A028A4B139}"/>
              </a:ext>
            </a:extLst>
          </p:cNvPr>
          <p:cNvPicPr/>
          <p:nvPr/>
        </p:nvPicPr>
        <p:blipFill>
          <a:blip r:embed="rId2"/>
          <a:stretch>
            <a:fillRect/>
          </a:stretch>
        </p:blipFill>
        <p:spPr>
          <a:xfrm>
            <a:off x="1495264" y="2489126"/>
            <a:ext cx="9201472" cy="3024335"/>
          </a:xfrm>
          <a:prstGeom prst="rect">
            <a:avLst/>
          </a:prstGeom>
        </p:spPr>
      </p:pic>
      <p:sp>
        <p:nvSpPr>
          <p:cNvPr id="7" name="文本框 6">
            <a:extLst>
              <a:ext uri="{FF2B5EF4-FFF2-40B4-BE49-F238E27FC236}">
                <a16:creationId xmlns:a16="http://schemas.microsoft.com/office/drawing/2014/main" id="{14278819-54C4-4583-A93A-1707094F0EE8}"/>
              </a:ext>
            </a:extLst>
          </p:cNvPr>
          <p:cNvSpPr txBox="1"/>
          <p:nvPr/>
        </p:nvSpPr>
        <p:spPr>
          <a:xfrm>
            <a:off x="5114925" y="5565296"/>
            <a:ext cx="2492990" cy="369332"/>
          </a:xfrm>
          <a:prstGeom prst="rect">
            <a:avLst/>
          </a:prstGeom>
          <a:noFill/>
        </p:spPr>
        <p:txBody>
          <a:bodyPr wrap="none" rtlCol="0">
            <a:spAutoFit/>
          </a:bodyPr>
          <a:lstStyle/>
          <a:p>
            <a:r>
              <a:rPr lang="zh-CN" altLang="en-US" dirty="0">
                <a:solidFill>
                  <a:srgbClr val="FF0000"/>
                </a:solidFill>
              </a:rPr>
              <a:t>每个流程都是一种表示</a:t>
            </a:r>
          </a:p>
        </p:txBody>
      </p:sp>
    </p:spTree>
    <p:extLst>
      <p:ext uri="{BB962C8B-B14F-4D97-AF65-F5344CB8AC3E}">
        <p14:creationId xmlns:p14="http://schemas.microsoft.com/office/powerpoint/2010/main" val="187301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DC27A-FC6A-4856-9745-1EE0CA8F39E2}"/>
              </a:ext>
            </a:extLst>
          </p:cNvPr>
          <p:cNvSpPr>
            <a:spLocks noGrp="1"/>
          </p:cNvSpPr>
          <p:nvPr>
            <p:ph type="title"/>
          </p:nvPr>
        </p:nvSpPr>
        <p:spPr/>
        <p:txBody>
          <a:bodyPr/>
          <a:lstStyle/>
          <a:p>
            <a:r>
              <a:rPr lang="en-US" altLang="zh-CN" dirty="0">
                <a:solidFill>
                  <a:srgbClr val="FF0000"/>
                </a:solidFill>
              </a:rPr>
              <a:t>LINEAR ALGEBRA AND learning from DATA</a:t>
            </a:r>
            <a:endParaRPr lang="zh-CN" altLang="en-US" dirty="0"/>
          </a:p>
        </p:txBody>
      </p:sp>
      <p:sp>
        <p:nvSpPr>
          <p:cNvPr id="3" name="内容占位符 2">
            <a:extLst>
              <a:ext uri="{FF2B5EF4-FFF2-40B4-BE49-F238E27FC236}">
                <a16:creationId xmlns:a16="http://schemas.microsoft.com/office/drawing/2014/main" id="{2D0F4C70-4C8A-4FA0-B4B8-AA77C3EE70FE}"/>
              </a:ext>
            </a:extLst>
          </p:cNvPr>
          <p:cNvSpPr>
            <a:spLocks noGrp="1"/>
          </p:cNvSpPr>
          <p:nvPr>
            <p:ph idx="1"/>
          </p:nvPr>
        </p:nvSpPr>
        <p:spPr/>
        <p:txBody>
          <a:bodyPr/>
          <a:lstStyle/>
          <a:p>
            <a:r>
              <a:rPr lang="en-US" altLang="zh-CN" dirty="0"/>
              <a:t>Gilbert Strang, MIT</a:t>
            </a:r>
            <a:endParaRPr lang="zh-CN" altLang="en-US" dirty="0"/>
          </a:p>
        </p:txBody>
      </p:sp>
      <p:pic>
        <p:nvPicPr>
          <p:cNvPr id="4" name="图片 3">
            <a:extLst>
              <a:ext uri="{FF2B5EF4-FFF2-40B4-BE49-F238E27FC236}">
                <a16:creationId xmlns:a16="http://schemas.microsoft.com/office/drawing/2014/main" id="{C43AA300-B224-4950-905D-5FF2219E90B5}"/>
              </a:ext>
            </a:extLst>
          </p:cNvPr>
          <p:cNvPicPr>
            <a:picLocks noChangeAspect="1"/>
          </p:cNvPicPr>
          <p:nvPr/>
        </p:nvPicPr>
        <p:blipFill>
          <a:blip r:embed="rId2"/>
          <a:stretch>
            <a:fillRect/>
          </a:stretch>
        </p:blipFill>
        <p:spPr>
          <a:xfrm>
            <a:off x="6545553" y="1027906"/>
            <a:ext cx="4191002" cy="5757336"/>
          </a:xfrm>
          <a:prstGeom prst="rect">
            <a:avLst/>
          </a:prstGeom>
        </p:spPr>
      </p:pic>
      <p:pic>
        <p:nvPicPr>
          <p:cNvPr id="5" name="图片 4">
            <a:extLst>
              <a:ext uri="{FF2B5EF4-FFF2-40B4-BE49-F238E27FC236}">
                <a16:creationId xmlns:a16="http://schemas.microsoft.com/office/drawing/2014/main" id="{1269E551-7809-4C10-A6CE-9A19D42EABBE}"/>
              </a:ext>
            </a:extLst>
          </p:cNvPr>
          <p:cNvPicPr>
            <a:picLocks noChangeAspect="1"/>
          </p:cNvPicPr>
          <p:nvPr/>
        </p:nvPicPr>
        <p:blipFill>
          <a:blip r:embed="rId3"/>
          <a:stretch>
            <a:fillRect/>
          </a:stretch>
        </p:blipFill>
        <p:spPr>
          <a:xfrm>
            <a:off x="1041984" y="2289509"/>
            <a:ext cx="4886325" cy="4324350"/>
          </a:xfrm>
          <a:prstGeom prst="rect">
            <a:avLst/>
          </a:prstGeom>
        </p:spPr>
      </p:pic>
    </p:spTree>
    <p:extLst>
      <p:ext uri="{BB962C8B-B14F-4D97-AF65-F5344CB8AC3E}">
        <p14:creationId xmlns:p14="http://schemas.microsoft.com/office/powerpoint/2010/main" val="17707206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BC0DA-B22F-4005-AF34-2937138D5A59}"/>
              </a:ext>
            </a:extLst>
          </p:cNvPr>
          <p:cNvSpPr>
            <a:spLocks noGrp="1"/>
          </p:cNvSpPr>
          <p:nvPr>
            <p:ph type="title"/>
          </p:nvPr>
        </p:nvSpPr>
        <p:spPr/>
        <p:txBody>
          <a:bodyPr/>
          <a:lstStyle/>
          <a:p>
            <a:r>
              <a:rPr lang="zh-CN" altLang="en-US" dirty="0"/>
              <a:t>模式识别</a:t>
            </a:r>
          </a:p>
        </p:txBody>
      </p:sp>
      <p:sp>
        <p:nvSpPr>
          <p:cNvPr id="3" name="内容占位符 2">
            <a:extLst>
              <a:ext uri="{FF2B5EF4-FFF2-40B4-BE49-F238E27FC236}">
                <a16:creationId xmlns:a16="http://schemas.microsoft.com/office/drawing/2014/main" id="{5E7838E3-1DDE-4300-B5BF-A857F437AFD9}"/>
              </a:ext>
            </a:extLst>
          </p:cNvPr>
          <p:cNvSpPr>
            <a:spLocks noGrp="1"/>
          </p:cNvSpPr>
          <p:nvPr>
            <p:ph idx="1"/>
          </p:nvPr>
        </p:nvSpPr>
        <p:spPr/>
        <p:txBody>
          <a:bodyPr/>
          <a:lstStyle/>
          <a:p>
            <a:r>
              <a:rPr lang="zh-CN" altLang="en-US" dirty="0"/>
              <a:t>模式识别的一般处理流程</a:t>
            </a:r>
          </a:p>
          <a:p>
            <a:endParaRPr lang="zh-CN" altLang="en-US" dirty="0"/>
          </a:p>
        </p:txBody>
      </p:sp>
      <p:pic>
        <p:nvPicPr>
          <p:cNvPr id="4" name="图片 3">
            <a:extLst>
              <a:ext uri="{FF2B5EF4-FFF2-40B4-BE49-F238E27FC236}">
                <a16:creationId xmlns:a16="http://schemas.microsoft.com/office/drawing/2014/main" id="{983D95C0-4EBE-40AC-96AE-2DEBDB3662B7}"/>
              </a:ext>
            </a:extLst>
          </p:cNvPr>
          <p:cNvPicPr>
            <a:picLocks noChangeAspect="1"/>
          </p:cNvPicPr>
          <p:nvPr/>
        </p:nvPicPr>
        <p:blipFill>
          <a:blip r:embed="rId2"/>
          <a:stretch>
            <a:fillRect/>
          </a:stretch>
        </p:blipFill>
        <p:spPr>
          <a:xfrm>
            <a:off x="1423722" y="2680642"/>
            <a:ext cx="9706246" cy="1819921"/>
          </a:xfrm>
          <a:prstGeom prst="rect">
            <a:avLst/>
          </a:prstGeom>
        </p:spPr>
      </p:pic>
      <p:sp>
        <p:nvSpPr>
          <p:cNvPr id="5" name="文本框 4">
            <a:extLst>
              <a:ext uri="{FF2B5EF4-FFF2-40B4-BE49-F238E27FC236}">
                <a16:creationId xmlns:a16="http://schemas.microsoft.com/office/drawing/2014/main" id="{38F2D23B-FE87-47A9-8111-258F548AD1BA}"/>
              </a:ext>
            </a:extLst>
          </p:cNvPr>
          <p:cNvSpPr txBox="1"/>
          <p:nvPr/>
        </p:nvSpPr>
        <p:spPr>
          <a:xfrm>
            <a:off x="5416372" y="4635500"/>
            <a:ext cx="1720946" cy="369332"/>
          </a:xfrm>
          <a:prstGeom prst="rect">
            <a:avLst/>
          </a:prstGeom>
          <a:noFill/>
        </p:spPr>
        <p:txBody>
          <a:bodyPr wrap="square" rtlCol="0">
            <a:spAutoFit/>
          </a:bodyPr>
          <a:lstStyle/>
          <a:p>
            <a:r>
              <a:rPr lang="zh-CN" altLang="en-US" dirty="0"/>
              <a:t>模式识别流程</a:t>
            </a:r>
          </a:p>
        </p:txBody>
      </p:sp>
    </p:spTree>
    <p:extLst>
      <p:ext uri="{BB962C8B-B14F-4D97-AF65-F5344CB8AC3E}">
        <p14:creationId xmlns:p14="http://schemas.microsoft.com/office/powerpoint/2010/main" val="200264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62BF01-44D4-457C-958F-909194017C02}"/>
              </a:ext>
            </a:extLst>
          </p:cNvPr>
          <p:cNvSpPr>
            <a:spLocks noGrp="1"/>
          </p:cNvSpPr>
          <p:nvPr>
            <p:ph type="title"/>
          </p:nvPr>
        </p:nvSpPr>
        <p:spPr/>
        <p:txBody>
          <a:bodyPr/>
          <a:lstStyle/>
          <a:p>
            <a:r>
              <a:rPr lang="zh-CN" altLang="en-US" dirty="0"/>
              <a:t>机器学习</a:t>
            </a:r>
          </a:p>
        </p:txBody>
      </p:sp>
      <p:sp>
        <p:nvSpPr>
          <p:cNvPr id="3" name="内容占位符 2">
            <a:extLst>
              <a:ext uri="{FF2B5EF4-FFF2-40B4-BE49-F238E27FC236}">
                <a16:creationId xmlns:a16="http://schemas.microsoft.com/office/drawing/2014/main" id="{8162DB95-9887-4353-967A-DCFFD0DA3620}"/>
              </a:ext>
            </a:extLst>
          </p:cNvPr>
          <p:cNvSpPr>
            <a:spLocks noGrp="1"/>
          </p:cNvSpPr>
          <p:nvPr>
            <p:ph idx="1"/>
          </p:nvPr>
        </p:nvSpPr>
        <p:spPr/>
        <p:txBody>
          <a:bodyPr/>
          <a:lstStyle/>
          <a:p>
            <a:r>
              <a:rPr lang="zh-CN" altLang="en-US" dirty="0"/>
              <a:t>特征表达</a:t>
            </a:r>
          </a:p>
        </p:txBody>
      </p:sp>
      <p:grpSp>
        <p:nvGrpSpPr>
          <p:cNvPr id="4" name="组合 3">
            <a:extLst>
              <a:ext uri="{FF2B5EF4-FFF2-40B4-BE49-F238E27FC236}">
                <a16:creationId xmlns:a16="http://schemas.microsoft.com/office/drawing/2014/main" id="{8E2AB3B8-7DBC-42F7-B51C-2408AAC3EEF0}"/>
              </a:ext>
            </a:extLst>
          </p:cNvPr>
          <p:cNvGrpSpPr>
            <a:grpSpLocks/>
          </p:cNvGrpSpPr>
          <p:nvPr/>
        </p:nvGrpSpPr>
        <p:grpSpPr bwMode="auto">
          <a:xfrm>
            <a:off x="1774031" y="3222485"/>
            <a:ext cx="8929687" cy="3529012"/>
            <a:chOff x="1094776" y="1340768"/>
            <a:chExt cx="10690768" cy="4428999"/>
          </a:xfrm>
        </p:grpSpPr>
        <p:pic>
          <p:nvPicPr>
            <p:cNvPr id="5" name="图片 1">
              <a:extLst>
                <a:ext uri="{FF2B5EF4-FFF2-40B4-BE49-F238E27FC236}">
                  <a16:creationId xmlns:a16="http://schemas.microsoft.com/office/drawing/2014/main" id="{52FF9D42-CEE8-4F68-B30D-8D9B7EC37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667"/>
            <a:stretch>
              <a:fillRect/>
            </a:stretch>
          </p:blipFill>
          <p:spPr bwMode="auto">
            <a:xfrm>
              <a:off x="1094776" y="1340768"/>
              <a:ext cx="10645698" cy="442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
              <a:extLst>
                <a:ext uri="{FF2B5EF4-FFF2-40B4-BE49-F238E27FC236}">
                  <a16:creationId xmlns:a16="http://schemas.microsoft.com/office/drawing/2014/main" id="{D6BE5B5C-5B61-4A78-8076-ADD3E8DB28C0}"/>
                </a:ext>
              </a:extLst>
            </p:cNvPr>
            <p:cNvSpPr txBox="1">
              <a:spLocks noChangeArrowheads="1"/>
            </p:cNvSpPr>
            <p:nvPr/>
          </p:nvSpPr>
          <p:spPr bwMode="auto">
            <a:xfrm>
              <a:off x="1279508" y="1696610"/>
              <a:ext cx="1800221" cy="57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80000"/>
                <a:buBlip>
                  <a:blip r:embed="rId3"/>
                </a:buBlip>
                <a:defRPr sz="3200">
                  <a:solidFill>
                    <a:srgbClr val="000066"/>
                  </a:solidFill>
                  <a:latin typeface="Arial" panose="020B0604020202020204" pitchFamily="34" charset="0"/>
                  <a:ea typeface="黑体" panose="02010609060101010101" pitchFamily="49" charset="-122"/>
                </a:defRPr>
              </a:lvl1pPr>
              <a:lvl2pPr marL="742950" indent="-285750" eaLnBrk="0" hangingPunct="0">
                <a:spcBef>
                  <a:spcPct val="20000"/>
                </a:spcBef>
                <a:buClr>
                  <a:srgbClr val="800000"/>
                </a:buClr>
                <a:buChar char="–"/>
                <a:defRPr sz="2800">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SzTx/>
                <a:buFontTx/>
                <a:buNone/>
              </a:pPr>
              <a:r>
                <a:rPr lang="zh-CN" altLang="en-US" sz="2400" dirty="0">
                  <a:solidFill>
                    <a:schemeClr val="tx1"/>
                  </a:solidFill>
                  <a:latin typeface="黑体" panose="02010609060101010101" pitchFamily="49" charset="-122"/>
                  <a:ea typeface="楷体_GB2312"/>
                </a:rPr>
                <a:t>测量设备</a:t>
              </a:r>
            </a:p>
          </p:txBody>
        </p:sp>
        <p:sp>
          <p:nvSpPr>
            <p:cNvPr id="7" name="TextBox 5">
              <a:extLst>
                <a:ext uri="{FF2B5EF4-FFF2-40B4-BE49-F238E27FC236}">
                  <a16:creationId xmlns:a16="http://schemas.microsoft.com/office/drawing/2014/main" id="{60A8E37F-A064-4520-862C-D89C623846F9}"/>
                </a:ext>
              </a:extLst>
            </p:cNvPr>
            <p:cNvSpPr txBox="1">
              <a:spLocks noChangeArrowheads="1"/>
            </p:cNvSpPr>
            <p:nvPr/>
          </p:nvSpPr>
          <p:spPr bwMode="auto">
            <a:xfrm>
              <a:off x="1795562" y="3623730"/>
              <a:ext cx="2171576" cy="104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80000"/>
                <a:buBlip>
                  <a:blip r:embed="rId3"/>
                </a:buBlip>
                <a:defRPr sz="3200">
                  <a:solidFill>
                    <a:srgbClr val="000066"/>
                  </a:solidFill>
                  <a:latin typeface="Arial" panose="020B0604020202020204" pitchFamily="34" charset="0"/>
                  <a:ea typeface="黑体" panose="02010609060101010101" pitchFamily="49" charset="-122"/>
                </a:defRPr>
              </a:lvl1pPr>
              <a:lvl2pPr marL="742950" indent="-285750" eaLnBrk="0" hangingPunct="0">
                <a:spcBef>
                  <a:spcPct val="20000"/>
                </a:spcBef>
                <a:buClr>
                  <a:srgbClr val="800000"/>
                </a:buClr>
                <a:buChar char="–"/>
                <a:defRPr sz="2800">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SzTx/>
                <a:buFontTx/>
                <a:buNone/>
              </a:pPr>
              <a:r>
                <a:rPr lang="zh-CN" altLang="en-US" sz="2400" dirty="0">
                  <a:solidFill>
                    <a:schemeClr val="tx1"/>
                  </a:solidFill>
                  <a:latin typeface="黑体" panose="02010609060101010101" pitchFamily="49" charset="-122"/>
                  <a:ea typeface="楷体_GB2312"/>
                </a:rPr>
                <a:t>各种传感器获取数据</a:t>
              </a:r>
            </a:p>
          </p:txBody>
        </p:sp>
        <p:sp>
          <p:nvSpPr>
            <p:cNvPr id="8" name="TextBox 6">
              <a:extLst>
                <a:ext uri="{FF2B5EF4-FFF2-40B4-BE49-F238E27FC236}">
                  <a16:creationId xmlns:a16="http://schemas.microsoft.com/office/drawing/2014/main" id="{3428E263-456B-4267-9106-B96219A750DE}"/>
                </a:ext>
              </a:extLst>
            </p:cNvPr>
            <p:cNvSpPr txBox="1">
              <a:spLocks noChangeArrowheads="1"/>
            </p:cNvSpPr>
            <p:nvPr/>
          </p:nvSpPr>
          <p:spPr bwMode="auto">
            <a:xfrm>
              <a:off x="3206321" y="1697398"/>
              <a:ext cx="1440640" cy="57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80000"/>
                <a:buBlip>
                  <a:blip r:embed="rId3"/>
                </a:buBlip>
                <a:defRPr sz="3200">
                  <a:solidFill>
                    <a:srgbClr val="000066"/>
                  </a:solidFill>
                  <a:latin typeface="Arial" panose="020B0604020202020204" pitchFamily="34" charset="0"/>
                  <a:ea typeface="黑体" panose="02010609060101010101" pitchFamily="49" charset="-122"/>
                </a:defRPr>
              </a:lvl1pPr>
              <a:lvl2pPr marL="742950" indent="-285750" eaLnBrk="0" hangingPunct="0">
                <a:spcBef>
                  <a:spcPct val="20000"/>
                </a:spcBef>
                <a:buClr>
                  <a:srgbClr val="800000"/>
                </a:buClr>
                <a:buChar char="–"/>
                <a:defRPr sz="2800">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SzTx/>
                <a:buFontTx/>
                <a:buNone/>
              </a:pPr>
              <a:r>
                <a:rPr lang="zh-CN" altLang="en-US" sz="2400">
                  <a:solidFill>
                    <a:schemeClr val="tx1"/>
                  </a:solidFill>
                  <a:latin typeface="黑体" panose="02010609060101010101" pitchFamily="49" charset="-122"/>
                  <a:ea typeface="楷体_GB2312"/>
                </a:rPr>
                <a:t>预处</a:t>
              </a:r>
              <a:r>
                <a:rPr lang="zh-CN" altLang="en-US" sz="2400" b="1">
                  <a:solidFill>
                    <a:schemeClr val="tx1"/>
                  </a:solidFill>
                  <a:latin typeface="宋体" panose="02010600030101010101" pitchFamily="2" charset="-122"/>
                  <a:ea typeface="宋体" panose="02010600030101010101" pitchFamily="2" charset="-122"/>
                </a:rPr>
                <a:t>理</a:t>
              </a:r>
            </a:p>
          </p:txBody>
        </p:sp>
        <p:sp>
          <p:nvSpPr>
            <p:cNvPr id="9" name="TextBox 7">
              <a:extLst>
                <a:ext uri="{FF2B5EF4-FFF2-40B4-BE49-F238E27FC236}">
                  <a16:creationId xmlns:a16="http://schemas.microsoft.com/office/drawing/2014/main" id="{6EA3CE53-4059-480C-926B-50B68289A964}"/>
                </a:ext>
              </a:extLst>
            </p:cNvPr>
            <p:cNvSpPr txBox="1">
              <a:spLocks noChangeArrowheads="1"/>
            </p:cNvSpPr>
            <p:nvPr/>
          </p:nvSpPr>
          <p:spPr bwMode="auto">
            <a:xfrm>
              <a:off x="4646172" y="4291430"/>
              <a:ext cx="1772496" cy="104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80000"/>
                <a:buBlip>
                  <a:blip r:embed="rId3"/>
                </a:buBlip>
                <a:defRPr sz="3200">
                  <a:solidFill>
                    <a:srgbClr val="000066"/>
                  </a:solidFill>
                  <a:latin typeface="Arial" panose="020B0604020202020204" pitchFamily="34" charset="0"/>
                  <a:ea typeface="黑体" panose="02010609060101010101" pitchFamily="49" charset="-122"/>
                </a:defRPr>
              </a:lvl1pPr>
              <a:lvl2pPr marL="742950" indent="-285750" eaLnBrk="0" hangingPunct="0">
                <a:spcBef>
                  <a:spcPct val="20000"/>
                </a:spcBef>
                <a:buClr>
                  <a:srgbClr val="800000"/>
                </a:buClr>
                <a:buChar char="–"/>
                <a:defRPr sz="2800">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SzTx/>
                <a:buFontTx/>
                <a:buNone/>
              </a:pPr>
              <a:r>
                <a:rPr lang="zh-CN" altLang="en-US" sz="2400" dirty="0">
                  <a:solidFill>
                    <a:schemeClr val="tx1"/>
                  </a:solidFill>
                  <a:latin typeface="黑体" panose="02010609060101010101" pitchFamily="49" charset="-122"/>
                  <a:ea typeface="楷体_GB2312"/>
                </a:rPr>
                <a:t>去噪</a:t>
              </a:r>
              <a:endParaRPr lang="en-US" altLang="zh-CN" sz="2400" dirty="0">
                <a:solidFill>
                  <a:schemeClr val="tx1"/>
                </a:solidFill>
                <a:latin typeface="黑体" panose="02010609060101010101" pitchFamily="49" charset="-122"/>
                <a:ea typeface="楷体_GB2312"/>
              </a:endParaRPr>
            </a:p>
            <a:p>
              <a:pPr>
                <a:spcBef>
                  <a:spcPct val="0"/>
                </a:spcBef>
                <a:buSzTx/>
                <a:buFontTx/>
                <a:buNone/>
              </a:pPr>
              <a:r>
                <a:rPr lang="zh-CN" altLang="en-US" sz="2400" dirty="0">
                  <a:solidFill>
                    <a:schemeClr val="tx1"/>
                  </a:solidFill>
                  <a:latin typeface="黑体" panose="02010609060101010101" pitchFamily="49" charset="-122"/>
                  <a:ea typeface="楷体_GB2312"/>
                </a:rPr>
                <a:t>特征提取</a:t>
              </a:r>
            </a:p>
          </p:txBody>
        </p:sp>
        <p:sp>
          <p:nvSpPr>
            <p:cNvPr id="10" name="TextBox 8">
              <a:extLst>
                <a:ext uri="{FF2B5EF4-FFF2-40B4-BE49-F238E27FC236}">
                  <a16:creationId xmlns:a16="http://schemas.microsoft.com/office/drawing/2014/main" id="{31099F07-EE16-4401-B4B9-20C3D3F4026C}"/>
                </a:ext>
              </a:extLst>
            </p:cNvPr>
            <p:cNvSpPr txBox="1">
              <a:spLocks noChangeArrowheads="1"/>
            </p:cNvSpPr>
            <p:nvPr/>
          </p:nvSpPr>
          <p:spPr bwMode="auto">
            <a:xfrm>
              <a:off x="4840003" y="1695881"/>
              <a:ext cx="1775672" cy="57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80000"/>
                <a:buBlip>
                  <a:blip r:embed="rId3"/>
                </a:buBlip>
                <a:defRPr sz="3200">
                  <a:solidFill>
                    <a:srgbClr val="000066"/>
                  </a:solidFill>
                  <a:latin typeface="Arial" panose="020B0604020202020204" pitchFamily="34" charset="0"/>
                  <a:ea typeface="黑体" panose="02010609060101010101" pitchFamily="49" charset="-122"/>
                </a:defRPr>
              </a:lvl1pPr>
              <a:lvl2pPr marL="742950" indent="-285750" eaLnBrk="0" hangingPunct="0">
                <a:spcBef>
                  <a:spcPct val="20000"/>
                </a:spcBef>
                <a:buClr>
                  <a:srgbClr val="800000"/>
                </a:buClr>
                <a:buChar char="–"/>
                <a:defRPr sz="2800">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SzTx/>
                <a:buFontTx/>
                <a:buNone/>
              </a:pPr>
              <a:r>
                <a:rPr lang="zh-CN" altLang="en-US" sz="2400" dirty="0">
                  <a:solidFill>
                    <a:schemeClr val="tx1"/>
                  </a:solidFill>
                  <a:latin typeface="黑体" panose="02010609060101010101" pitchFamily="49" charset="-122"/>
                  <a:ea typeface="楷体_GB2312"/>
                </a:rPr>
                <a:t>维数约减</a:t>
              </a:r>
            </a:p>
          </p:txBody>
        </p:sp>
        <p:sp>
          <p:nvSpPr>
            <p:cNvPr id="11" name="TextBox 9">
              <a:extLst>
                <a:ext uri="{FF2B5EF4-FFF2-40B4-BE49-F238E27FC236}">
                  <a16:creationId xmlns:a16="http://schemas.microsoft.com/office/drawing/2014/main" id="{029CBE55-BDB8-45B7-A6B4-560EB390C3A9}"/>
                </a:ext>
              </a:extLst>
            </p:cNvPr>
            <p:cNvSpPr txBox="1">
              <a:spLocks noChangeArrowheads="1"/>
            </p:cNvSpPr>
            <p:nvPr/>
          </p:nvSpPr>
          <p:spPr bwMode="auto">
            <a:xfrm>
              <a:off x="5527596" y="3642672"/>
              <a:ext cx="1800221" cy="57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80000"/>
                <a:buBlip>
                  <a:blip r:embed="rId3"/>
                </a:buBlip>
                <a:defRPr sz="3200">
                  <a:solidFill>
                    <a:srgbClr val="000066"/>
                  </a:solidFill>
                  <a:latin typeface="Arial" panose="020B0604020202020204" pitchFamily="34" charset="0"/>
                  <a:ea typeface="黑体" panose="02010609060101010101" pitchFamily="49" charset="-122"/>
                </a:defRPr>
              </a:lvl1pPr>
              <a:lvl2pPr marL="742950" indent="-285750" eaLnBrk="0" hangingPunct="0">
                <a:spcBef>
                  <a:spcPct val="20000"/>
                </a:spcBef>
                <a:buClr>
                  <a:srgbClr val="800000"/>
                </a:buClr>
                <a:buChar char="–"/>
                <a:defRPr sz="2800">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SzTx/>
                <a:buFontTx/>
                <a:buNone/>
              </a:pPr>
              <a:r>
                <a:rPr lang="zh-CN" altLang="en-US" sz="2400" b="1">
                  <a:solidFill>
                    <a:srgbClr val="C00000"/>
                  </a:solidFill>
                  <a:latin typeface="黑体" panose="02010609060101010101" pitchFamily="49" charset="-122"/>
                  <a:ea typeface="楷体_GB2312"/>
                </a:rPr>
                <a:t>特征选择</a:t>
              </a:r>
            </a:p>
          </p:txBody>
        </p:sp>
        <p:sp>
          <p:nvSpPr>
            <p:cNvPr id="12" name="TextBox 10">
              <a:extLst>
                <a:ext uri="{FF2B5EF4-FFF2-40B4-BE49-F238E27FC236}">
                  <a16:creationId xmlns:a16="http://schemas.microsoft.com/office/drawing/2014/main" id="{D7037D99-0DAD-48C2-BF06-FE90E111D53C}"/>
                </a:ext>
              </a:extLst>
            </p:cNvPr>
            <p:cNvSpPr txBox="1">
              <a:spLocks noChangeArrowheads="1"/>
            </p:cNvSpPr>
            <p:nvPr/>
          </p:nvSpPr>
          <p:spPr bwMode="auto">
            <a:xfrm>
              <a:off x="6556933" y="1695085"/>
              <a:ext cx="1775672" cy="57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80000"/>
                <a:buBlip>
                  <a:blip r:embed="rId3"/>
                </a:buBlip>
                <a:defRPr sz="3200">
                  <a:solidFill>
                    <a:srgbClr val="000066"/>
                  </a:solidFill>
                  <a:latin typeface="Arial" panose="020B0604020202020204" pitchFamily="34" charset="0"/>
                  <a:ea typeface="黑体" panose="02010609060101010101" pitchFamily="49" charset="-122"/>
                </a:defRPr>
              </a:lvl1pPr>
              <a:lvl2pPr marL="742950" indent="-285750" eaLnBrk="0" hangingPunct="0">
                <a:spcBef>
                  <a:spcPct val="20000"/>
                </a:spcBef>
                <a:buClr>
                  <a:srgbClr val="800000"/>
                </a:buClr>
                <a:buChar char="–"/>
                <a:defRPr sz="2800">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SzTx/>
                <a:buFontTx/>
                <a:buNone/>
              </a:pPr>
              <a:r>
                <a:rPr lang="zh-CN" altLang="en-US" sz="2400" b="1">
                  <a:solidFill>
                    <a:srgbClr val="0000CC"/>
                  </a:solidFill>
                  <a:latin typeface="黑体" panose="02010609060101010101" pitchFamily="49" charset="-122"/>
                  <a:ea typeface="楷体_GB2312"/>
                </a:rPr>
                <a:t>模型训练</a:t>
              </a:r>
            </a:p>
          </p:txBody>
        </p:sp>
        <p:sp>
          <p:nvSpPr>
            <p:cNvPr id="13" name="TextBox 11">
              <a:extLst>
                <a:ext uri="{FF2B5EF4-FFF2-40B4-BE49-F238E27FC236}">
                  <a16:creationId xmlns:a16="http://schemas.microsoft.com/office/drawing/2014/main" id="{782F63A2-3694-4C39-89FE-B7D6798ED213}"/>
                </a:ext>
              </a:extLst>
            </p:cNvPr>
            <p:cNvSpPr txBox="1">
              <a:spLocks noChangeArrowheads="1"/>
            </p:cNvSpPr>
            <p:nvPr/>
          </p:nvSpPr>
          <p:spPr bwMode="auto">
            <a:xfrm>
              <a:off x="8166271" y="4755033"/>
              <a:ext cx="2125143" cy="57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80000"/>
                <a:buBlip>
                  <a:blip r:embed="rId3"/>
                </a:buBlip>
                <a:defRPr sz="3200">
                  <a:solidFill>
                    <a:srgbClr val="000066"/>
                  </a:solidFill>
                  <a:latin typeface="Arial" panose="020B0604020202020204" pitchFamily="34" charset="0"/>
                  <a:ea typeface="黑体" panose="02010609060101010101" pitchFamily="49" charset="-122"/>
                </a:defRPr>
              </a:lvl1pPr>
              <a:lvl2pPr marL="742950" indent="-285750" eaLnBrk="0" hangingPunct="0">
                <a:spcBef>
                  <a:spcPct val="20000"/>
                </a:spcBef>
                <a:buClr>
                  <a:srgbClr val="800000"/>
                </a:buClr>
                <a:buChar char="–"/>
                <a:defRPr sz="2800">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SzTx/>
                <a:buFontTx/>
                <a:buNone/>
              </a:pPr>
              <a:r>
                <a:rPr lang="zh-CN" altLang="en-US" sz="2400" b="1" dirty="0">
                  <a:solidFill>
                    <a:srgbClr val="C00000"/>
                  </a:solidFill>
                  <a:latin typeface="黑体" panose="02010609060101010101" pitchFamily="49" charset="-122"/>
                  <a:ea typeface="楷体_GB2312"/>
                </a:rPr>
                <a:t>分类或回归</a:t>
              </a:r>
            </a:p>
          </p:txBody>
        </p:sp>
        <p:sp>
          <p:nvSpPr>
            <p:cNvPr id="14" name="TextBox 12">
              <a:extLst>
                <a:ext uri="{FF2B5EF4-FFF2-40B4-BE49-F238E27FC236}">
                  <a16:creationId xmlns:a16="http://schemas.microsoft.com/office/drawing/2014/main" id="{1DFEC264-C78D-4638-AC6C-F18524C7ECF6}"/>
                </a:ext>
              </a:extLst>
            </p:cNvPr>
            <p:cNvSpPr txBox="1">
              <a:spLocks noChangeArrowheads="1"/>
            </p:cNvSpPr>
            <p:nvPr/>
          </p:nvSpPr>
          <p:spPr bwMode="auto">
            <a:xfrm>
              <a:off x="8477815" y="1695085"/>
              <a:ext cx="1711756" cy="57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80000"/>
                <a:buBlip>
                  <a:blip r:embed="rId3"/>
                </a:buBlip>
                <a:defRPr sz="3200">
                  <a:solidFill>
                    <a:srgbClr val="000066"/>
                  </a:solidFill>
                  <a:latin typeface="Arial" panose="020B0604020202020204" pitchFamily="34" charset="0"/>
                  <a:ea typeface="黑体" panose="02010609060101010101" pitchFamily="49" charset="-122"/>
                </a:defRPr>
              </a:lvl1pPr>
              <a:lvl2pPr marL="742950" indent="-285750" eaLnBrk="0" hangingPunct="0">
                <a:spcBef>
                  <a:spcPct val="20000"/>
                </a:spcBef>
                <a:buClr>
                  <a:srgbClr val="800000"/>
                </a:buClr>
                <a:buChar char="–"/>
                <a:defRPr sz="2800">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SzTx/>
                <a:buFontTx/>
                <a:buNone/>
              </a:pPr>
              <a:r>
                <a:rPr lang="zh-CN" altLang="en-US" sz="2400" dirty="0">
                  <a:solidFill>
                    <a:schemeClr val="tx1"/>
                  </a:solidFill>
                  <a:latin typeface="黑体" panose="02010609060101010101" pitchFamily="49" charset="-122"/>
                  <a:ea typeface="楷体_GB2312"/>
                </a:rPr>
                <a:t>模型测试</a:t>
              </a:r>
            </a:p>
          </p:txBody>
        </p:sp>
        <p:sp>
          <p:nvSpPr>
            <p:cNvPr id="15" name="TextBox 13">
              <a:extLst>
                <a:ext uri="{FF2B5EF4-FFF2-40B4-BE49-F238E27FC236}">
                  <a16:creationId xmlns:a16="http://schemas.microsoft.com/office/drawing/2014/main" id="{B2CD0BF3-D552-461D-8237-87548CBD2E43}"/>
                </a:ext>
              </a:extLst>
            </p:cNvPr>
            <p:cNvSpPr txBox="1">
              <a:spLocks noChangeArrowheads="1"/>
            </p:cNvSpPr>
            <p:nvPr/>
          </p:nvSpPr>
          <p:spPr bwMode="auto">
            <a:xfrm>
              <a:off x="9115970" y="3623730"/>
              <a:ext cx="1711756" cy="57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80000"/>
                <a:buBlip>
                  <a:blip r:embed="rId3"/>
                </a:buBlip>
                <a:defRPr sz="3200">
                  <a:solidFill>
                    <a:srgbClr val="000066"/>
                  </a:solidFill>
                  <a:latin typeface="Arial" panose="020B0604020202020204" pitchFamily="34" charset="0"/>
                  <a:ea typeface="黑体" panose="02010609060101010101" pitchFamily="49" charset="-122"/>
                </a:defRPr>
              </a:lvl1pPr>
              <a:lvl2pPr marL="742950" indent="-285750" eaLnBrk="0" hangingPunct="0">
                <a:spcBef>
                  <a:spcPct val="20000"/>
                </a:spcBef>
                <a:buClr>
                  <a:srgbClr val="800000"/>
                </a:buClr>
                <a:buChar char="–"/>
                <a:defRPr sz="2800">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SzTx/>
                <a:buFontTx/>
                <a:buNone/>
              </a:pPr>
              <a:r>
                <a:rPr lang="zh-CN" altLang="en-US" sz="2400" dirty="0">
                  <a:solidFill>
                    <a:schemeClr val="tx1"/>
                  </a:solidFill>
                  <a:latin typeface="黑体" panose="02010609060101010101" pitchFamily="49" charset="-122"/>
                  <a:ea typeface="楷体_GB2312"/>
                </a:rPr>
                <a:t>交叉验证</a:t>
              </a:r>
            </a:p>
          </p:txBody>
        </p:sp>
        <p:sp>
          <p:nvSpPr>
            <p:cNvPr id="16" name="TextBox 14">
              <a:extLst>
                <a:ext uri="{FF2B5EF4-FFF2-40B4-BE49-F238E27FC236}">
                  <a16:creationId xmlns:a16="http://schemas.microsoft.com/office/drawing/2014/main" id="{F74D0894-D06F-4A69-B7D2-6822B273F24A}"/>
                </a:ext>
              </a:extLst>
            </p:cNvPr>
            <p:cNvSpPr txBox="1">
              <a:spLocks noChangeArrowheads="1"/>
            </p:cNvSpPr>
            <p:nvPr/>
          </p:nvSpPr>
          <p:spPr bwMode="auto">
            <a:xfrm>
              <a:off x="10073789" y="2298671"/>
              <a:ext cx="1711755" cy="57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80000"/>
                <a:buBlip>
                  <a:blip r:embed="rId3"/>
                </a:buBlip>
                <a:defRPr sz="3200">
                  <a:solidFill>
                    <a:srgbClr val="000066"/>
                  </a:solidFill>
                  <a:latin typeface="Arial" panose="020B0604020202020204" pitchFamily="34" charset="0"/>
                  <a:ea typeface="黑体" panose="02010609060101010101" pitchFamily="49" charset="-122"/>
                </a:defRPr>
              </a:lvl1pPr>
              <a:lvl2pPr marL="742950" indent="-285750" eaLnBrk="0" hangingPunct="0">
                <a:spcBef>
                  <a:spcPct val="20000"/>
                </a:spcBef>
                <a:buClr>
                  <a:srgbClr val="800000"/>
                </a:buClr>
                <a:buChar char="–"/>
                <a:defRPr sz="2800">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SzTx/>
                <a:buFontTx/>
                <a:buNone/>
              </a:pPr>
              <a:r>
                <a:rPr lang="zh-CN" altLang="en-US" sz="2400" dirty="0">
                  <a:solidFill>
                    <a:schemeClr val="tx1"/>
                  </a:solidFill>
                  <a:latin typeface="黑体" panose="02010609060101010101" pitchFamily="49" charset="-122"/>
                  <a:ea typeface="楷体_GB2312"/>
                </a:rPr>
                <a:t>结果分析</a:t>
              </a:r>
            </a:p>
          </p:txBody>
        </p:sp>
      </p:grpSp>
      <mc:AlternateContent xmlns:mc="http://schemas.openxmlformats.org/markup-compatibility/2006" xmlns:a14="http://schemas.microsoft.com/office/drawing/2010/main">
        <mc:Choice Requires="a14">
          <p:sp>
            <p:nvSpPr>
              <p:cNvPr id="17" name="内容占位符 5">
                <a:extLst>
                  <a:ext uri="{FF2B5EF4-FFF2-40B4-BE49-F238E27FC236}">
                    <a16:creationId xmlns:a16="http://schemas.microsoft.com/office/drawing/2014/main" id="{F7401A17-4C46-4423-87A0-722520166E09}"/>
                  </a:ext>
                </a:extLst>
              </p:cNvPr>
              <p:cNvSpPr txBox="1">
                <a:spLocks noChangeArrowheads="1"/>
              </p:cNvSpPr>
              <p:nvPr/>
            </p:nvSpPr>
            <p:spPr bwMode="auto">
              <a:xfrm>
                <a:off x="3266304" y="2229696"/>
                <a:ext cx="4654026" cy="8050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228600" indent="-228600" eaLnBrk="0" hangingPunct="0">
                  <a:spcBef>
                    <a:spcPct val="20000"/>
                  </a:spcBef>
                  <a:buSzPct val="80000"/>
                  <a:buBlip>
                    <a:blip r:embed="rId3"/>
                  </a:buBlip>
                  <a:defRPr sz="3200">
                    <a:solidFill>
                      <a:srgbClr val="000066"/>
                    </a:solidFill>
                    <a:latin typeface="Arial" panose="020B0604020202020204" pitchFamily="34" charset="0"/>
                    <a:ea typeface="黑体" panose="02010609060101010101" pitchFamily="49" charset="-122"/>
                  </a:defRPr>
                </a:lvl1pPr>
                <a:lvl2pPr marL="742950" indent="-285750" eaLnBrk="0" hangingPunct="0">
                  <a:spcBef>
                    <a:spcPct val="20000"/>
                  </a:spcBef>
                  <a:buClr>
                    <a:srgbClr val="800000"/>
                  </a:buClr>
                  <a:buChar char="–"/>
                  <a:defRPr sz="2800">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lnSpc>
                    <a:spcPct val="90000"/>
                  </a:lnSpc>
                  <a:spcBef>
                    <a:spcPts val="1000"/>
                  </a:spcBef>
                  <a:buSzTx/>
                  <a:buFontTx/>
                  <a:buNone/>
                </a:pPr>
                <a14:m>
                  <m:oMathPara xmlns:m="http://schemas.openxmlformats.org/officeDocument/2006/math">
                    <m:oMathParaPr>
                      <m:jc m:val="centerGroup"/>
                    </m:oMathParaPr>
                    <m:oMath xmlns:m="http://schemas.openxmlformats.org/officeDocument/2006/math">
                      <m:r>
                        <a:rPr lang="zh-CN" altLang="en-US" sz="2400" b="1" i="1" dirty="0" smtClean="0">
                          <a:solidFill>
                            <a:schemeClr val="tx1"/>
                          </a:solidFill>
                          <a:latin typeface="Cambria Math" panose="02040503050406030204" pitchFamily="18" charset="0"/>
                          <a:ea typeface="Cambria Math" panose="02040503050406030204" pitchFamily="18" charset="0"/>
                        </a:rPr>
                        <m:t>模</m:t>
                      </m:r>
                      <m:r>
                        <a:rPr lang="zh-CN" altLang="en-US" sz="2400" b="1" i="1" dirty="0">
                          <a:solidFill>
                            <a:schemeClr val="tx1"/>
                          </a:solidFill>
                          <a:latin typeface="Cambria Math" panose="02040503050406030204" pitchFamily="18" charset="0"/>
                          <a:ea typeface="Cambria Math" panose="02040503050406030204" pitchFamily="18" charset="0"/>
                        </a:rPr>
                        <m:t>型的出错率</m:t>
                      </m:r>
                      <m:r>
                        <a:rPr lang="en-US" altLang="zh-CN" sz="2400" b="1" i="1" dirty="0" smtClean="0">
                          <a:solidFill>
                            <a:schemeClr val="tx1"/>
                          </a:solidFill>
                          <a:latin typeface="Cambria Math" panose="02040503050406030204" pitchFamily="18" charset="0"/>
                          <a:ea typeface="Cambria Math" panose="02040503050406030204" pitchFamily="18" charset="0"/>
                        </a:rPr>
                        <m:t>∝</m:t>
                      </m:r>
                      <m:f>
                        <m:fPr>
                          <m:ctrlPr>
                            <a:rPr lang="en-US" altLang="zh-CN" sz="2400" i="1" dirty="0" smtClean="0">
                              <a:solidFill>
                                <a:schemeClr val="tx1"/>
                              </a:solidFill>
                              <a:latin typeface="Cambria Math" panose="02040503050406030204" pitchFamily="18" charset="0"/>
                              <a:ea typeface="楷体_GB2312"/>
                            </a:rPr>
                          </m:ctrlPr>
                        </m:fPr>
                        <m:num>
                          <m:r>
                            <a:rPr lang="zh-CN" altLang="en-US" sz="2400" b="0" i="0" dirty="0">
                              <a:solidFill>
                                <a:schemeClr val="tx1"/>
                              </a:solidFill>
                              <a:latin typeface="Cambria Math" panose="02040503050406030204" pitchFamily="18" charset="0"/>
                              <a:ea typeface="楷体_GB2312"/>
                            </a:rPr>
                            <m:t>模型的复杂度</m:t>
                          </m:r>
                        </m:num>
                        <m:den>
                          <m:r>
                            <a:rPr lang="zh-CN" altLang="en-US" sz="2400" b="0" i="0" dirty="0">
                              <a:solidFill>
                                <a:schemeClr val="tx1"/>
                              </a:solidFill>
                              <a:latin typeface="Cambria Math" panose="02040503050406030204" pitchFamily="18" charset="0"/>
                              <a:ea typeface="楷体_GB2312"/>
                            </a:rPr>
                            <m:t>样本的</m:t>
                          </m:r>
                          <m:r>
                            <a:rPr lang="zh-CN" altLang="en-US" sz="2400" b="0" i="0" dirty="0" smtClean="0">
                              <a:solidFill>
                                <a:schemeClr val="tx1"/>
                              </a:solidFill>
                              <a:latin typeface="Cambria Math" panose="02040503050406030204" pitchFamily="18" charset="0"/>
                              <a:ea typeface="楷体_GB2312"/>
                            </a:rPr>
                            <m:t>大小</m:t>
                          </m:r>
                        </m:den>
                      </m:f>
                      <m:r>
                        <a:rPr lang="en-US" altLang="zh-CN" sz="2400" b="1" i="1" dirty="0" smtClean="0">
                          <a:solidFill>
                            <a:schemeClr val="tx1"/>
                          </a:solidFill>
                          <a:latin typeface="Cambria Math" panose="02040503050406030204" pitchFamily="18" charset="0"/>
                          <a:ea typeface="楷体_GB2312"/>
                        </a:rPr>
                        <m:t> </m:t>
                      </m:r>
                    </m:oMath>
                  </m:oMathPara>
                </a14:m>
                <a:endParaRPr lang="en-US" altLang="zh-CN" sz="2800" b="1" dirty="0">
                  <a:solidFill>
                    <a:schemeClr val="tx1"/>
                  </a:solidFill>
                  <a:latin typeface="Times New Roman" panose="02020603050405020304" pitchFamily="18" charset="0"/>
                  <a:ea typeface="楷体_GB2312"/>
                  <a:cs typeface="Times New Roman" panose="02020603050405020304" pitchFamily="18" charset="0"/>
                </a:endParaRPr>
              </a:p>
            </p:txBody>
          </p:sp>
        </mc:Choice>
        <mc:Fallback xmlns="">
          <p:sp>
            <p:nvSpPr>
              <p:cNvPr id="17" name="内容占位符 5">
                <a:extLst>
                  <a:ext uri="{FF2B5EF4-FFF2-40B4-BE49-F238E27FC236}">
                    <a16:creationId xmlns:a16="http://schemas.microsoft.com/office/drawing/2014/main" id="{F7401A17-4C46-4423-87A0-722520166E09}"/>
                  </a:ext>
                </a:extLst>
              </p:cNvPr>
              <p:cNvSpPr txBox="1">
                <a:spLocks noRot="1" noChangeAspect="1" noMove="1" noResize="1" noEditPoints="1" noAdjustHandles="1" noChangeArrowheads="1" noChangeShapeType="1" noTextEdit="1"/>
              </p:cNvSpPr>
              <p:nvPr/>
            </p:nvSpPr>
            <p:spPr bwMode="auto">
              <a:xfrm>
                <a:off x="3266304" y="2229696"/>
                <a:ext cx="4654026" cy="805093"/>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88479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傅里叶变换</a:t>
            </a:r>
          </a:p>
        </p:txBody>
      </p:sp>
      <mc:AlternateContent xmlns:mc="http://schemas.openxmlformats.org/markup-compatibility/2006" xmlns:a14="http://schemas.microsoft.com/office/drawing/2010/main">
        <mc:Choice Requires="a14">
          <p:sp>
            <p:nvSpPr>
              <p:cNvPr id="3" name="Content Placeholder 2">
                <a:extLst/>
              </p:cNvPr>
              <p:cNvSpPr>
                <a:spLocks noGrp="1"/>
              </p:cNvSpPr>
              <p:nvPr>
                <p:ph idx="1"/>
              </p:nvPr>
            </p:nvSpPr>
            <p:spPr>
              <a:xfrm>
                <a:off x="838200" y="1825624"/>
                <a:ext cx="10515600" cy="4797597"/>
              </a:xfrm>
            </p:spPr>
            <p:txBody>
              <a:bodyPr>
                <a:normAutofit fontScale="92500" lnSpcReduction="10000"/>
              </a:bodyPr>
              <a:lstStyle/>
              <a:p>
                <a:pPr>
                  <a:lnSpc>
                    <a:spcPct val="100000"/>
                  </a:lnSpc>
                </a:pPr>
                <a:r>
                  <a:rPr lang="zh-CN" altLang="en-US" sz="1900" dirty="0"/>
                  <a:t>输入信号为非周期连续信号</a:t>
                </a:r>
                <a14:m>
                  <m:oMath xmlns:m="http://schemas.openxmlformats.org/officeDocument/2006/math">
                    <m:r>
                      <a:rPr lang="en-US" altLang="zh-CN" sz="1900" b="1" i="1">
                        <a:latin typeface="Cambria Math" panose="02040503050406030204" pitchFamily="18" charset="0"/>
                      </a:rPr>
                      <m:t>𝒙</m:t>
                    </m:r>
                    <m:r>
                      <a:rPr lang="en-US" altLang="zh-CN" sz="1900" b="1" i="1">
                        <a:latin typeface="Cambria Math" panose="02040503050406030204" pitchFamily="18" charset="0"/>
                      </a:rPr>
                      <m:t>(</m:t>
                    </m:r>
                    <m:r>
                      <a:rPr lang="en-US" altLang="zh-CN" sz="1900" b="1" i="1">
                        <a:latin typeface="Cambria Math" panose="02040503050406030204" pitchFamily="18" charset="0"/>
                      </a:rPr>
                      <m:t>𝒕</m:t>
                    </m:r>
                    <m:r>
                      <a:rPr lang="en-US" altLang="zh-CN" sz="1900" b="1" i="1">
                        <a:latin typeface="Cambria Math" panose="02040503050406030204" pitchFamily="18" charset="0"/>
                      </a:rPr>
                      <m:t>)</m:t>
                    </m:r>
                  </m:oMath>
                </a14:m>
                <a:r>
                  <a:rPr lang="en-US" altLang="zh-CN" sz="1900" dirty="0"/>
                  <a:t>,</a:t>
                </a:r>
                <a:r>
                  <a:rPr lang="zh-CN" altLang="en-US" sz="1900" dirty="0"/>
                  <a:t>其傅里叶变换定义为：</a:t>
                </a:r>
                <a:endParaRPr lang="en-US" altLang="zh-CN" sz="1900" dirty="0"/>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CN" sz="1900" b="1" i="1">
                          <a:latin typeface="Cambria Math" panose="02040503050406030204" pitchFamily="18" charset="0"/>
                        </a:rPr>
                        <m:t>𝑿</m:t>
                      </m:r>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𝒋</m:t>
                          </m:r>
                          <m:r>
                            <a:rPr lang="en-US" altLang="zh-CN" sz="1900" b="1" i="1">
                              <a:latin typeface="Cambria Math" panose="02040503050406030204" pitchFamily="18" charset="0"/>
                            </a:rPr>
                            <m:t>𝝎</m:t>
                          </m:r>
                        </m:e>
                      </m:d>
                      <m:r>
                        <a:rPr lang="en-US" altLang="zh-CN" sz="1900" b="1" i="1">
                          <a:latin typeface="Cambria Math" panose="02040503050406030204" pitchFamily="18" charset="0"/>
                        </a:rPr>
                        <m:t>=</m:t>
                      </m:r>
                      <m:nary>
                        <m:naryPr>
                          <m:limLoc m:val="undOvr"/>
                          <m:ctrlPr>
                            <a:rPr lang="en-US" altLang="zh-CN" sz="1900" b="1" i="1">
                              <a:latin typeface="Cambria Math" panose="02040503050406030204" pitchFamily="18" charset="0"/>
                            </a:rPr>
                          </m:ctrlPr>
                        </m:naryPr>
                        <m:sub>
                          <m:r>
                            <m:rPr>
                              <m:brk m:alnAt="24"/>
                            </m:rPr>
                            <a:rPr lang="en-US" altLang="zh-CN" sz="1900" b="1" i="1">
                              <a:latin typeface="Cambria Math" panose="02040503050406030204" pitchFamily="18" charset="0"/>
                            </a:rPr>
                            <m:t>−</m:t>
                          </m:r>
                          <m:r>
                            <a:rPr lang="en-US" altLang="zh-CN" sz="1900" b="1" i="1">
                              <a:latin typeface="Cambria Math" panose="02040503050406030204" pitchFamily="18" charset="0"/>
                            </a:rPr>
                            <m:t>∞</m:t>
                          </m:r>
                        </m:sub>
                        <m:sup>
                          <m:r>
                            <a:rPr lang="en-US" altLang="zh-CN" sz="1900" b="1" i="1">
                              <a:latin typeface="Cambria Math" panose="02040503050406030204" pitchFamily="18" charset="0"/>
                            </a:rPr>
                            <m:t>∞</m:t>
                          </m:r>
                        </m:sup>
                        <m:e>
                          <m:r>
                            <a:rPr lang="en-US" altLang="zh-CN" sz="1900" b="1" i="1">
                              <a:latin typeface="Cambria Math" panose="02040503050406030204" pitchFamily="18" charset="0"/>
                            </a:rPr>
                            <m:t>𝒙</m:t>
                          </m:r>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𝒕</m:t>
                              </m:r>
                            </m:e>
                          </m:d>
                          <m:sSup>
                            <m:sSupPr>
                              <m:ctrlPr>
                                <a:rPr lang="en-US" altLang="zh-CN" sz="1900" b="1" i="1">
                                  <a:latin typeface="Cambria Math" panose="02040503050406030204" pitchFamily="18" charset="0"/>
                                </a:rPr>
                              </m:ctrlPr>
                            </m:sSupPr>
                            <m:e>
                              <m:r>
                                <a:rPr lang="en-US" altLang="zh-CN" sz="1900" b="1" i="1">
                                  <a:latin typeface="Cambria Math" panose="02040503050406030204" pitchFamily="18" charset="0"/>
                                </a:rPr>
                                <m:t>𝒆</m:t>
                              </m:r>
                            </m:e>
                            <m:sup>
                              <m:r>
                                <a:rPr lang="en-US" altLang="zh-CN" sz="1900" b="1" i="1">
                                  <a:latin typeface="Cambria Math" panose="02040503050406030204" pitchFamily="18" charset="0"/>
                                </a:rPr>
                                <m:t>−</m:t>
                              </m:r>
                              <m:r>
                                <a:rPr lang="en-US" altLang="zh-CN" sz="1900" b="1" i="1">
                                  <a:latin typeface="Cambria Math" panose="02040503050406030204" pitchFamily="18" charset="0"/>
                                </a:rPr>
                                <m:t>𝒋</m:t>
                              </m:r>
                              <m:r>
                                <a:rPr lang="en-US" altLang="zh-CN" sz="1900" b="1" i="1">
                                  <a:latin typeface="Cambria Math" panose="02040503050406030204" pitchFamily="18" charset="0"/>
                                </a:rPr>
                                <m:t>𝝎</m:t>
                              </m:r>
                              <m:r>
                                <a:rPr lang="en-US" altLang="zh-CN" sz="1900" b="1" i="1">
                                  <a:latin typeface="Cambria Math" panose="02040503050406030204" pitchFamily="18" charset="0"/>
                                </a:rPr>
                                <m:t>𝒕</m:t>
                              </m:r>
                            </m:sup>
                          </m:sSup>
                          <m:r>
                            <a:rPr lang="en-US" altLang="zh-CN" sz="1900" b="1" i="1">
                              <a:latin typeface="Cambria Math" panose="02040503050406030204" pitchFamily="18" charset="0"/>
                            </a:rPr>
                            <m:t>𝒅𝒕</m:t>
                          </m:r>
                        </m:e>
                      </m:nary>
                      <m:r>
                        <a:rPr lang="en-US" altLang="zh-CN" sz="1900" b="1">
                          <a:latin typeface="Cambria Math" panose="02040503050406030204" pitchFamily="18" charset="0"/>
                        </a:rPr>
                        <m:t>=</m:t>
                      </m:r>
                      <m:r>
                        <a:rPr lang="en-US" altLang="zh-CN" sz="1900" b="1" i="1">
                          <a:latin typeface="Cambria Math" panose="02040503050406030204" pitchFamily="18" charset="0"/>
                        </a:rPr>
                        <m:t>𝑭</m:t>
                      </m:r>
                      <m:r>
                        <a:rPr lang="en-US" altLang="zh-CN" sz="1900" b="1" i="1">
                          <a:latin typeface="Cambria Math" panose="02040503050406030204" pitchFamily="18" charset="0"/>
                        </a:rPr>
                        <m:t>(</m:t>
                      </m:r>
                      <m:r>
                        <a:rPr lang="en-US" altLang="zh-CN" sz="1900" b="1" i="1">
                          <a:latin typeface="Cambria Math" panose="02040503050406030204" pitchFamily="18" charset="0"/>
                        </a:rPr>
                        <m:t>𝒙</m:t>
                      </m:r>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𝒕</m:t>
                          </m:r>
                        </m:e>
                      </m:d>
                      <m:r>
                        <a:rPr lang="en-US" altLang="zh-CN" sz="1900" b="1" i="1">
                          <a:latin typeface="Cambria Math" panose="02040503050406030204" pitchFamily="18" charset="0"/>
                        </a:rPr>
                        <m:t>)</m:t>
                      </m:r>
                    </m:oMath>
                  </m:oMathPara>
                </a14:m>
                <a:endParaRPr lang="en-US" altLang="zh-CN" sz="1900" i="1" dirty="0"/>
              </a:p>
              <a:p>
                <a:pPr>
                  <a:lnSpc>
                    <a:spcPct val="100000"/>
                  </a:lnSpc>
                </a:pPr>
                <a:r>
                  <a:rPr lang="zh-CN" altLang="en-US" sz="1900" dirty="0"/>
                  <a:t>上式左端采用</a:t>
                </a:r>
                <a14:m>
                  <m:oMath xmlns:m="http://schemas.openxmlformats.org/officeDocument/2006/math">
                    <m:r>
                      <a:rPr lang="en-US" altLang="zh-CN" sz="1900" b="1" i="1">
                        <a:latin typeface="Cambria Math" panose="02040503050406030204" pitchFamily="18" charset="0"/>
                      </a:rPr>
                      <m:t>𝒋</m:t>
                    </m:r>
                    <m:r>
                      <a:rPr lang="en-US" altLang="zh-CN" sz="1900" b="1" i="1">
                        <a:latin typeface="Cambria Math" panose="02040503050406030204" pitchFamily="18" charset="0"/>
                      </a:rPr>
                      <m:t>𝝎</m:t>
                    </m:r>
                  </m:oMath>
                </a14:m>
                <a:r>
                  <a:rPr lang="zh-CN" altLang="en-US" sz="1900" dirty="0"/>
                  <a:t>的表示，则可以表示为输入</a:t>
                </a:r>
                <a14:m>
                  <m:oMath xmlns:m="http://schemas.openxmlformats.org/officeDocument/2006/math">
                    <m:r>
                      <a:rPr lang="en-US" altLang="zh-CN" sz="1900" b="1" i="1">
                        <a:latin typeface="Cambria Math" panose="02040503050406030204" pitchFamily="18" charset="0"/>
                      </a:rPr>
                      <m:t>𝒙</m:t>
                    </m:r>
                    <m:r>
                      <a:rPr lang="en-US" altLang="zh-CN" sz="1900" b="1" i="1">
                        <a:latin typeface="Cambria Math" panose="02040503050406030204" pitchFamily="18" charset="0"/>
                      </a:rPr>
                      <m:t>(</m:t>
                    </m:r>
                    <m:r>
                      <a:rPr lang="en-US" altLang="zh-CN" sz="1900" b="1" i="1">
                        <a:latin typeface="Cambria Math" panose="02040503050406030204" pitchFamily="18" charset="0"/>
                      </a:rPr>
                      <m:t>𝒕</m:t>
                    </m:r>
                    <m:r>
                      <a:rPr lang="en-US" altLang="zh-CN" sz="1900" b="1" i="1">
                        <a:latin typeface="Cambria Math" panose="02040503050406030204" pitchFamily="18" charset="0"/>
                      </a:rPr>
                      <m:t>)</m:t>
                    </m:r>
                  </m:oMath>
                </a14:m>
                <a:r>
                  <a:rPr lang="zh-CN" altLang="en-US" sz="1900" dirty="0"/>
                  <a:t>的拉普拉斯变换在</a:t>
                </a:r>
                <a14:m>
                  <m:oMath xmlns:m="http://schemas.openxmlformats.org/officeDocument/2006/math">
                    <m:r>
                      <a:rPr lang="en-US" altLang="zh-CN" sz="1900" b="1" i="1">
                        <a:latin typeface="Cambria Math" panose="02040503050406030204" pitchFamily="18" charset="0"/>
                      </a:rPr>
                      <m:t>𝒔</m:t>
                    </m:r>
                    <m:r>
                      <a:rPr lang="en-US" altLang="zh-CN" sz="1900" b="1" i="1">
                        <a:latin typeface="Cambria Math" panose="02040503050406030204" pitchFamily="18" charset="0"/>
                      </a:rPr>
                      <m:t>=</m:t>
                    </m:r>
                    <m:r>
                      <a:rPr lang="en-US" altLang="zh-CN" sz="1900" b="1" i="1">
                        <a:latin typeface="Cambria Math" panose="02040503050406030204" pitchFamily="18" charset="0"/>
                      </a:rPr>
                      <m:t>𝒋</m:t>
                    </m:r>
                    <m:r>
                      <a:rPr lang="en-US" altLang="zh-CN" sz="1900" b="1" i="1">
                        <a:latin typeface="Cambria Math" panose="02040503050406030204" pitchFamily="18" charset="0"/>
                      </a:rPr>
                      <m:t>𝝎</m:t>
                    </m:r>
                  </m:oMath>
                </a14:m>
                <a:r>
                  <a:rPr lang="zh-CN" altLang="en-US" sz="1900" dirty="0"/>
                  <a:t>点的取值：</a:t>
                </a:r>
                <a:endParaRPr lang="en-US" altLang="zh-CN" sz="1900" dirty="0"/>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CN" sz="1900" b="1" i="1">
                          <a:latin typeface="Cambria Math" panose="02040503050406030204" pitchFamily="18" charset="0"/>
                        </a:rPr>
                        <m:t>𝑿</m:t>
                      </m:r>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𝒔</m:t>
                          </m:r>
                        </m:e>
                      </m:d>
                      <m:sSub>
                        <m:sSubPr>
                          <m:ctrlPr>
                            <a:rPr lang="en-US" altLang="zh-CN" sz="1900" b="1" i="1">
                              <a:latin typeface="Cambria Math" panose="02040503050406030204" pitchFamily="18" charset="0"/>
                            </a:rPr>
                          </m:ctrlPr>
                        </m:sSubPr>
                        <m:e>
                          <m:r>
                            <m:rPr>
                              <m:lit/>
                            </m:rPr>
                            <a:rPr lang="en-US" altLang="zh-CN" sz="1900" b="1" i="1">
                              <a:latin typeface="Cambria Math" panose="02040503050406030204" pitchFamily="18" charset="0"/>
                            </a:rPr>
                            <m:t>|</m:t>
                          </m:r>
                        </m:e>
                        <m:sub>
                          <m:r>
                            <a:rPr lang="en-US" altLang="zh-CN" sz="1900" b="1" i="1">
                              <a:latin typeface="Cambria Math" panose="02040503050406030204" pitchFamily="18" charset="0"/>
                            </a:rPr>
                            <m:t>𝒔</m:t>
                          </m:r>
                          <m:r>
                            <a:rPr lang="en-US" altLang="zh-CN" sz="1900" b="1" i="1">
                              <a:latin typeface="Cambria Math" panose="02040503050406030204" pitchFamily="18" charset="0"/>
                            </a:rPr>
                            <m:t>=</m:t>
                          </m:r>
                          <m:r>
                            <a:rPr lang="en-US" altLang="zh-CN" sz="1900" b="1" i="1">
                              <a:latin typeface="Cambria Math" panose="02040503050406030204" pitchFamily="18" charset="0"/>
                            </a:rPr>
                            <m:t>𝒋</m:t>
                          </m:r>
                          <m:r>
                            <a:rPr lang="en-US" altLang="zh-CN" sz="1900" b="1" i="1">
                              <a:latin typeface="Cambria Math" panose="02040503050406030204" pitchFamily="18" charset="0"/>
                            </a:rPr>
                            <m:t>𝝎</m:t>
                          </m:r>
                        </m:sub>
                      </m:sSub>
                      <m:r>
                        <a:rPr lang="en-US" altLang="zh-CN" sz="1900" b="1" i="1">
                          <a:latin typeface="Cambria Math" panose="02040503050406030204" pitchFamily="18" charset="0"/>
                        </a:rPr>
                        <m:t>=</m:t>
                      </m:r>
                      <m:r>
                        <a:rPr lang="en-US" altLang="zh-CN" sz="1900" b="1" i="1">
                          <a:latin typeface="Cambria Math" panose="02040503050406030204" pitchFamily="18" charset="0"/>
                        </a:rPr>
                        <m:t>𝑿</m:t>
                      </m:r>
                      <m:r>
                        <a:rPr lang="en-US" altLang="zh-CN" sz="1900" b="1" i="1">
                          <a:latin typeface="Cambria Math" panose="02040503050406030204" pitchFamily="18" charset="0"/>
                        </a:rPr>
                        <m:t>(</m:t>
                      </m:r>
                      <m:r>
                        <a:rPr lang="en-US" altLang="zh-CN" sz="1900" b="1" i="1">
                          <a:latin typeface="Cambria Math" panose="02040503050406030204" pitchFamily="18" charset="0"/>
                        </a:rPr>
                        <m:t>𝒋</m:t>
                      </m:r>
                      <m:r>
                        <a:rPr lang="en-US" altLang="zh-CN" sz="1900" b="1" i="1">
                          <a:latin typeface="Cambria Math" panose="02040503050406030204" pitchFamily="18" charset="0"/>
                        </a:rPr>
                        <m:t>𝝎</m:t>
                      </m:r>
                      <m:r>
                        <a:rPr lang="en-US" altLang="zh-CN" sz="1900" b="1" i="1">
                          <a:latin typeface="Cambria Math" panose="02040503050406030204" pitchFamily="18" charset="0"/>
                        </a:rPr>
                        <m:t>)</m:t>
                      </m:r>
                    </m:oMath>
                  </m:oMathPara>
                </a14:m>
                <a:endParaRPr lang="en-US" altLang="zh-CN" sz="1900" dirty="0"/>
              </a:p>
              <a:p>
                <a:pPr>
                  <a:lnSpc>
                    <a:spcPct val="100000"/>
                  </a:lnSpc>
                </a:pPr>
                <a:r>
                  <a:rPr lang="zh-CN" altLang="en-US" sz="1900" dirty="0"/>
                  <a:t>其逆变换可写为：</a:t>
                </a:r>
                <a:endParaRPr lang="en-US" altLang="zh-CN" sz="1900" dirty="0"/>
              </a:p>
              <a:p>
                <a:pPr marL="0" indent="0" algn="ctr">
                  <a:lnSpc>
                    <a:spcPct val="100000"/>
                  </a:lnSpc>
                  <a:buNone/>
                </a:pPr>
                <a14:m>
                  <m:oMath xmlns:m="http://schemas.openxmlformats.org/officeDocument/2006/math">
                    <m:r>
                      <a:rPr lang="en-US" altLang="zh-CN" sz="1900" b="1" i="1">
                        <a:latin typeface="Cambria Math" panose="02040503050406030204" pitchFamily="18" charset="0"/>
                      </a:rPr>
                      <m:t>𝒙</m:t>
                    </m:r>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𝒕</m:t>
                        </m:r>
                      </m:e>
                    </m:d>
                    <m:r>
                      <a:rPr lang="en-US" altLang="zh-CN" sz="1900" b="1" i="1">
                        <a:latin typeface="Cambria Math" panose="02040503050406030204" pitchFamily="18" charset="0"/>
                      </a:rPr>
                      <m:t>=</m:t>
                    </m:r>
                    <m:f>
                      <m:fPr>
                        <m:ctrlPr>
                          <a:rPr lang="en-US" altLang="zh-CN" sz="1900" b="1" i="1">
                            <a:latin typeface="Cambria Math" panose="02040503050406030204" pitchFamily="18" charset="0"/>
                          </a:rPr>
                        </m:ctrlPr>
                      </m:fPr>
                      <m:num>
                        <m:r>
                          <a:rPr lang="en-US" altLang="zh-CN" sz="1900" b="1" i="1">
                            <a:latin typeface="Cambria Math" panose="02040503050406030204" pitchFamily="18" charset="0"/>
                          </a:rPr>
                          <m:t>𝟏</m:t>
                        </m:r>
                      </m:num>
                      <m:den>
                        <m:r>
                          <a:rPr lang="en-US" altLang="zh-CN" sz="1900" b="1" i="1">
                            <a:latin typeface="Cambria Math" panose="02040503050406030204" pitchFamily="18" charset="0"/>
                          </a:rPr>
                          <m:t>𝟐</m:t>
                        </m:r>
                        <m:r>
                          <a:rPr lang="en-US" altLang="zh-CN" sz="1900" b="1" i="1">
                            <a:latin typeface="Cambria Math" panose="02040503050406030204" pitchFamily="18" charset="0"/>
                          </a:rPr>
                          <m:t>𝝅</m:t>
                        </m:r>
                      </m:den>
                    </m:f>
                  </m:oMath>
                </a14:m>
                <a:r>
                  <a:rPr lang="en-US" altLang="zh-CN" sz="1900" dirty="0"/>
                  <a:t> </a:t>
                </a:r>
                <a14:m>
                  <m:oMath xmlns:m="http://schemas.openxmlformats.org/officeDocument/2006/math">
                    <m:nary>
                      <m:naryPr>
                        <m:limLoc m:val="undOvr"/>
                        <m:ctrlPr>
                          <a:rPr lang="en-US" altLang="zh-CN" sz="1900" i="1">
                            <a:latin typeface="Cambria Math" panose="02040503050406030204" pitchFamily="18" charset="0"/>
                          </a:rPr>
                        </m:ctrlPr>
                      </m:naryPr>
                      <m:sub>
                        <m:r>
                          <m:rPr>
                            <m:brk m:alnAt="24"/>
                          </m:rPr>
                          <a:rPr lang="en-US" altLang="zh-CN" sz="1900" i="1">
                            <a:latin typeface="Cambria Math" panose="02040503050406030204" pitchFamily="18" charset="0"/>
                          </a:rPr>
                          <m:t>−</m:t>
                        </m:r>
                        <m:r>
                          <a:rPr lang="en-US" altLang="zh-CN" sz="1900" i="1">
                            <a:latin typeface="Cambria Math" panose="02040503050406030204" pitchFamily="18" charset="0"/>
                          </a:rPr>
                          <m:t>∞</m:t>
                        </m:r>
                      </m:sub>
                      <m:sup>
                        <m:r>
                          <a:rPr lang="en-US" altLang="zh-CN" sz="1900" i="1">
                            <a:latin typeface="Cambria Math" panose="02040503050406030204" pitchFamily="18" charset="0"/>
                          </a:rPr>
                          <m:t>∞</m:t>
                        </m:r>
                      </m:sup>
                      <m:e>
                        <m:r>
                          <a:rPr lang="en-US" altLang="zh-CN" sz="1900" b="1" i="1">
                            <a:latin typeface="Cambria Math" panose="02040503050406030204" pitchFamily="18" charset="0"/>
                          </a:rPr>
                          <m:t>𝑿</m:t>
                        </m:r>
                        <m:r>
                          <a:rPr lang="en-US" altLang="zh-CN" sz="1900" b="1" i="1">
                            <a:latin typeface="Cambria Math" panose="02040503050406030204" pitchFamily="18" charset="0"/>
                          </a:rPr>
                          <m:t>(</m:t>
                        </m:r>
                        <m:r>
                          <a:rPr lang="en-US" altLang="zh-CN" sz="1900" b="1" i="1">
                            <a:latin typeface="Cambria Math" panose="02040503050406030204" pitchFamily="18" charset="0"/>
                          </a:rPr>
                          <m:t>𝒋</m:t>
                        </m:r>
                        <m:r>
                          <a:rPr lang="en-US" altLang="zh-CN" sz="1900" b="1" i="1">
                            <a:latin typeface="Cambria Math" panose="02040503050406030204" pitchFamily="18" charset="0"/>
                          </a:rPr>
                          <m:t>𝝎</m:t>
                        </m:r>
                        <m:r>
                          <a:rPr lang="en-US" altLang="zh-CN" sz="1900" b="1" i="1">
                            <a:latin typeface="Cambria Math" panose="02040503050406030204" pitchFamily="18" charset="0"/>
                          </a:rPr>
                          <m:t>)</m:t>
                        </m:r>
                        <m:sSup>
                          <m:sSupPr>
                            <m:ctrlPr>
                              <a:rPr lang="en-US" altLang="zh-CN" sz="1900" i="1">
                                <a:latin typeface="Cambria Math" panose="02040503050406030204" pitchFamily="18" charset="0"/>
                              </a:rPr>
                            </m:ctrlPr>
                          </m:sSupPr>
                          <m:e>
                            <m:r>
                              <a:rPr lang="en-US" altLang="zh-CN" sz="1900" i="1">
                                <a:latin typeface="Cambria Math" panose="02040503050406030204" pitchFamily="18" charset="0"/>
                              </a:rPr>
                              <m:t>𝒆</m:t>
                            </m:r>
                          </m:e>
                          <m:sup>
                            <m:r>
                              <a:rPr lang="en-US" altLang="zh-CN" sz="1900" i="1">
                                <a:latin typeface="Cambria Math" panose="02040503050406030204" pitchFamily="18" charset="0"/>
                              </a:rPr>
                              <m:t>𝒋</m:t>
                            </m:r>
                            <m:r>
                              <a:rPr lang="en-US" altLang="zh-CN" sz="1900" i="1">
                                <a:latin typeface="Cambria Math" panose="02040503050406030204" pitchFamily="18" charset="0"/>
                              </a:rPr>
                              <m:t>𝝎</m:t>
                            </m:r>
                            <m:r>
                              <a:rPr lang="en-US" altLang="zh-CN" sz="1900" i="1">
                                <a:latin typeface="Cambria Math" panose="02040503050406030204" pitchFamily="18" charset="0"/>
                              </a:rPr>
                              <m:t>𝒕</m:t>
                            </m:r>
                          </m:sup>
                        </m:sSup>
                        <m:r>
                          <a:rPr lang="en-US" altLang="zh-CN" sz="1900" i="1">
                            <a:latin typeface="Cambria Math" panose="02040503050406030204" pitchFamily="18" charset="0"/>
                          </a:rPr>
                          <m:t>𝒅</m:t>
                        </m:r>
                        <m:r>
                          <a:rPr lang="en-US" altLang="zh-CN" sz="1900" b="1" i="1">
                            <a:latin typeface="Cambria Math" panose="02040503050406030204" pitchFamily="18" charset="0"/>
                          </a:rPr>
                          <m:t>𝝎</m:t>
                        </m:r>
                      </m:e>
                    </m:nary>
                  </m:oMath>
                </a14:m>
                <a:endParaRPr lang="en-US" altLang="zh-CN" sz="1900" dirty="0"/>
              </a:p>
              <a:p>
                <a:pPr>
                  <a:lnSpc>
                    <a:spcPct val="100000"/>
                  </a:lnSpc>
                </a:pPr>
                <a:r>
                  <a:rPr lang="zh-CN" altLang="en-US" sz="1900" dirty="0"/>
                  <a:t>如果将角频率</a:t>
                </a:r>
                <a14:m>
                  <m:oMath xmlns:m="http://schemas.openxmlformats.org/officeDocument/2006/math">
                    <m:r>
                      <a:rPr lang="en-US" altLang="zh-CN" sz="1900" b="1" i="1">
                        <a:latin typeface="Cambria Math" panose="02040503050406030204" pitchFamily="18" charset="0"/>
                      </a:rPr>
                      <m:t>𝝎</m:t>
                    </m:r>
                  </m:oMath>
                </a14:m>
                <a:r>
                  <a:rPr lang="zh-CN" altLang="en-US" sz="1900" dirty="0"/>
                  <a:t>表示为</a:t>
                </a:r>
                <a14:m>
                  <m:oMath xmlns:m="http://schemas.openxmlformats.org/officeDocument/2006/math">
                    <m:r>
                      <a:rPr lang="en-US" altLang="zh-CN" sz="1900" b="1" i="1">
                        <a:latin typeface="Cambria Math" panose="02040503050406030204" pitchFamily="18" charset="0"/>
                      </a:rPr>
                      <m:t>𝝎</m:t>
                    </m:r>
                    <m:r>
                      <a:rPr lang="en-US" altLang="zh-CN" sz="1900" b="1" i="1">
                        <a:latin typeface="Cambria Math" panose="02040503050406030204" pitchFamily="18" charset="0"/>
                      </a:rPr>
                      <m:t>=</m:t>
                    </m:r>
                    <m:r>
                      <a:rPr lang="en-US" altLang="zh-CN" sz="1900" b="1" i="1">
                        <a:latin typeface="Cambria Math" panose="02040503050406030204" pitchFamily="18" charset="0"/>
                      </a:rPr>
                      <m:t>𝟐</m:t>
                    </m:r>
                    <m:r>
                      <a:rPr lang="en-US" altLang="zh-CN" sz="1900" b="1" i="1">
                        <a:latin typeface="Cambria Math" panose="02040503050406030204" pitchFamily="18" charset="0"/>
                      </a:rPr>
                      <m:t>𝝅</m:t>
                    </m:r>
                    <m:r>
                      <a:rPr lang="en-US" altLang="zh-CN" sz="1900" b="1" i="1">
                        <a:latin typeface="Cambria Math" panose="02040503050406030204" pitchFamily="18" charset="0"/>
                      </a:rPr>
                      <m:t>𝒇</m:t>
                    </m:r>
                  </m:oMath>
                </a14:m>
                <a:r>
                  <a:rPr lang="zh-CN" altLang="en-US" sz="1900" dirty="0"/>
                  <a:t>的形式，则上述正反变换公式可进一步表示为：</a:t>
                </a:r>
                <a:endParaRPr lang="en-US" altLang="zh-CN" sz="1900" dirty="0"/>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CN" sz="1900" b="1" i="1">
                          <a:latin typeface="Cambria Math" panose="02040503050406030204" pitchFamily="18" charset="0"/>
                        </a:rPr>
                        <m:t>𝑿</m:t>
                      </m:r>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𝒇</m:t>
                          </m:r>
                        </m:e>
                      </m:d>
                      <m:r>
                        <a:rPr lang="en-US" altLang="zh-CN" sz="1900" b="1" i="1">
                          <a:latin typeface="Cambria Math" panose="02040503050406030204" pitchFamily="18" charset="0"/>
                        </a:rPr>
                        <m:t>=</m:t>
                      </m:r>
                      <m:nary>
                        <m:naryPr>
                          <m:limLoc m:val="undOvr"/>
                          <m:ctrlPr>
                            <a:rPr lang="en-US" altLang="zh-CN" sz="1900" i="1">
                              <a:latin typeface="Cambria Math" panose="02040503050406030204" pitchFamily="18" charset="0"/>
                            </a:rPr>
                          </m:ctrlPr>
                        </m:naryPr>
                        <m:sub>
                          <m:r>
                            <m:rPr>
                              <m:brk m:alnAt="24"/>
                            </m:rPr>
                            <a:rPr lang="en-US" altLang="zh-CN" sz="1900" i="1">
                              <a:latin typeface="Cambria Math" panose="02040503050406030204" pitchFamily="18" charset="0"/>
                            </a:rPr>
                            <m:t>−</m:t>
                          </m:r>
                          <m:r>
                            <a:rPr lang="en-US" altLang="zh-CN" sz="1900" i="1">
                              <a:latin typeface="Cambria Math" panose="02040503050406030204" pitchFamily="18" charset="0"/>
                            </a:rPr>
                            <m:t>∞</m:t>
                          </m:r>
                        </m:sub>
                        <m:sup>
                          <m:r>
                            <a:rPr lang="en-US" altLang="zh-CN" sz="1900" i="1">
                              <a:latin typeface="Cambria Math" panose="02040503050406030204" pitchFamily="18" charset="0"/>
                            </a:rPr>
                            <m:t>∞</m:t>
                          </m:r>
                        </m:sup>
                        <m:e>
                          <m:r>
                            <a:rPr lang="en-US" altLang="zh-CN" sz="1900" b="1" i="1">
                              <a:latin typeface="Cambria Math" panose="02040503050406030204" pitchFamily="18" charset="0"/>
                            </a:rPr>
                            <m:t>𝒙</m:t>
                          </m:r>
                          <m:r>
                            <a:rPr lang="en-US" altLang="zh-CN" sz="1900" b="1" i="1">
                              <a:latin typeface="Cambria Math" panose="02040503050406030204" pitchFamily="18" charset="0"/>
                            </a:rPr>
                            <m:t>(</m:t>
                          </m:r>
                          <m:r>
                            <a:rPr lang="en-US" altLang="zh-CN" sz="1900" b="1" i="1">
                              <a:latin typeface="Cambria Math" panose="02040503050406030204" pitchFamily="18" charset="0"/>
                            </a:rPr>
                            <m:t>𝒕</m:t>
                          </m:r>
                          <m:r>
                            <a:rPr lang="en-US" altLang="zh-CN" sz="1900" i="1">
                              <a:latin typeface="Cambria Math" panose="02040503050406030204" pitchFamily="18" charset="0"/>
                            </a:rPr>
                            <m:t>)</m:t>
                          </m:r>
                          <m:sSup>
                            <m:sSupPr>
                              <m:ctrlPr>
                                <a:rPr lang="en-US" altLang="zh-CN" sz="1900" i="1">
                                  <a:latin typeface="Cambria Math" panose="02040503050406030204" pitchFamily="18" charset="0"/>
                                </a:rPr>
                              </m:ctrlPr>
                            </m:sSupPr>
                            <m:e>
                              <m:r>
                                <a:rPr lang="en-US" altLang="zh-CN" sz="1900" i="1">
                                  <a:latin typeface="Cambria Math" panose="02040503050406030204" pitchFamily="18" charset="0"/>
                                </a:rPr>
                                <m:t>𝒆</m:t>
                              </m:r>
                            </m:e>
                            <m:sup>
                              <m:r>
                                <a:rPr lang="en-US" altLang="zh-CN" sz="1900" b="1" i="1">
                                  <a:latin typeface="Cambria Math" panose="02040503050406030204" pitchFamily="18" charset="0"/>
                                </a:rPr>
                                <m:t>−</m:t>
                              </m:r>
                              <m:r>
                                <a:rPr lang="en-US" altLang="zh-CN" sz="1900" i="1">
                                  <a:latin typeface="Cambria Math" panose="02040503050406030204" pitchFamily="18" charset="0"/>
                                </a:rPr>
                                <m:t>𝒋</m:t>
                              </m:r>
                              <m:r>
                                <a:rPr lang="en-US" altLang="zh-CN" sz="1900" b="1" i="1">
                                  <a:latin typeface="Cambria Math" panose="02040503050406030204" pitchFamily="18" charset="0"/>
                                </a:rPr>
                                <m:t>𝟐</m:t>
                              </m:r>
                              <m:r>
                                <a:rPr lang="en-US" altLang="zh-CN" sz="1900" b="1" i="1">
                                  <a:latin typeface="Cambria Math" panose="02040503050406030204" pitchFamily="18" charset="0"/>
                                </a:rPr>
                                <m:t>𝝅</m:t>
                              </m:r>
                              <m:r>
                                <a:rPr lang="en-US" altLang="zh-CN" sz="1900" b="1" i="1">
                                  <a:latin typeface="Cambria Math" panose="02040503050406030204" pitchFamily="18" charset="0"/>
                                </a:rPr>
                                <m:t>𝒇</m:t>
                              </m:r>
                              <m:r>
                                <a:rPr lang="en-US" altLang="zh-CN" sz="1900" i="1">
                                  <a:latin typeface="Cambria Math" panose="02040503050406030204" pitchFamily="18" charset="0"/>
                                </a:rPr>
                                <m:t>𝒕</m:t>
                              </m:r>
                            </m:sup>
                          </m:sSup>
                          <m:r>
                            <a:rPr lang="en-US" altLang="zh-CN" sz="1900" i="1">
                              <a:latin typeface="Cambria Math" panose="02040503050406030204" pitchFamily="18" charset="0"/>
                            </a:rPr>
                            <m:t>𝒅</m:t>
                          </m:r>
                          <m:r>
                            <a:rPr lang="en-US" altLang="zh-CN" sz="1900" b="1" i="1">
                              <a:latin typeface="Cambria Math" panose="02040503050406030204" pitchFamily="18" charset="0"/>
                            </a:rPr>
                            <m:t>𝒕</m:t>
                          </m:r>
                        </m:e>
                      </m:nary>
                    </m:oMath>
                  </m:oMathPara>
                </a14:m>
                <a:endParaRPr lang="en-US" altLang="zh-CN" sz="1900" dirty="0"/>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CN" sz="1900" b="1" i="1">
                          <a:latin typeface="Cambria Math" panose="02040503050406030204" pitchFamily="18" charset="0"/>
                        </a:rPr>
                        <m:t>𝒙</m:t>
                      </m:r>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𝒕</m:t>
                          </m:r>
                        </m:e>
                      </m:d>
                      <m:r>
                        <a:rPr lang="en-US" altLang="zh-CN" sz="1900" b="1" i="1">
                          <a:latin typeface="Cambria Math" panose="02040503050406030204" pitchFamily="18" charset="0"/>
                        </a:rPr>
                        <m:t>=</m:t>
                      </m:r>
                      <m:nary>
                        <m:naryPr>
                          <m:limLoc m:val="undOvr"/>
                          <m:ctrlPr>
                            <a:rPr lang="en-US" altLang="zh-CN" sz="1900" i="1">
                              <a:latin typeface="Cambria Math" panose="02040503050406030204" pitchFamily="18" charset="0"/>
                            </a:rPr>
                          </m:ctrlPr>
                        </m:naryPr>
                        <m:sub>
                          <m:r>
                            <m:rPr>
                              <m:brk m:alnAt="24"/>
                            </m:rPr>
                            <a:rPr lang="en-US" altLang="zh-CN" sz="1900" i="1">
                              <a:latin typeface="Cambria Math" panose="02040503050406030204" pitchFamily="18" charset="0"/>
                            </a:rPr>
                            <m:t>−</m:t>
                          </m:r>
                          <m:r>
                            <a:rPr lang="en-US" altLang="zh-CN" sz="1900" i="1">
                              <a:latin typeface="Cambria Math" panose="02040503050406030204" pitchFamily="18" charset="0"/>
                            </a:rPr>
                            <m:t>∞</m:t>
                          </m:r>
                        </m:sub>
                        <m:sup>
                          <m:r>
                            <a:rPr lang="en-US" altLang="zh-CN" sz="1900" i="1">
                              <a:latin typeface="Cambria Math" panose="02040503050406030204" pitchFamily="18" charset="0"/>
                            </a:rPr>
                            <m:t>∞</m:t>
                          </m:r>
                        </m:sup>
                        <m:e>
                          <m:r>
                            <a:rPr lang="en-US" altLang="zh-CN" sz="1900" i="1">
                              <a:latin typeface="Cambria Math" panose="02040503050406030204" pitchFamily="18" charset="0"/>
                            </a:rPr>
                            <m:t>𝑿</m:t>
                          </m:r>
                          <m:r>
                            <a:rPr lang="en-US" altLang="zh-CN" sz="1900" i="1">
                              <a:latin typeface="Cambria Math" panose="02040503050406030204" pitchFamily="18" charset="0"/>
                            </a:rPr>
                            <m:t>(</m:t>
                          </m:r>
                          <m:r>
                            <a:rPr lang="en-US" altLang="zh-CN" sz="1900" b="1" i="1">
                              <a:latin typeface="Cambria Math" panose="02040503050406030204" pitchFamily="18" charset="0"/>
                            </a:rPr>
                            <m:t>𝒇</m:t>
                          </m:r>
                          <m:r>
                            <a:rPr lang="en-US" altLang="zh-CN" sz="1900" i="1">
                              <a:latin typeface="Cambria Math" panose="02040503050406030204" pitchFamily="18" charset="0"/>
                            </a:rPr>
                            <m:t>)</m:t>
                          </m:r>
                          <m:sSup>
                            <m:sSupPr>
                              <m:ctrlPr>
                                <a:rPr lang="en-US" altLang="zh-CN" sz="1900" i="1">
                                  <a:latin typeface="Cambria Math" panose="02040503050406030204" pitchFamily="18" charset="0"/>
                                </a:rPr>
                              </m:ctrlPr>
                            </m:sSupPr>
                            <m:e>
                              <m:r>
                                <a:rPr lang="en-US" altLang="zh-CN" sz="1900" i="1">
                                  <a:latin typeface="Cambria Math" panose="02040503050406030204" pitchFamily="18" charset="0"/>
                                </a:rPr>
                                <m:t>𝒆</m:t>
                              </m:r>
                            </m:e>
                            <m:sup>
                              <m:r>
                                <a:rPr lang="en-US" altLang="zh-CN" sz="1900" i="1">
                                  <a:latin typeface="Cambria Math" panose="02040503050406030204" pitchFamily="18" charset="0"/>
                                </a:rPr>
                                <m:t>𝒋</m:t>
                              </m:r>
                              <m:r>
                                <a:rPr lang="en-US" altLang="zh-CN" sz="1900" b="1" i="1">
                                  <a:latin typeface="Cambria Math" panose="02040503050406030204" pitchFamily="18" charset="0"/>
                                </a:rPr>
                                <m:t>𝟐</m:t>
                              </m:r>
                              <m:r>
                                <a:rPr lang="en-US" altLang="zh-CN" sz="1900" b="1" i="1">
                                  <a:latin typeface="Cambria Math" panose="02040503050406030204" pitchFamily="18" charset="0"/>
                                </a:rPr>
                                <m:t>𝝅</m:t>
                              </m:r>
                              <m:r>
                                <a:rPr lang="en-US" altLang="zh-CN" sz="1900" b="1" i="1">
                                  <a:latin typeface="Cambria Math" panose="02040503050406030204" pitchFamily="18" charset="0"/>
                                </a:rPr>
                                <m:t>𝒇</m:t>
                              </m:r>
                              <m:r>
                                <a:rPr lang="en-US" altLang="zh-CN" sz="1900" i="1">
                                  <a:latin typeface="Cambria Math" panose="02040503050406030204" pitchFamily="18" charset="0"/>
                                </a:rPr>
                                <m:t>𝒕</m:t>
                              </m:r>
                            </m:sup>
                          </m:sSup>
                          <m:r>
                            <a:rPr lang="en-US" altLang="zh-CN" sz="1900" i="1">
                              <a:latin typeface="Cambria Math" panose="02040503050406030204" pitchFamily="18" charset="0"/>
                            </a:rPr>
                            <m:t>𝒅</m:t>
                          </m:r>
                          <m:r>
                            <a:rPr lang="en-US" altLang="zh-CN" sz="1900" b="1" i="1">
                              <a:latin typeface="Cambria Math" panose="02040503050406030204" pitchFamily="18" charset="0"/>
                            </a:rPr>
                            <m:t>𝒇</m:t>
                          </m:r>
                        </m:e>
                      </m:nary>
                    </m:oMath>
                  </m:oMathPara>
                </a14:m>
                <a:endParaRPr lang="zh-CN" altLang="en-US" sz="1900" dirty="0"/>
              </a:p>
            </p:txBody>
          </p:sp>
        </mc:Choice>
        <mc:Fallback xmlns="">
          <p:sp>
            <p:nvSpPr>
              <p:cNvPr id="3" name="Content Placeholder 2">
                <a:extLst/>
              </p:cNvPr>
              <p:cNvSpPr>
                <a:spLocks noGrp="1" noRot="1" noChangeAspect="1" noMove="1" noResize="1" noEditPoints="1" noAdjustHandles="1" noChangeArrowheads="1" noChangeShapeType="1" noTextEdit="1"/>
              </p:cNvSpPr>
              <p:nvPr>
                <p:ph idx="1"/>
              </p:nvPr>
            </p:nvSpPr>
            <p:spPr>
              <a:xfrm>
                <a:off x="838200" y="1825624"/>
                <a:ext cx="10515600" cy="4797597"/>
              </a:xfrm>
              <a:blipFill>
                <a:blip r:embed="rId2"/>
                <a:stretch>
                  <a:fillRect l="-406" t="-1144"/>
                </a:stretch>
              </a:blipFill>
            </p:spPr>
            <p:txBody>
              <a:bodyPr/>
              <a:lstStyle/>
              <a:p>
                <a:r>
                  <a:rPr lang="zh-CN" altLang="en-US">
                    <a:noFill/>
                  </a:rPr>
                  <a:t> </a:t>
                </a:r>
              </a:p>
            </p:txBody>
          </p:sp>
        </mc:Fallback>
      </mc:AlternateContent>
      <p:sp>
        <p:nvSpPr>
          <p:cNvPr id="4" name="TextBox 3"/>
          <p:cNvSpPr txBox="1"/>
          <p:nvPr/>
        </p:nvSpPr>
        <p:spPr>
          <a:xfrm>
            <a:off x="9279709" y="5588676"/>
            <a:ext cx="2805364" cy="1144929"/>
          </a:xfrm>
          <a:prstGeom prst="rect">
            <a:avLst/>
          </a:prstGeom>
          <a:noFill/>
        </p:spPr>
        <p:txBody>
          <a:bodyPr wrap="square" rtlCol="0">
            <a:spAutoFit/>
          </a:bodyPr>
          <a:lstStyle/>
          <a:p>
            <a:r>
              <a:rPr lang="zh-CN" altLang="en-US" sz="2280" dirty="0">
                <a:solidFill>
                  <a:srgbClr val="FF0000"/>
                </a:solidFill>
              </a:rPr>
              <a:t>非周期连续信号，其频谱也是非周期连续信号</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FED2F2F-3BC2-4004-A600-1676DC813749}"/>
                  </a:ext>
                </a:extLst>
              </p:cNvPr>
              <p:cNvSpPr/>
              <p:nvPr/>
            </p:nvSpPr>
            <p:spPr>
              <a:xfrm>
                <a:off x="0" y="5588676"/>
                <a:ext cx="4716379" cy="1200329"/>
              </a:xfrm>
              <a:prstGeom prst="rect">
                <a:avLst/>
              </a:prstGeom>
            </p:spPr>
            <p:txBody>
              <a:bodyPr wrap="square">
                <a:spAutoFit/>
              </a:bodyPr>
              <a:lstStyle/>
              <a:p>
                <a:r>
                  <a:rPr lang="zh-CN" altLang="en-US" dirty="0"/>
                  <a:t>当</a:t>
                </a:r>
                <a14:m>
                  <m:oMath xmlns:m="http://schemas.openxmlformats.org/officeDocument/2006/math">
                    <m:r>
                      <a:rPr lang="en-US" altLang="zh-CN" b="0" i="1" dirty="0" smtClean="0">
                        <a:latin typeface="Cambria Math" panose="02040503050406030204" pitchFamily="18" charset="0"/>
                      </a:rPr>
                      <m:t>𝑥</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𝑡</m:t>
                    </m:r>
                    <m:r>
                      <a:rPr lang="zh-CN" altLang="en-US" i="1" dirty="0" smtClean="0">
                        <a:latin typeface="Cambria Math" panose="02040503050406030204" pitchFamily="18" charset="0"/>
                      </a:rPr>
                      <m:t>)</m:t>
                    </m:r>
                  </m:oMath>
                </a14:m>
                <a:r>
                  <a:rPr lang="zh-CN" altLang="en-US" dirty="0"/>
                  <a:t>为偶函数（或奇函数)时，其正弦(或余弦)分量将消亡，而可以称这时的变换为余弦变换(cosine transform)或正弦变换(sine transform) </a:t>
                </a:r>
              </a:p>
            </p:txBody>
          </p:sp>
        </mc:Choice>
        <mc:Fallback xmlns="">
          <p:sp>
            <p:nvSpPr>
              <p:cNvPr id="5" name="矩形 4">
                <a:extLst>
                  <a:ext uri="{FF2B5EF4-FFF2-40B4-BE49-F238E27FC236}">
                    <a16:creationId xmlns:a16="http://schemas.microsoft.com/office/drawing/2014/main" id="{AFED2F2F-3BC2-4004-A600-1676DC813749}"/>
                  </a:ext>
                </a:extLst>
              </p:cNvPr>
              <p:cNvSpPr>
                <a:spLocks noRot="1" noChangeAspect="1" noMove="1" noResize="1" noEditPoints="1" noAdjustHandles="1" noChangeArrowheads="1" noChangeShapeType="1" noTextEdit="1"/>
              </p:cNvSpPr>
              <p:nvPr/>
            </p:nvSpPr>
            <p:spPr>
              <a:xfrm>
                <a:off x="0" y="5588676"/>
                <a:ext cx="4716379" cy="1200329"/>
              </a:xfrm>
              <a:prstGeom prst="rect">
                <a:avLst/>
              </a:prstGeom>
              <a:blipFill>
                <a:blip r:embed="rId3"/>
                <a:stretch>
                  <a:fillRect l="-1034" t="-3046" b="-71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0133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additive="base">
                                        <p:cTn id="61" dur="500" fill="hold"/>
                                        <p:tgtEl>
                                          <p:spTgt spid="4"/>
                                        </p:tgtEl>
                                        <p:attrNameLst>
                                          <p:attrName>ppt_x</p:attrName>
                                        </p:attrNameLst>
                                      </p:cBhvr>
                                      <p:tavLst>
                                        <p:tav tm="0">
                                          <p:val>
                                            <p:strVal val="#ppt_x"/>
                                          </p:val>
                                        </p:tav>
                                        <p:tav tm="100000">
                                          <p:val>
                                            <p:strVal val="#ppt_x"/>
                                          </p:val>
                                        </p:tav>
                                      </p:tavLst>
                                    </p:anim>
                                    <p:anim calcmode="lin" valueType="num">
                                      <p:cBhvr additive="base">
                                        <p:cTn id="6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fill="hold"/>
                                        <p:tgtEl>
                                          <p:spTgt spid="5"/>
                                        </p:tgtEl>
                                        <p:attrNameLst>
                                          <p:attrName>ppt_x</p:attrName>
                                        </p:attrNameLst>
                                      </p:cBhvr>
                                      <p:tavLst>
                                        <p:tav tm="0">
                                          <p:val>
                                            <p:strVal val="#ppt_x"/>
                                          </p:val>
                                        </p:tav>
                                        <p:tav tm="100000">
                                          <p:val>
                                            <p:strVal val="#ppt_x"/>
                                          </p:val>
                                        </p:tav>
                                      </p:tavLst>
                                    </p:anim>
                                    <p:anim calcmode="lin" valueType="num">
                                      <p:cBhvr additive="base">
                                        <p:cTn id="6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6275EFE1-030F-4250-A989-CFF8CFF3E2D5}"/>
                  </a:ext>
                </a:extLst>
              </p:cNvPr>
              <p:cNvSpPr>
                <a:spLocks noGrp="1"/>
              </p:cNvSpPr>
              <p:nvPr>
                <p:ph type="title"/>
              </p:nvPr>
            </p:nvSpPr>
            <p:spPr/>
            <p:txBody>
              <a:bodyPr/>
              <a:lstStyle/>
              <a:p>
                <a:r>
                  <a:rPr lang="en-US" altLang="zh-CN" dirty="0"/>
                  <a:t>Delta</a:t>
                </a:r>
                <a14:m>
                  <m:oMath xmlns:m="http://schemas.openxmlformats.org/officeDocument/2006/math">
                    <m:r>
                      <a:rPr lang="zh-CN" altLang="en-US"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m:t>
                    </m:r>
                    <m:r>
                      <a:rPr lang="zh-CN" altLang="en-US" b="0" i="1" smtClean="0">
                        <a:latin typeface="Cambria Math" panose="02040503050406030204" pitchFamily="18" charset="0"/>
                      </a:rPr>
                      <m:t>）</m:t>
                    </m:r>
                  </m:oMath>
                </a14:m>
                <a:r>
                  <a:rPr lang="zh-CN" altLang="en-US" dirty="0"/>
                  <a:t>函数</a:t>
                </a:r>
              </a:p>
            </p:txBody>
          </p:sp>
        </mc:Choice>
        <mc:Fallback xmlns="">
          <p:sp>
            <p:nvSpPr>
              <p:cNvPr id="2" name="标题 1">
                <a:extLst>
                  <a:ext uri="{FF2B5EF4-FFF2-40B4-BE49-F238E27FC236}">
                    <a16:creationId xmlns:a16="http://schemas.microsoft.com/office/drawing/2014/main" id="{6275EFE1-030F-4250-A989-CFF8CFF3E2D5}"/>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37CB20C-6886-4697-AFC4-EBE7BC9D2480}"/>
                  </a:ext>
                </a:extLst>
              </p:cNvPr>
              <p:cNvSpPr>
                <a:spLocks noGrp="1"/>
              </p:cNvSpPr>
              <p:nvPr>
                <p:ph idx="1"/>
              </p:nvPr>
            </p:nvSpPr>
            <p:spPr/>
            <p:txBody>
              <a:bodyPr>
                <a:normAutofit fontScale="62500" lnSpcReduction="20000"/>
              </a:bodyPr>
              <a:lstStyle/>
              <a:p>
                <a:r>
                  <a:rPr lang="en-US" altLang="zh-CN" dirty="0"/>
                  <a:t>Delta</a:t>
                </a:r>
                <a:r>
                  <a:rPr lang="zh-CN" altLang="en-US" dirty="0"/>
                  <a:t>函数根据英国物理学家</a:t>
                </a:r>
                <a:r>
                  <a:rPr lang="en-US" altLang="zh-CN" dirty="0"/>
                  <a:t>Paul Dirac</a:t>
                </a:r>
                <a:r>
                  <a:rPr lang="zh-CN" altLang="en-US" dirty="0"/>
                  <a:t>命名，具有如下性质的函数</a:t>
                </a:r>
                <a:endParaRPr lang="en-US" altLang="zh-CN" dirty="0"/>
              </a:p>
              <a:p>
                <a14:m>
                  <m:oMath xmlns:m="http://schemas.openxmlformats.org/officeDocument/2006/math">
                    <m:r>
                      <a:rPr lang="en-US" altLang="zh-CN" b="0" i="1" smtClean="0">
                        <a:latin typeface="Cambria Math" panose="02040503050406030204" pitchFamily="18" charset="0"/>
                      </a:rPr>
                      <m:t>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=0</m:t>
                            </m:r>
                          </m:e>
                          <m:e>
                            <m:r>
                              <a:rPr lang="en-US" altLang="zh-CN" b="0" i="1" smtClean="0">
                                <a:latin typeface="Cambria Math" panose="02040503050406030204" pitchFamily="18" charset="0"/>
                              </a:rPr>
                              <m:t>&amp;0,  </m:t>
                            </m:r>
                            <m:r>
                              <a:rPr lang="zh-CN" altLang="en-US" i="1">
                                <a:latin typeface="Cambria Math" panose="02040503050406030204" pitchFamily="18" charset="0"/>
                              </a:rPr>
                              <m:t>其它</m:t>
                            </m:r>
                          </m:e>
                        </m:eqArr>
                      </m:e>
                    </m:d>
                    <m:r>
                      <a:rPr lang="zh-CN" altLang="en-US" i="1">
                        <a:latin typeface="Cambria Math" panose="02040503050406030204" pitchFamily="18" charset="0"/>
                      </a:rPr>
                      <m:t>，</m:t>
                    </m:r>
                  </m:oMath>
                </a14:m>
                <a:r>
                  <a:rPr lang="zh-CN" altLang="en-US" dirty="0"/>
                  <a:t>并总是满足：</a:t>
                </a:r>
                <a14:m>
                  <m:oMath xmlns:m="http://schemas.openxmlformats.org/officeDocument/2006/math">
                    <m:nary>
                      <m:naryPr>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m:t>
                        </m:r>
                      </m:sub>
                      <m:sup>
                        <m:r>
                          <a:rPr lang="en-US" altLang="zh-CN" b="0" i="1" smtClean="0">
                            <a:latin typeface="Cambria Math" panose="02040503050406030204" pitchFamily="18" charset="0"/>
                          </a:rPr>
                          <m:t>∞</m:t>
                        </m:r>
                      </m:sup>
                      <m:e>
                        <m:r>
                          <a:rPr lang="en-US" altLang="zh-CN" b="0" i="1" smtClean="0">
                            <a:latin typeface="Cambria Math" panose="02040503050406030204" pitchFamily="18" charset="0"/>
                          </a:rPr>
                          <m:t>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𝑑𝑥</m:t>
                        </m:r>
                        <m:r>
                          <a:rPr lang="en-US" altLang="zh-CN" b="0" i="1" smtClean="0">
                            <a:latin typeface="Cambria Math" panose="02040503050406030204" pitchFamily="18" charset="0"/>
                          </a:rPr>
                          <m:t>=1</m:t>
                        </m:r>
                      </m:e>
                    </m:nary>
                  </m:oMath>
                </a14:m>
                <a:endParaRPr lang="en-US" altLang="zh-CN" dirty="0"/>
              </a:p>
              <a:p>
                <a:r>
                  <a:rPr lang="zh-CN" altLang="en-US" dirty="0"/>
                  <a:t>因此，可以将其看作是矩形脉冲函数当宽度趋近于</a:t>
                </a:r>
                <a:r>
                  <a:rPr lang="en-US" altLang="zh-CN" dirty="0"/>
                  <a:t>0</a:t>
                </a:r>
                <a:r>
                  <a:rPr lang="zh-CN" altLang="en-US" dirty="0"/>
                  <a:t>时的近似</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𝛿</m:t>
                        </m:r>
                      </m:e>
                      <m:sub>
                        <m:r>
                          <a:rPr lang="en-US" altLang="zh-CN" b="0" i="1" smtClean="0">
                            <a:latin typeface="Cambria Math" panose="02040503050406030204" pitchFamily="18" charset="0"/>
                          </a:rPr>
                          <m:t>𝑝𝑢𝑙𝑠𝑒</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𝑎</m:t>
                                </m:r>
                              </m:den>
                            </m:f>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&lt;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num>
                              <m:den>
                                <m:r>
                                  <a:rPr lang="en-US" altLang="zh-CN" b="0" i="1" smtClean="0">
                                    <a:latin typeface="Cambria Math" panose="02040503050406030204" pitchFamily="18" charset="0"/>
                                  </a:rPr>
                                  <m:t>2</m:t>
                                </m:r>
                              </m:den>
                            </m:f>
                          </m:e>
                          <m:e>
                            <m:r>
                              <a:rPr lang="en-US" altLang="zh-CN" b="0" i="1" smtClean="0">
                                <a:latin typeface="Cambria Math" panose="02040503050406030204" pitchFamily="18" charset="0"/>
                              </a:rPr>
                              <m:t>&amp;0,               </m:t>
                            </m:r>
                            <m:r>
                              <a:rPr lang="zh-CN" altLang="en-US" i="1">
                                <a:latin typeface="Cambria Math" panose="02040503050406030204" pitchFamily="18" charset="0"/>
                              </a:rPr>
                              <m:t>其它</m:t>
                            </m:r>
                          </m:e>
                        </m:eqArr>
                      </m:e>
                    </m:d>
                  </m:oMath>
                </a14:m>
                <a:endParaRPr lang="en-US" altLang="zh-CN" dirty="0"/>
              </a:p>
              <a:p>
                <a:r>
                  <a:rPr lang="zh-CN" altLang="en-US" dirty="0"/>
                  <a:t>前面连续函数</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r>
                  <a:rPr lang="zh-CN" altLang="en-US" dirty="0"/>
                  <a:t>在任意时间点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oMath>
                </a14:m>
                <a:r>
                  <a:rPr lang="zh-CN" altLang="en-US" dirty="0"/>
                  <a:t>的函数值可以表示为</a:t>
                </a:r>
                <a:endParaRPr lang="en-US" altLang="zh-CN" dirty="0"/>
              </a:p>
              <a:p>
                <a14:m>
                  <m:oMath xmlns:m="http://schemas.openxmlformats.org/officeDocument/2006/math">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m:t>
                    </m:r>
                    <m:nary>
                      <m:naryPr>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m:t>
                        </m:r>
                      </m:sub>
                      <m:sup>
                        <m:r>
                          <a:rPr lang="en-US" altLang="zh-CN" b="0" i="1" smtClean="0">
                            <a:latin typeface="Cambria Math" panose="02040503050406030204" pitchFamily="18" charset="0"/>
                          </a:rPr>
                          <m:t>∞</m:t>
                        </m:r>
                      </m:sup>
                      <m:e>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𝑑𝑡</m:t>
                        </m:r>
                      </m:e>
                    </m:nary>
                  </m:oMath>
                </a14:m>
                <a:r>
                  <a:rPr lang="en-US" altLang="zh-CN" dirty="0"/>
                  <a:t>,</a:t>
                </a:r>
                <a:r>
                  <a:rPr lang="zh-CN" altLang="en-US" dirty="0"/>
                  <a:t>这称之为具有</a:t>
                </a:r>
                <a:r>
                  <a:rPr lang="zh-CN" altLang="en-US" b="1" dirty="0">
                    <a:solidFill>
                      <a:srgbClr val="FF0000"/>
                    </a:solidFill>
                  </a:rPr>
                  <a:t>筛选性质</a:t>
                </a:r>
                <a:r>
                  <a:rPr lang="en-US" altLang="zh-CN" dirty="0"/>
                  <a:t>!</a:t>
                </a:r>
              </a:p>
              <a:p>
                <a:r>
                  <a:rPr lang="zh-CN" altLang="en-US" dirty="0"/>
                  <a:t>其傅立叶变换</a:t>
                </a:r>
                <a:endParaRPr lang="en-US" altLang="zh-CN" dirty="0"/>
              </a:p>
              <a:p>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𝜔</m:t>
                        </m:r>
                      </m:e>
                    </m:d>
                    <m:r>
                      <a:rPr lang="en-US" altLang="zh-CN" b="0" i="1" smtClean="0">
                        <a:latin typeface="Cambria Math" panose="02040503050406030204" pitchFamily="18" charset="0"/>
                      </a:rPr>
                      <m:t>=</m:t>
                    </m:r>
                    <m:nary>
                      <m:naryPr>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m:t>
                        </m:r>
                      </m:sub>
                      <m:sup>
                        <m:r>
                          <a:rPr lang="en-US" altLang="zh-CN" b="0" i="1" smtClean="0">
                            <a:latin typeface="Cambria Math" panose="02040503050406030204" pitchFamily="18" charset="0"/>
                          </a:rPr>
                          <m:t>∞</m:t>
                        </m:r>
                      </m:sup>
                      <m:e>
                        <m:r>
                          <a:rPr lang="en-US" altLang="zh-CN" b="0" i="1" smtClean="0">
                            <a:latin typeface="Cambria Math" panose="02040503050406030204" pitchFamily="18" charset="0"/>
                          </a:rPr>
                          <m:t>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𝜔</m:t>
                            </m:r>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𝑑𝑡</m:t>
                        </m:r>
                        <m:r>
                          <a:rPr lang="en-US" altLang="zh-CN" b="0" i="1" smtClean="0">
                            <a:latin typeface="Cambria Math" panose="02040503050406030204" pitchFamily="18" charset="0"/>
                          </a:rPr>
                          <m:t> </m:t>
                        </m:r>
                      </m:e>
                    </m:nary>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𝜔</m:t>
                        </m:r>
                        <m:r>
                          <a:rPr lang="en-US" altLang="zh-CN" b="0" i="1" smtClean="0">
                            <a:latin typeface="Cambria Math" panose="02040503050406030204" pitchFamily="18" charset="0"/>
                          </a:rPr>
                          <m:t>𝑡</m:t>
                        </m:r>
                      </m:sup>
                    </m:sSup>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Sub>
                    <m:r>
                      <a:rPr lang="en-US" altLang="zh-CN" b="0" i="1" smtClean="0">
                        <a:latin typeface="Cambria Math" panose="02040503050406030204" pitchFamily="18" charset="0"/>
                      </a:rPr>
                      <m:t>=1:</m:t>
                    </m:r>
                    <m:r>
                      <a:rPr lang="en-US" altLang="zh-CN" b="1" i="1" smtClean="0">
                        <a:solidFill>
                          <a:srgbClr val="FF0000"/>
                        </a:solidFill>
                        <a:latin typeface="Cambria Math" panose="02040503050406030204" pitchFamily="18" charset="0"/>
                      </a:rPr>
                      <m:t>𝜹</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𝒕</m:t>
                    </m:r>
                    <m:r>
                      <a:rPr lang="en-US" altLang="zh-CN" b="1" i="1" smtClean="0">
                        <a:solidFill>
                          <a:srgbClr val="FF0000"/>
                        </a:solidFill>
                        <a:latin typeface="Cambria Math" panose="02040503050406030204" pitchFamily="18" charset="0"/>
                      </a:rPr>
                      <m:t>)</m:t>
                    </m:r>
                  </m:oMath>
                </a14:m>
                <a:r>
                  <a:rPr lang="zh-CN" altLang="en-US" b="1" dirty="0">
                    <a:solidFill>
                      <a:srgbClr val="FF0000"/>
                    </a:solidFill>
                  </a:rPr>
                  <a:t>与</a:t>
                </a:r>
                <a:r>
                  <a:rPr lang="en-US" altLang="zh-CN" b="1" dirty="0">
                    <a:solidFill>
                      <a:srgbClr val="FF0000"/>
                    </a:solidFill>
                  </a:rPr>
                  <a:t>1</a:t>
                </a:r>
                <a:r>
                  <a:rPr lang="zh-CN" altLang="en-US" b="1" dirty="0">
                    <a:solidFill>
                      <a:srgbClr val="FF0000"/>
                    </a:solidFill>
                  </a:rPr>
                  <a:t>构成一对傅立叶变换对</a:t>
                </a:r>
                <a:endParaRPr lang="en-US" altLang="zh-CN" b="1" dirty="0">
                  <a:solidFill>
                    <a:srgbClr val="FF0000"/>
                  </a:solidFill>
                </a:endParaRPr>
              </a:p>
              <a:p>
                <a:r>
                  <a:rPr lang="zh-CN" altLang="en-US" dirty="0"/>
                  <a:t>显然，根据傅立叶变换逆变换：</a:t>
                </a:r>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−1</m:t>
                        </m:r>
                      </m:sup>
                    </m:s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𝜋</m:t>
                        </m:r>
                      </m:den>
                    </m:f>
                    <m:nary>
                      <m:naryPr>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m:t>
                        </m:r>
                      </m:sub>
                      <m:sup>
                        <m:r>
                          <a:rPr lang="en-US" altLang="zh-CN" b="0" i="1" smtClean="0">
                            <a:latin typeface="Cambria Math" panose="02040503050406030204" pitchFamily="18" charset="0"/>
                          </a:rPr>
                          <m:t>∞</m:t>
                        </m:r>
                      </m:sup>
                      <m:e>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𝑗</m:t>
                            </m:r>
                            <m:r>
                              <a:rPr lang="en-US" altLang="zh-CN" b="0" i="1" smtClean="0">
                                <a:latin typeface="Cambria Math" panose="02040503050406030204" pitchFamily="18" charset="0"/>
                              </a:rPr>
                              <m:t>𝜔</m:t>
                            </m:r>
                            <m:r>
                              <a:rPr lang="en-US" altLang="zh-CN" b="0" i="1" smtClean="0">
                                <a:latin typeface="Cambria Math" panose="02040503050406030204" pitchFamily="18" charset="0"/>
                              </a:rPr>
                              <m:t>𝑡</m:t>
                            </m:r>
                          </m:sup>
                        </m:sSup>
                      </m:e>
                    </m:nary>
                    <m:r>
                      <a:rPr lang="en-US" altLang="zh-CN" b="0" i="1" smtClean="0">
                        <a:latin typeface="Cambria Math" panose="02040503050406030204" pitchFamily="18" charset="0"/>
                      </a:rPr>
                      <m:t>𝑑</m:t>
                    </m:r>
                    <m:r>
                      <a:rPr lang="en-US" altLang="zh-CN" b="0" i="1" smtClean="0">
                        <a:latin typeface="Cambria Math" panose="02040503050406030204" pitchFamily="18" charset="0"/>
                      </a:rPr>
                      <m:t>𝜔</m:t>
                    </m:r>
                    <m:r>
                      <a:rPr lang="en-US" altLang="zh-CN" b="0" i="1" smtClean="0">
                        <a:latin typeface="Cambria Math" panose="02040503050406030204" pitchFamily="18" charset="0"/>
                      </a:rPr>
                      <m:t>=</m:t>
                    </m:r>
                    <m:r>
                      <a:rPr lang="en-US" altLang="zh-CN" b="0" i="1" smtClean="0">
                        <a:latin typeface="Cambria Math" panose="02040503050406030204" pitchFamily="18" charset="0"/>
                      </a:rPr>
                      <m:t>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nary>
                      <m:naryPr>
                        <m:ctrlPr>
                          <a:rPr lang="en-US" altLang="zh-CN" b="1" i="1" smtClean="0">
                            <a:solidFill>
                              <a:srgbClr val="FF0000"/>
                            </a:solidFill>
                            <a:latin typeface="Cambria Math" panose="02040503050406030204" pitchFamily="18" charset="0"/>
                          </a:rPr>
                        </m:ctrlPr>
                      </m:naryPr>
                      <m:sub>
                        <m:r>
                          <a:rPr lang="en-US" altLang="zh-CN" b="1" i="1" smtClean="0">
                            <a:solidFill>
                              <a:srgbClr val="FF0000"/>
                            </a:solidFill>
                            <a:latin typeface="Cambria Math" panose="02040503050406030204" pitchFamily="18" charset="0"/>
                          </a:rPr>
                          <m:t>−∞</m:t>
                        </m:r>
                      </m:sub>
                      <m:sup>
                        <m:r>
                          <a:rPr lang="en-US" altLang="zh-CN" b="1" i="1" smtClean="0">
                            <a:solidFill>
                              <a:srgbClr val="FF0000"/>
                            </a:solidFill>
                            <a:latin typeface="Cambria Math" panose="02040503050406030204" pitchFamily="18" charset="0"/>
                          </a:rPr>
                          <m:t>∞</m:t>
                        </m:r>
                      </m:sup>
                      <m:e>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𝒆</m:t>
                            </m:r>
                          </m:e>
                          <m:sup>
                            <m:r>
                              <a:rPr lang="en-US" altLang="zh-CN" b="1" i="1" smtClean="0">
                                <a:solidFill>
                                  <a:srgbClr val="FF0000"/>
                                </a:solidFill>
                                <a:latin typeface="Cambria Math" panose="02040503050406030204" pitchFamily="18" charset="0"/>
                              </a:rPr>
                              <m:t>𝒋</m:t>
                            </m:r>
                            <m:r>
                              <a:rPr lang="en-US" altLang="zh-CN" b="1" i="1" smtClean="0">
                                <a:solidFill>
                                  <a:srgbClr val="FF0000"/>
                                </a:solidFill>
                                <a:latin typeface="Cambria Math" panose="02040503050406030204" pitchFamily="18" charset="0"/>
                              </a:rPr>
                              <m:t>𝝎</m:t>
                            </m:r>
                            <m:r>
                              <a:rPr lang="en-US" altLang="zh-CN" b="1" i="1" smtClean="0">
                                <a:solidFill>
                                  <a:srgbClr val="FF0000"/>
                                </a:solidFill>
                                <a:latin typeface="Cambria Math" panose="02040503050406030204" pitchFamily="18" charset="0"/>
                              </a:rPr>
                              <m:t>𝒕</m:t>
                            </m:r>
                          </m:sup>
                        </m:sSup>
                        <m:r>
                          <a:rPr lang="en-US" altLang="zh-CN" b="1" i="1" smtClean="0">
                            <a:solidFill>
                              <a:srgbClr val="FF0000"/>
                            </a:solidFill>
                            <a:latin typeface="Cambria Math" panose="02040503050406030204" pitchFamily="18" charset="0"/>
                          </a:rPr>
                          <m:t>𝒅</m:t>
                        </m:r>
                        <m:r>
                          <a:rPr lang="en-US" altLang="zh-CN" b="1" i="1" smtClean="0">
                            <a:solidFill>
                              <a:srgbClr val="FF0000"/>
                            </a:solidFill>
                            <a:latin typeface="Cambria Math" panose="02040503050406030204" pitchFamily="18" charset="0"/>
                          </a:rPr>
                          <m:t>𝝎</m:t>
                        </m:r>
                      </m:e>
                    </m:nary>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𝟐</m:t>
                    </m:r>
                    <m:r>
                      <a:rPr lang="en-US" altLang="zh-CN" b="1" i="1" smtClean="0">
                        <a:solidFill>
                          <a:srgbClr val="FF0000"/>
                        </a:solidFill>
                        <a:latin typeface="Cambria Math" panose="02040503050406030204" pitchFamily="18" charset="0"/>
                      </a:rPr>
                      <m:t>𝝅𝜹</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𝒕</m:t>
                    </m:r>
                    <m:r>
                      <a:rPr lang="en-US" altLang="zh-CN" b="1" i="1" smtClean="0">
                        <a:solidFill>
                          <a:srgbClr val="FF0000"/>
                        </a:solidFill>
                        <a:latin typeface="Cambria Math" panose="02040503050406030204" pitchFamily="18" charset="0"/>
                      </a:rPr>
                      <m:t>)</m:t>
                    </m:r>
                  </m:oMath>
                </a14:m>
                <a:endParaRPr lang="zh-CN" altLang="en-US" b="1" dirty="0"/>
              </a:p>
            </p:txBody>
          </p:sp>
        </mc:Choice>
        <mc:Fallback>
          <p:sp>
            <p:nvSpPr>
              <p:cNvPr id="3" name="内容占位符 2">
                <a:extLst>
                  <a:ext uri="{FF2B5EF4-FFF2-40B4-BE49-F238E27FC236}">
                    <a16:creationId xmlns:a16="http://schemas.microsoft.com/office/drawing/2014/main" id="{337CB20C-6886-4697-AFC4-EBE7BC9D2480}"/>
                  </a:ext>
                </a:extLst>
              </p:cNvPr>
              <p:cNvSpPr>
                <a:spLocks noGrp="1" noRot="1" noChangeAspect="1" noMove="1" noResize="1" noEditPoints="1" noAdjustHandles="1" noChangeArrowheads="1" noChangeShapeType="1" noTextEdit="1"/>
              </p:cNvSpPr>
              <p:nvPr>
                <p:ph idx="1"/>
              </p:nvPr>
            </p:nvSpPr>
            <p:spPr>
              <a:blipFill>
                <a:blip r:embed="rId3"/>
                <a:stretch>
                  <a:fillRect l="-406" t="-2241" b="-15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2D2DF8D-6B5C-4E52-9C95-3B90C49A3077}"/>
                  </a:ext>
                </a:extLst>
              </p:cNvPr>
              <p:cNvSpPr txBox="1"/>
              <p:nvPr/>
            </p:nvSpPr>
            <p:spPr>
              <a:xfrm>
                <a:off x="7162155" y="5660475"/>
                <a:ext cx="4830553" cy="1032975"/>
              </a:xfrm>
              <a:prstGeom prst="rect">
                <a:avLst/>
              </a:prstGeom>
              <a:noFill/>
            </p:spPr>
            <p:txBody>
              <a:bodyPr wrap="none" rtlCol="0">
                <a:spAutoFit/>
              </a:bodyPr>
              <a:lstStyle/>
              <a:p>
                <a14:m>
                  <m:oMath xmlns:m="http://schemas.openxmlformats.org/officeDocument/2006/math">
                    <m:r>
                      <a:rPr lang="en-US" altLang="zh-CN" b="1" i="1" smtClean="0">
                        <a:solidFill>
                          <a:srgbClr val="FF0000"/>
                        </a:solidFill>
                        <a:latin typeface="Cambria Math" panose="02040503050406030204" pitchFamily="18" charset="0"/>
                      </a:rPr>
                      <m:t>𝑿</m:t>
                    </m:r>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𝒇</m:t>
                        </m:r>
                      </m:e>
                    </m:d>
                    <m:r>
                      <a:rPr lang="en-US" altLang="zh-CN" b="1" i="1">
                        <a:solidFill>
                          <a:srgbClr val="FF0000"/>
                        </a:solidFill>
                        <a:latin typeface="Cambria Math" panose="02040503050406030204" pitchFamily="18" charset="0"/>
                      </a:rPr>
                      <m:t>=</m:t>
                    </m:r>
                    <m:nary>
                      <m:naryPr>
                        <m:limLoc m:val="undOvr"/>
                        <m:ctrlPr>
                          <a:rPr lang="en-US" altLang="zh-CN" i="1">
                            <a:solidFill>
                              <a:srgbClr val="FF0000"/>
                            </a:solidFill>
                            <a:latin typeface="Cambria Math" panose="02040503050406030204" pitchFamily="18" charset="0"/>
                          </a:rPr>
                        </m:ctrlPr>
                      </m:naryPr>
                      <m:sub>
                        <m:r>
                          <m:rPr>
                            <m:brk m:alnAt="24"/>
                          </m:rP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m:t>
                        </m:r>
                      </m:sub>
                      <m:sup>
                        <m:r>
                          <a:rPr lang="en-US" altLang="zh-CN" i="1">
                            <a:solidFill>
                              <a:srgbClr val="FF0000"/>
                            </a:solidFill>
                            <a:latin typeface="Cambria Math" panose="02040503050406030204" pitchFamily="18" charset="0"/>
                          </a:rPr>
                          <m:t>∞</m:t>
                        </m:r>
                      </m:sup>
                      <m:e>
                        <m:r>
                          <a:rPr lang="en-US" altLang="zh-CN" b="1" i="1">
                            <a:solidFill>
                              <a:srgbClr val="FF0000"/>
                            </a:solidFill>
                            <a:latin typeface="Cambria Math" panose="02040503050406030204" pitchFamily="18" charset="0"/>
                          </a:rPr>
                          <m:t>𝒙</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𝒕</m:t>
                        </m:r>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𝒆</m:t>
                            </m:r>
                          </m:e>
                          <m:sup>
                            <m:r>
                              <a:rPr lang="en-US" altLang="zh-CN" b="1"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𝒋</m:t>
                            </m:r>
                            <m:r>
                              <a:rPr lang="en-US" altLang="zh-CN" b="1" i="1">
                                <a:solidFill>
                                  <a:srgbClr val="FF0000"/>
                                </a:solidFill>
                                <a:latin typeface="Cambria Math" panose="02040503050406030204" pitchFamily="18" charset="0"/>
                              </a:rPr>
                              <m:t>𝟐</m:t>
                            </m:r>
                            <m:r>
                              <a:rPr lang="en-US" altLang="zh-CN" b="1" i="1">
                                <a:solidFill>
                                  <a:srgbClr val="FF0000"/>
                                </a:solidFill>
                                <a:latin typeface="Cambria Math" panose="02040503050406030204" pitchFamily="18" charset="0"/>
                              </a:rPr>
                              <m:t>𝝅</m:t>
                            </m:r>
                            <m:r>
                              <a:rPr lang="en-US" altLang="zh-CN" b="1" i="1">
                                <a:solidFill>
                                  <a:srgbClr val="FF0000"/>
                                </a:solidFill>
                                <a:latin typeface="Cambria Math" panose="02040503050406030204" pitchFamily="18" charset="0"/>
                              </a:rPr>
                              <m:t>𝒇</m:t>
                            </m:r>
                            <m:r>
                              <a:rPr lang="en-US" altLang="zh-CN" i="1">
                                <a:solidFill>
                                  <a:srgbClr val="FF0000"/>
                                </a:solidFill>
                                <a:latin typeface="Cambria Math" panose="02040503050406030204" pitchFamily="18" charset="0"/>
                              </a:rPr>
                              <m:t>𝒕</m:t>
                            </m:r>
                          </m:sup>
                        </m:sSup>
                        <m:r>
                          <a:rPr lang="en-US" altLang="zh-CN" i="1">
                            <a:solidFill>
                              <a:srgbClr val="FF0000"/>
                            </a:solidFill>
                            <a:latin typeface="Cambria Math" panose="02040503050406030204" pitchFamily="18" charset="0"/>
                          </a:rPr>
                          <m:t>𝒅</m:t>
                        </m:r>
                        <m:r>
                          <a:rPr lang="en-US" altLang="zh-CN" b="1" i="1">
                            <a:solidFill>
                              <a:srgbClr val="FF0000"/>
                            </a:solidFill>
                            <a:latin typeface="Cambria Math" panose="02040503050406030204" pitchFamily="18" charset="0"/>
                          </a:rPr>
                          <m:t>𝒕</m:t>
                        </m:r>
                      </m:e>
                    </m:nary>
                  </m:oMath>
                </a14:m>
                <a:r>
                  <a:rPr lang="en-US" altLang="zh-CN" dirty="0">
                    <a:solidFill>
                      <a:srgbClr val="FF0000"/>
                    </a:solidFill>
                  </a:rPr>
                  <a:t>,</a:t>
                </a:r>
              </a:p>
              <a:p>
                <a:r>
                  <a:rPr lang="zh-CN" altLang="en-US" dirty="0">
                    <a:solidFill>
                      <a:srgbClr val="FF0000"/>
                    </a:solidFill>
                  </a:rPr>
                  <a:t>则</a:t>
                </a:r>
                <a14:m>
                  <m:oMath xmlns:m="http://schemas.openxmlformats.org/officeDocument/2006/math">
                    <m:r>
                      <a:rPr lang="en-US" altLang="zh-CN" b="0" i="1" smtClean="0">
                        <a:solidFill>
                          <a:srgbClr val="FF0000"/>
                        </a:solidFill>
                        <a:latin typeface="Cambria Math" panose="02040503050406030204" pitchFamily="18" charset="0"/>
                      </a:rPr>
                      <m:t>𝛿</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𝑡</m:t>
                    </m:r>
                    <m:r>
                      <a:rPr lang="en-US" altLang="zh-CN" b="0" i="1" smtClean="0">
                        <a:solidFill>
                          <a:srgbClr val="FF0000"/>
                        </a:solidFill>
                        <a:latin typeface="Cambria Math" panose="02040503050406030204" pitchFamily="18" charset="0"/>
                      </a:rPr>
                      <m:t>)</m:t>
                    </m:r>
                  </m:oMath>
                </a14:m>
                <a:r>
                  <a:rPr lang="zh-CN" altLang="en-US" dirty="0">
                    <a:solidFill>
                      <a:srgbClr val="FF0000"/>
                    </a:solidFill>
                  </a:rPr>
                  <a:t>的傅立叶变换</a:t>
                </a:r>
                <a14:m>
                  <m:oMath xmlns:m="http://schemas.openxmlformats.org/officeDocument/2006/math">
                    <m:r>
                      <a:rPr lang="en-US" altLang="zh-CN" b="0" i="1" smtClean="0">
                        <a:solidFill>
                          <a:srgbClr val="FF0000"/>
                        </a:solidFill>
                        <a:latin typeface="Cambria Math" panose="02040503050406030204" pitchFamily="18" charset="0"/>
                      </a:rPr>
                      <m:t>𝑋</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𝛿</m:t>
                        </m:r>
                      </m:e>
                    </m:d>
                    <m:r>
                      <a:rPr lang="en-US" altLang="zh-CN" b="0" i="1" smtClean="0">
                        <a:solidFill>
                          <a:srgbClr val="FF0000"/>
                        </a:solidFill>
                        <a:latin typeface="Cambria Math" panose="02040503050406030204" pitchFamily="18" charset="0"/>
                      </a:rPr>
                      <m:t>=1</m:t>
                    </m:r>
                    <m:r>
                      <a:rPr lang="zh-CN" altLang="en-US" i="1">
                        <a:solidFill>
                          <a:srgbClr val="FF0000"/>
                        </a:solidFill>
                        <a:latin typeface="Cambria Math" panose="02040503050406030204" pitchFamily="18" charset="0"/>
                      </a:rPr>
                      <m:t>，</m:t>
                    </m:r>
                  </m:oMath>
                </a14:m>
                <a:r>
                  <a:rPr lang="en-US" altLang="zh-CN" dirty="0">
                    <a:solidFill>
                      <a:srgbClr val="FF0000"/>
                    </a:solidFill>
                  </a:rPr>
                  <a:t> </a:t>
                </a:r>
              </a:p>
              <a:p>
                <a14:m>
                  <m:oMath xmlns:m="http://schemas.openxmlformats.org/officeDocument/2006/math">
                    <m:r>
                      <a:rPr lang="en-US" altLang="zh-CN" i="1">
                        <a:solidFill>
                          <a:srgbClr val="FF0000"/>
                        </a:solidFill>
                        <a:latin typeface="Cambria Math" panose="02040503050406030204" pitchFamily="18" charset="0"/>
                      </a:rPr>
                      <m:t>𝛿</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𝑡</m:t>
                    </m:r>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𝑡</m:t>
                        </m:r>
                      </m:e>
                      <m:sub>
                        <m:r>
                          <a:rPr lang="en-US" altLang="zh-CN" b="0" i="1" smtClean="0">
                            <a:solidFill>
                              <a:srgbClr val="FF0000"/>
                            </a:solidFill>
                            <a:latin typeface="Cambria Math" panose="02040503050406030204" pitchFamily="18" charset="0"/>
                          </a:rPr>
                          <m:t>0</m:t>
                        </m:r>
                      </m:sub>
                    </m:sSub>
                    <m:r>
                      <a:rPr lang="en-US" altLang="zh-CN" i="1">
                        <a:solidFill>
                          <a:srgbClr val="FF0000"/>
                        </a:solidFill>
                        <a:latin typeface="Cambria Math" panose="02040503050406030204" pitchFamily="18" charset="0"/>
                      </a:rPr>
                      <m:t>)</m:t>
                    </m:r>
                  </m:oMath>
                </a14:m>
                <a:r>
                  <a:rPr lang="zh-CN" altLang="en-US" dirty="0">
                    <a:solidFill>
                      <a:srgbClr val="FF0000"/>
                    </a:solidFill>
                  </a:rPr>
                  <a:t>的傅立叶变换</a:t>
                </a:r>
                <a14:m>
                  <m:oMath xmlns:m="http://schemas.openxmlformats.org/officeDocument/2006/math">
                    <m:r>
                      <a:rPr lang="en-US" altLang="zh-CN" b="0" i="1" smtClean="0">
                        <a:solidFill>
                          <a:srgbClr val="FF0000"/>
                        </a:solidFill>
                        <a:latin typeface="Cambria Math" panose="02040503050406030204" pitchFamily="18" charset="0"/>
                      </a:rPr>
                      <m:t>𝑋</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𝛿</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𝑡</m:t>
                            </m:r>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𝑡</m:t>
                                </m:r>
                              </m:e>
                              <m:sub>
                                <m:r>
                                  <a:rPr lang="en-US" altLang="zh-CN" b="0" i="1" smtClean="0">
                                    <a:solidFill>
                                      <a:srgbClr val="FF0000"/>
                                    </a:solidFill>
                                    <a:latin typeface="Cambria Math" panose="02040503050406030204" pitchFamily="18" charset="0"/>
                                  </a:rPr>
                                  <m:t>0</m:t>
                                </m:r>
                              </m:sub>
                            </m:sSub>
                          </m:e>
                        </m:d>
                      </m:e>
                    </m:d>
                    <m:r>
                      <a:rPr lang="en-US" altLang="zh-CN" b="0" i="1" smtClean="0">
                        <a:solidFill>
                          <a:srgbClr val="FF0000"/>
                        </a:solidFill>
                        <a:latin typeface="Cambria Math" panose="02040503050406030204" pitchFamily="18" charset="0"/>
                      </a:rPr>
                      <m:t>=</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𝑒</m:t>
                        </m:r>
                      </m:e>
                      <m:sup>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𝑗</m:t>
                        </m:r>
                        <m:r>
                          <a:rPr lang="en-US" altLang="zh-CN" b="0" i="1" smtClean="0">
                            <a:solidFill>
                              <a:srgbClr val="FF0000"/>
                            </a:solidFill>
                            <a:latin typeface="Cambria Math" panose="02040503050406030204" pitchFamily="18" charset="0"/>
                          </a:rPr>
                          <m:t>2</m:t>
                        </m:r>
                        <m:r>
                          <a:rPr lang="en-US" altLang="zh-CN" b="0" i="1" smtClean="0">
                            <a:solidFill>
                              <a:srgbClr val="FF0000"/>
                            </a:solidFill>
                            <a:latin typeface="Cambria Math" panose="02040503050406030204" pitchFamily="18" charset="0"/>
                          </a:rPr>
                          <m:t>𝜋</m:t>
                        </m:r>
                        <m:r>
                          <a:rPr lang="en-US" altLang="zh-CN" b="0" i="1" smtClean="0">
                            <a:solidFill>
                              <a:srgbClr val="FF0000"/>
                            </a:solidFill>
                            <a:latin typeface="Cambria Math" panose="02040503050406030204" pitchFamily="18" charset="0"/>
                          </a:rPr>
                          <m:t>𝑓</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𝑡</m:t>
                            </m:r>
                          </m:e>
                          <m:sub>
                            <m:r>
                              <a:rPr lang="en-US" altLang="zh-CN" b="0" i="1" smtClean="0">
                                <a:solidFill>
                                  <a:srgbClr val="FF0000"/>
                                </a:solidFill>
                                <a:latin typeface="Cambria Math" panose="02040503050406030204" pitchFamily="18" charset="0"/>
                              </a:rPr>
                              <m:t>0</m:t>
                            </m:r>
                          </m:sub>
                        </m:sSub>
                      </m:sup>
                    </m:sSup>
                  </m:oMath>
                </a14:m>
                <a:endParaRPr lang="zh-CN" altLang="en-US" dirty="0">
                  <a:solidFill>
                    <a:srgbClr val="FF0000"/>
                  </a:solidFill>
                </a:endParaRPr>
              </a:p>
            </p:txBody>
          </p:sp>
        </mc:Choice>
        <mc:Fallback xmlns="">
          <p:sp>
            <p:nvSpPr>
              <p:cNvPr id="5" name="文本框 4">
                <a:extLst>
                  <a:ext uri="{FF2B5EF4-FFF2-40B4-BE49-F238E27FC236}">
                    <a16:creationId xmlns:a16="http://schemas.microsoft.com/office/drawing/2014/main" id="{32D2DF8D-6B5C-4E52-9C95-3B90C49A3077}"/>
                  </a:ext>
                </a:extLst>
              </p:cNvPr>
              <p:cNvSpPr txBox="1">
                <a:spLocks noRot="1" noChangeAspect="1" noMove="1" noResize="1" noEditPoints="1" noAdjustHandles="1" noChangeArrowheads="1" noChangeShapeType="1" noTextEdit="1"/>
              </p:cNvSpPr>
              <p:nvPr/>
            </p:nvSpPr>
            <p:spPr>
              <a:xfrm>
                <a:off x="7162155" y="5660475"/>
                <a:ext cx="4830553" cy="1032975"/>
              </a:xfrm>
              <a:prstGeom prst="rect">
                <a:avLst/>
              </a:prstGeom>
              <a:blipFill>
                <a:blip r:embed="rId4"/>
                <a:stretch>
                  <a:fillRect l="-1136" t="-49704" b="-207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054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fill="hold"/>
                                        <p:tgtEl>
                                          <p:spTgt spid="5"/>
                                        </p:tgtEl>
                                        <p:attrNameLst>
                                          <p:attrName>ppt_x</p:attrName>
                                        </p:attrNameLst>
                                      </p:cBhvr>
                                      <p:tavLst>
                                        <p:tav tm="0">
                                          <p:val>
                                            <p:strVal val="#ppt_x"/>
                                          </p:val>
                                        </p:tav>
                                        <p:tav tm="100000">
                                          <p:val>
                                            <p:strVal val="#ppt_x"/>
                                          </p:val>
                                        </p:tav>
                                      </p:tavLst>
                                    </p:anim>
                                    <p:anim calcmode="lin" valueType="num">
                                      <p:cBhvr additive="base">
                                        <p:cTn id="6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E1DD1B-0544-4F8B-BE35-B7EA4D9950BE}"/>
              </a:ext>
            </a:extLst>
          </p:cNvPr>
          <p:cNvSpPr>
            <a:spLocks noGrp="1"/>
          </p:cNvSpPr>
          <p:nvPr>
            <p:ph type="title"/>
          </p:nvPr>
        </p:nvSpPr>
        <p:spPr/>
        <p:txBody>
          <a:bodyPr/>
          <a:lstStyle/>
          <a:p>
            <a:r>
              <a:rPr lang="zh-CN" altLang="en-US" dirty="0"/>
              <a:t>矩形脉冲函数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E48DEB0-1B93-4552-A94A-6DE435EA64DB}"/>
                  </a:ext>
                </a:extLst>
              </p:cNvPr>
              <p:cNvSpPr>
                <a:spLocks noGrp="1"/>
              </p:cNvSpPr>
              <p:nvPr>
                <p:ph idx="1"/>
              </p:nvPr>
            </p:nvSpPr>
            <p:spPr/>
            <p:txBody>
              <a:bodyPr>
                <a:normAutofit fontScale="92500" lnSpcReduction="20000"/>
              </a:bodyPr>
              <a:lstStyle/>
              <a:p>
                <a:r>
                  <a:rPr lang="zh-CN" altLang="en-US" dirty="0"/>
                  <a:t>计算函数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𝐴</m:t>
                            </m:r>
                            <m:r>
                              <a:rPr lang="en-US" altLang="zh-CN" b="0" i="1" smtClean="0">
                                <a:latin typeface="Cambria Math" panose="02040503050406030204" pitchFamily="18" charset="0"/>
                              </a:rPr>
                              <m:t>,  </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𝑡</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𝑊</m:t>
                            </m:r>
                            <m:r>
                              <a:rPr lang="en-US" altLang="zh-CN" b="0" i="1" smtClean="0">
                                <a:latin typeface="Cambria Math" panose="02040503050406030204" pitchFamily="18" charset="0"/>
                              </a:rPr>
                              <m:t>/2</m:t>
                            </m:r>
                          </m:e>
                          <m:e>
                            <m:r>
                              <a:rPr lang="en-US" altLang="zh-CN" b="0" i="1" smtClean="0">
                                <a:latin typeface="Cambria Math" panose="02040503050406030204" pitchFamily="18" charset="0"/>
                              </a:rPr>
                              <m:t>&amp;0,  </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𝑡</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&gt;</m:t>
                            </m:r>
                            <m:r>
                              <a:rPr lang="en-US" altLang="zh-CN" b="0" i="1" smtClean="0">
                                <a:latin typeface="Cambria Math" panose="02040503050406030204" pitchFamily="18" charset="0"/>
                              </a:rPr>
                              <m:t>𝑊</m:t>
                            </m:r>
                            <m:r>
                              <a:rPr lang="en-US" altLang="zh-CN" b="0" i="1" smtClean="0">
                                <a:latin typeface="Cambria Math" panose="02040503050406030204" pitchFamily="18" charset="0"/>
                              </a:rPr>
                              <m:t>/2</m:t>
                            </m:r>
                          </m:e>
                        </m:eqArr>
                      </m:e>
                    </m:d>
                  </m:oMath>
                </a14:m>
                <a:r>
                  <a:rPr lang="zh-CN" altLang="en-US" dirty="0"/>
                  <a:t>的傅立叶变换</a:t>
                </a:r>
                <a:endParaRPr lang="en-US" altLang="zh-CN" dirty="0"/>
              </a:p>
              <a:p>
                <a:pPr lvl="1"/>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nary>
                      <m:naryPr>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m:t>
                        </m:r>
                      </m:sub>
                      <m:sup>
                        <m:r>
                          <a:rPr lang="en-US" altLang="zh-CN" b="0" i="1" smtClean="0">
                            <a:latin typeface="Cambria Math" panose="02040503050406030204" pitchFamily="18" charset="0"/>
                          </a:rPr>
                          <m:t>∞</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2</m:t>
                            </m:r>
                            <m:r>
                              <a:rPr lang="en-US" altLang="zh-CN" b="0" i="1" smtClean="0">
                                <a:latin typeface="Cambria Math" panose="02040503050406030204" pitchFamily="18" charset="0"/>
                              </a:rPr>
                              <m:t>𝜋</m:t>
                            </m:r>
                            <m:r>
                              <a:rPr lang="en-US" altLang="zh-CN" b="0" i="1" smtClean="0">
                                <a:latin typeface="Cambria Math" panose="02040503050406030204" pitchFamily="18" charset="0"/>
                              </a:rPr>
                              <m:t>𝑢𝑡</m:t>
                            </m:r>
                          </m:sup>
                        </m:sSup>
                      </m:e>
                    </m:nary>
                    <m:r>
                      <a:rPr lang="en-US" altLang="zh-CN" b="0" i="1" smtClean="0">
                        <a:latin typeface="Cambria Math" panose="02040503050406030204" pitchFamily="18" charset="0"/>
                      </a:rPr>
                      <m:t>𝑑𝑡</m:t>
                    </m:r>
                    <m:r>
                      <a:rPr lang="en-US" altLang="zh-CN" b="0" i="1" smtClean="0">
                        <a:latin typeface="Cambria Math" panose="02040503050406030204" pitchFamily="18" charset="0"/>
                      </a:rPr>
                      <m:t>=</m:t>
                    </m:r>
                    <m:nary>
                      <m:naryPr>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m:t>
                        </m:r>
                        <m:r>
                          <a:rPr lang="en-US" altLang="zh-CN" b="0" i="1" smtClean="0">
                            <a:latin typeface="Cambria Math" panose="02040503050406030204" pitchFamily="18" charset="0"/>
                          </a:rPr>
                          <m:t>𝑊</m:t>
                        </m:r>
                        <m:r>
                          <a:rPr lang="en-US" altLang="zh-CN" b="0" i="1" smtClean="0">
                            <a:latin typeface="Cambria Math" panose="02040503050406030204" pitchFamily="18" charset="0"/>
                          </a:rPr>
                          <m:t>/2</m:t>
                        </m:r>
                      </m:sub>
                      <m:sup>
                        <m:r>
                          <m:rPr>
                            <m:sty m:val="p"/>
                          </m:rPr>
                          <a:rPr lang="en-US" altLang="zh-CN" i="1">
                            <a:latin typeface="Cambria Math" panose="02040503050406030204" pitchFamily="18" charset="0"/>
                          </a:rPr>
                          <m:t>W</m:t>
                        </m:r>
                        <m:r>
                          <a:rPr lang="en-US" altLang="zh-CN" b="0" i="1" smtClean="0">
                            <a:latin typeface="Cambria Math" panose="02040503050406030204" pitchFamily="18" charset="0"/>
                          </a:rPr>
                          <m:t>/2</m:t>
                        </m:r>
                      </m:sup>
                      <m:e>
                        <m:r>
                          <a:rPr lang="en-US" altLang="zh-CN" b="0" i="1" smtClean="0">
                            <a:latin typeface="Cambria Math" panose="02040503050406030204" pitchFamily="18" charset="0"/>
                          </a:rPr>
                          <m:t>𝐴</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2</m:t>
                            </m:r>
                            <m:r>
                              <a:rPr lang="en-US" altLang="zh-CN" b="0" i="1" smtClean="0">
                                <a:latin typeface="Cambria Math" panose="02040503050406030204" pitchFamily="18" charset="0"/>
                              </a:rPr>
                              <m:t>𝜋</m:t>
                            </m:r>
                            <m:r>
                              <a:rPr lang="en-US" altLang="zh-CN" b="0" i="1" smtClean="0">
                                <a:latin typeface="Cambria Math" panose="02040503050406030204" pitchFamily="18" charset="0"/>
                              </a:rPr>
                              <m:t>𝑢𝑡</m:t>
                            </m:r>
                          </m:sup>
                        </m:sSup>
                      </m:e>
                    </m:nary>
                    <m:r>
                      <a:rPr lang="en-US" altLang="zh-CN" b="0" i="1" smtClean="0">
                        <a:latin typeface="Cambria Math" panose="02040503050406030204" pitchFamily="18" charset="0"/>
                      </a:rPr>
                      <m:t>𝑑𝑡</m:t>
                    </m:r>
                  </m:oMath>
                </a14:m>
                <a:endParaRPr lang="en-US" altLang="zh-CN" b="0" dirty="0"/>
              </a:p>
              <a:p>
                <a:pPr lvl="1"/>
                <a14:m>
                  <m:oMath xmlns:m="http://schemas.openxmlformats.org/officeDocument/2006/math">
                    <m:r>
                      <a:rPr lang="en-US" altLang="zh-CN" i="1" dirty="0">
                        <a:latin typeface="Cambria Math" panose="02040503050406030204" pitchFamily="18" charset="0"/>
                      </a:rPr>
                      <m:t>=</m:t>
                    </m:r>
                    <m:r>
                      <a:rPr lang="en-US" altLang="zh-CN" b="0" i="0" dirty="0" smtClean="0">
                        <a:latin typeface="Cambria Math" panose="02040503050406030204" pitchFamily="18" charset="0"/>
                      </a:rPr>
                      <m:t>−</m:t>
                    </m:r>
                    <m:f>
                      <m:fPr>
                        <m:ctrlPr>
                          <a:rPr lang="en-US" altLang="zh-CN" b="0" i="1" dirty="0" smtClean="0">
                            <a:latin typeface="Cambria Math" panose="02040503050406030204" pitchFamily="18" charset="0"/>
                          </a:rPr>
                        </m:ctrlPr>
                      </m:fPr>
                      <m:num>
                        <m:r>
                          <m:rPr>
                            <m:sty m:val="p"/>
                          </m:rPr>
                          <a:rPr lang="en-US" altLang="zh-CN" b="0" i="0" dirty="0" smtClean="0">
                            <a:latin typeface="Cambria Math" panose="02040503050406030204" pitchFamily="18" charset="0"/>
                          </a:rPr>
                          <m:t>A</m:t>
                        </m:r>
                      </m:num>
                      <m:den>
                        <m:r>
                          <m:rPr>
                            <m:sty m:val="p"/>
                          </m:rPr>
                          <a:rPr lang="en-US" altLang="zh-CN" b="0" i="0" dirty="0" smtClean="0">
                            <a:latin typeface="Cambria Math" panose="02040503050406030204" pitchFamily="18" charset="0"/>
                          </a:rPr>
                          <m:t>j</m:t>
                        </m:r>
                        <m:r>
                          <a:rPr lang="en-US" altLang="zh-CN" b="0" i="0" dirty="0" smtClean="0">
                            <a:latin typeface="Cambria Math" panose="02040503050406030204" pitchFamily="18" charset="0"/>
                          </a:rPr>
                          <m:t>2</m:t>
                        </m:r>
                        <m:r>
                          <a:rPr lang="en-US" altLang="zh-CN" b="0" i="1" dirty="0" smtClean="0">
                            <a:latin typeface="Cambria Math" panose="02040503050406030204" pitchFamily="18" charset="0"/>
                          </a:rPr>
                          <m:t>𝜋</m:t>
                        </m:r>
                        <m:r>
                          <a:rPr lang="en-US" altLang="zh-CN" b="0" i="1" dirty="0" smtClean="0">
                            <a:latin typeface="Cambria Math" panose="02040503050406030204" pitchFamily="18" charset="0"/>
                          </a:rPr>
                          <m:t>𝑢</m:t>
                        </m:r>
                      </m:den>
                    </m:f>
                    <m:sSubSup>
                      <m:sSubSupPr>
                        <m:ctrlPr>
                          <a:rPr lang="en-US" altLang="zh-CN" b="0" i="1" dirty="0" smtClean="0">
                            <a:latin typeface="Cambria Math" panose="02040503050406030204" pitchFamily="18" charset="0"/>
                          </a:rPr>
                        </m:ctrlPr>
                      </m:sSubSupPr>
                      <m:e>
                        <m:d>
                          <m:dPr>
                            <m:begChr m:val="["/>
                            <m:endChr m:val="]"/>
                            <m:ctrlPr>
                              <a:rPr lang="en-US" altLang="zh-CN" b="0" i="1" dirty="0" smtClean="0">
                                <a:latin typeface="Cambria Math" panose="02040503050406030204" pitchFamily="18" charset="0"/>
                              </a:rPr>
                            </m:ctrlPr>
                          </m:dPr>
                          <m:e>
                            <m:sSup>
                              <m:sSupPr>
                                <m:ctrlPr>
                                  <a:rPr lang="en-US" altLang="zh-CN" b="0" i="1" dirty="0" smtClean="0">
                                    <a:latin typeface="Cambria Math" panose="02040503050406030204" pitchFamily="18" charset="0"/>
                                  </a:rPr>
                                </m:ctrlPr>
                              </m:sSupPr>
                              <m:e>
                                <m:r>
                                  <m:rPr>
                                    <m:sty m:val="p"/>
                                  </m:rPr>
                                  <a:rPr lang="en-US" altLang="zh-CN" b="0" i="0" dirty="0" smtClean="0">
                                    <a:latin typeface="Cambria Math" panose="02040503050406030204" pitchFamily="18" charset="0"/>
                                  </a:rPr>
                                  <m:t>e</m:t>
                                </m:r>
                              </m:e>
                              <m:sup>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j</m:t>
                                </m:r>
                                <m:r>
                                  <a:rPr lang="en-US" altLang="zh-CN" b="0" i="0" dirty="0" smtClean="0">
                                    <a:latin typeface="Cambria Math" panose="02040503050406030204" pitchFamily="18" charset="0"/>
                                  </a:rPr>
                                  <m:t>2</m:t>
                                </m:r>
                                <m:r>
                                  <a:rPr lang="en-US" altLang="zh-CN" b="0" i="1" dirty="0" smtClean="0">
                                    <a:latin typeface="Cambria Math" panose="02040503050406030204" pitchFamily="18" charset="0"/>
                                  </a:rPr>
                                  <m:t>𝜋</m:t>
                                </m:r>
                                <m:r>
                                  <a:rPr lang="en-US" altLang="zh-CN" b="0" i="1" dirty="0" smtClean="0">
                                    <a:latin typeface="Cambria Math" panose="02040503050406030204" pitchFamily="18" charset="0"/>
                                  </a:rPr>
                                  <m:t>𝑢𝑡</m:t>
                                </m:r>
                              </m:sup>
                            </m:sSup>
                          </m:e>
                        </m:d>
                      </m:e>
                      <m:sub>
                        <m:r>
                          <a:rPr lang="en-US" altLang="zh-CN" b="0" i="0" dirty="0" smtClean="0">
                            <a:latin typeface="Cambria Math" panose="02040503050406030204" pitchFamily="18" charset="0"/>
                          </a:rPr>
                          <m:t>−</m:t>
                        </m:r>
                        <m:f>
                          <m:fPr>
                            <m:ctrlPr>
                              <a:rPr lang="en-US" altLang="zh-CN" b="0" i="1" dirty="0" smtClean="0">
                                <a:latin typeface="Cambria Math" panose="02040503050406030204" pitchFamily="18" charset="0"/>
                              </a:rPr>
                            </m:ctrlPr>
                          </m:fPr>
                          <m:num>
                            <m:r>
                              <m:rPr>
                                <m:sty m:val="p"/>
                              </m:rPr>
                              <a:rPr lang="en-US" altLang="zh-CN" b="0" i="0" dirty="0" smtClean="0">
                                <a:latin typeface="Cambria Math" panose="02040503050406030204" pitchFamily="18" charset="0"/>
                              </a:rPr>
                              <m:t>W</m:t>
                            </m:r>
                          </m:num>
                          <m:den>
                            <m:r>
                              <a:rPr lang="en-US" altLang="zh-CN" b="0" i="0" dirty="0" smtClean="0">
                                <a:latin typeface="Cambria Math" panose="02040503050406030204" pitchFamily="18" charset="0"/>
                              </a:rPr>
                              <m:t>2</m:t>
                            </m:r>
                          </m:den>
                        </m:f>
                      </m:sub>
                      <m:sup>
                        <m:f>
                          <m:fPr>
                            <m:ctrlPr>
                              <a:rPr lang="en-US" altLang="zh-CN" b="0" i="1" dirty="0" smtClean="0">
                                <a:latin typeface="Cambria Math" panose="02040503050406030204" pitchFamily="18" charset="0"/>
                              </a:rPr>
                            </m:ctrlPr>
                          </m:fPr>
                          <m:num>
                            <m:r>
                              <m:rPr>
                                <m:sty m:val="p"/>
                              </m:rPr>
                              <a:rPr lang="en-US" altLang="zh-CN" b="0" i="0" dirty="0" smtClean="0">
                                <a:latin typeface="Cambria Math" panose="02040503050406030204" pitchFamily="18" charset="0"/>
                              </a:rPr>
                              <m:t>W</m:t>
                            </m:r>
                          </m:num>
                          <m:den>
                            <m:r>
                              <a:rPr lang="en-US" altLang="zh-CN" b="0" i="0" dirty="0" smtClean="0">
                                <a:latin typeface="Cambria Math" panose="02040503050406030204" pitchFamily="18" charset="0"/>
                              </a:rPr>
                              <m:t>2</m:t>
                            </m:r>
                          </m:den>
                        </m:f>
                      </m:sup>
                    </m:sSubSup>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AW</m:t>
                    </m:r>
                    <m:f>
                      <m:fPr>
                        <m:ctrlPr>
                          <a:rPr lang="en-US" altLang="zh-CN" b="1" i="1" dirty="0" smtClean="0">
                            <a:solidFill>
                              <a:srgbClr val="FF0000"/>
                            </a:solidFill>
                            <a:latin typeface="Cambria Math" panose="02040503050406030204" pitchFamily="18" charset="0"/>
                          </a:rPr>
                        </m:ctrlPr>
                      </m:fPr>
                      <m:num>
                        <m:r>
                          <a:rPr lang="en-US" altLang="zh-CN" b="1" i="0" dirty="0" smtClean="0">
                            <a:solidFill>
                              <a:srgbClr val="FF0000"/>
                            </a:solidFill>
                            <a:latin typeface="Cambria Math" panose="02040503050406030204" pitchFamily="18" charset="0"/>
                          </a:rPr>
                          <m:t>𝐬𝐢𝐧</m:t>
                        </m:r>
                        <m:d>
                          <m:dPr>
                            <m:ctrlPr>
                              <a:rPr lang="en-US" altLang="zh-CN" b="1" i="1" dirty="0" smtClean="0">
                                <a:solidFill>
                                  <a:srgbClr val="FF0000"/>
                                </a:solidFill>
                                <a:latin typeface="Cambria Math" panose="02040503050406030204" pitchFamily="18" charset="0"/>
                              </a:rPr>
                            </m:ctrlPr>
                          </m:dPr>
                          <m:e>
                            <m:r>
                              <a:rPr lang="en-US" altLang="zh-CN" b="1" i="1" dirty="0" smtClean="0">
                                <a:solidFill>
                                  <a:srgbClr val="FF0000"/>
                                </a:solidFill>
                                <a:latin typeface="Cambria Math" panose="02040503050406030204" pitchFamily="18" charset="0"/>
                              </a:rPr>
                              <m:t>𝝅</m:t>
                            </m:r>
                            <m:r>
                              <a:rPr lang="en-US" altLang="zh-CN" b="1" i="1" dirty="0" smtClean="0">
                                <a:solidFill>
                                  <a:srgbClr val="FF0000"/>
                                </a:solidFill>
                                <a:latin typeface="Cambria Math" panose="02040503050406030204" pitchFamily="18" charset="0"/>
                              </a:rPr>
                              <m:t>𝒖𝑾</m:t>
                            </m:r>
                          </m:e>
                        </m:d>
                      </m:num>
                      <m:den>
                        <m:r>
                          <a:rPr lang="en-US" altLang="zh-CN" b="1" i="1" dirty="0" smtClean="0">
                            <a:solidFill>
                              <a:srgbClr val="FF0000"/>
                            </a:solidFill>
                            <a:latin typeface="Cambria Math" panose="02040503050406030204" pitchFamily="18" charset="0"/>
                          </a:rPr>
                          <m:t>𝝅</m:t>
                        </m:r>
                        <m:r>
                          <a:rPr lang="en-US" altLang="zh-CN" b="1" i="1" dirty="0" smtClean="0">
                            <a:solidFill>
                              <a:srgbClr val="FF0000"/>
                            </a:solidFill>
                            <a:latin typeface="Cambria Math" panose="02040503050406030204" pitchFamily="18" charset="0"/>
                          </a:rPr>
                          <m:t>𝒖𝑾</m:t>
                        </m:r>
                      </m:den>
                    </m:f>
                  </m:oMath>
                </a14:m>
                <a:endParaRPr lang="en-US" altLang="zh-CN" b="1" dirty="0"/>
              </a:p>
              <a:p>
                <a:r>
                  <a:rPr lang="zh-CN" altLang="en-US" dirty="0"/>
                  <a:t>欧拉公式</a:t>
                </a:r>
                <a:endParaRPr lang="en-US" altLang="zh-CN" dirty="0"/>
              </a:p>
              <a:p>
                <a:pPr lvl="1"/>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i="1">
                            <a:latin typeface="Cambria Math" panose="02040503050406030204" pitchFamily="18" charset="0"/>
                          </a:rPr>
                          <m:t>𝒋</m:t>
                        </m:r>
                        <m:r>
                          <a:rPr lang="en-US" altLang="zh-CN" i="1">
                            <a:latin typeface="Cambria Math" panose="02040503050406030204" pitchFamily="18" charset="0"/>
                          </a:rPr>
                          <m:t>𝟐</m:t>
                        </m:r>
                        <m:r>
                          <a:rPr lang="en-US" altLang="zh-CN" i="1">
                            <a:latin typeface="Cambria Math" panose="02040503050406030204" pitchFamily="18" charset="0"/>
                          </a:rPr>
                          <m:t>𝝅</m:t>
                        </m:r>
                        <m:r>
                          <a:rPr lang="en-US" altLang="zh-CN" i="1">
                            <a:latin typeface="Cambria Math" panose="02040503050406030204" pitchFamily="18" charset="0"/>
                          </a:rPr>
                          <m:t>𝒖𝒕</m:t>
                        </m:r>
                      </m:sup>
                    </m:sSup>
                    <m:r>
                      <a:rPr lang="en-US" altLang="zh-CN" i="1">
                        <a:latin typeface="Cambria Math" panose="02040503050406030204" pitchFamily="18" charset="0"/>
                      </a:rPr>
                      <m:t>=</m:t>
                    </m:r>
                    <m:r>
                      <a:rPr lang="en-US" altLang="zh-CN" i="1">
                        <a:latin typeface="Cambria Math" panose="02040503050406030204" pitchFamily="18" charset="0"/>
                      </a:rPr>
                      <m:t>𝒄𝒐𝒔</m:t>
                    </m:r>
                    <m:r>
                      <a:rPr lang="en-US" altLang="zh-CN" i="1">
                        <a:latin typeface="Cambria Math" panose="02040503050406030204" pitchFamily="18" charset="0"/>
                      </a:rPr>
                      <m:t>𝟐</m:t>
                    </m:r>
                    <m:r>
                      <a:rPr lang="en-US" altLang="zh-CN" i="1">
                        <a:latin typeface="Cambria Math" panose="02040503050406030204" pitchFamily="18" charset="0"/>
                      </a:rPr>
                      <m:t>𝝅</m:t>
                    </m:r>
                    <m:r>
                      <a:rPr lang="en-US" altLang="zh-CN" i="1">
                        <a:latin typeface="Cambria Math" panose="02040503050406030204" pitchFamily="18" charset="0"/>
                      </a:rPr>
                      <m:t>𝒖𝒕</m:t>
                    </m:r>
                    <m:r>
                      <a:rPr lang="en-US" altLang="zh-CN" i="1">
                        <a:latin typeface="Cambria Math" panose="02040503050406030204" pitchFamily="18" charset="0"/>
                      </a:rPr>
                      <m:t>−</m:t>
                    </m:r>
                    <m:r>
                      <a:rPr lang="en-US" altLang="zh-CN" i="1">
                        <a:latin typeface="Cambria Math" panose="02040503050406030204" pitchFamily="18" charset="0"/>
                      </a:rPr>
                      <m:t>𝒋𝒔𝒊𝒏</m:t>
                    </m:r>
                    <m:r>
                      <a:rPr lang="en-US" altLang="zh-CN" i="1">
                        <a:latin typeface="Cambria Math" panose="02040503050406030204" pitchFamily="18" charset="0"/>
                      </a:rPr>
                      <m:t>𝟐</m:t>
                    </m:r>
                    <m:r>
                      <a:rPr lang="en-US" altLang="zh-CN" i="1">
                        <a:latin typeface="Cambria Math" panose="02040503050406030204" pitchFamily="18" charset="0"/>
                      </a:rPr>
                      <m:t>𝝅</m:t>
                    </m:r>
                    <m:r>
                      <a:rPr lang="en-US" altLang="zh-CN" i="1">
                        <a:latin typeface="Cambria Math" panose="02040503050406030204" pitchFamily="18" charset="0"/>
                      </a:rPr>
                      <m:t>𝒖𝒕</m:t>
                    </m:r>
                  </m:oMath>
                </a14:m>
                <a:endParaRPr lang="en-US" altLang="zh-CN" i="1" dirty="0">
                  <a:latin typeface="Cambria Math" panose="02040503050406030204" pitchFamily="18" charset="0"/>
                </a:endParaRPr>
              </a:p>
              <a:p>
                <a:pPr lvl="1"/>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𝒆</m:t>
                        </m:r>
                      </m:e>
                      <m:sup>
                        <m:r>
                          <a:rPr lang="en-US" altLang="zh-CN" i="1">
                            <a:latin typeface="Cambria Math" panose="02040503050406030204" pitchFamily="18" charset="0"/>
                          </a:rPr>
                          <m:t>𝒋</m:t>
                        </m:r>
                        <m:r>
                          <a:rPr lang="en-US" altLang="zh-CN" i="1">
                            <a:latin typeface="Cambria Math" panose="02040503050406030204" pitchFamily="18" charset="0"/>
                          </a:rPr>
                          <m:t>𝟐</m:t>
                        </m:r>
                        <m:r>
                          <a:rPr lang="en-US" altLang="zh-CN" i="1">
                            <a:latin typeface="Cambria Math" panose="02040503050406030204" pitchFamily="18" charset="0"/>
                          </a:rPr>
                          <m:t>𝝅</m:t>
                        </m:r>
                        <m:r>
                          <a:rPr lang="en-US" altLang="zh-CN" i="1">
                            <a:latin typeface="Cambria Math" panose="02040503050406030204" pitchFamily="18" charset="0"/>
                          </a:rPr>
                          <m:t>𝒖𝒕</m:t>
                        </m:r>
                      </m:sup>
                    </m:sSup>
                    <m:r>
                      <a:rPr lang="en-US" altLang="zh-CN" i="1">
                        <a:latin typeface="Cambria Math" panose="02040503050406030204" pitchFamily="18" charset="0"/>
                      </a:rPr>
                      <m:t>=</m:t>
                    </m:r>
                    <m:r>
                      <a:rPr lang="en-US" altLang="zh-CN" i="1">
                        <a:latin typeface="Cambria Math" panose="02040503050406030204" pitchFamily="18" charset="0"/>
                      </a:rPr>
                      <m:t>𝒄𝒐𝒔</m:t>
                    </m:r>
                    <m:r>
                      <a:rPr lang="en-US" altLang="zh-CN" i="1">
                        <a:latin typeface="Cambria Math" panose="02040503050406030204" pitchFamily="18" charset="0"/>
                      </a:rPr>
                      <m:t>𝟐</m:t>
                    </m:r>
                    <m:r>
                      <a:rPr lang="en-US" altLang="zh-CN" i="1">
                        <a:latin typeface="Cambria Math" panose="02040503050406030204" pitchFamily="18" charset="0"/>
                      </a:rPr>
                      <m:t>𝝅</m:t>
                    </m:r>
                    <m:r>
                      <a:rPr lang="en-US" altLang="zh-CN" i="1">
                        <a:latin typeface="Cambria Math" panose="02040503050406030204" pitchFamily="18" charset="0"/>
                      </a:rPr>
                      <m:t>𝒖𝒕</m:t>
                    </m:r>
                    <m:r>
                      <a:rPr lang="en-US" altLang="zh-CN" i="1">
                        <a:latin typeface="Cambria Math" panose="02040503050406030204" pitchFamily="18" charset="0"/>
                      </a:rPr>
                      <m:t>+</m:t>
                    </m:r>
                    <m:r>
                      <a:rPr lang="en-US" altLang="zh-CN" i="1">
                        <a:latin typeface="Cambria Math" panose="02040503050406030204" pitchFamily="18" charset="0"/>
                      </a:rPr>
                      <m:t>𝒋𝒔𝒊𝒏</m:t>
                    </m:r>
                    <m:r>
                      <a:rPr lang="en-US" altLang="zh-CN" i="1">
                        <a:latin typeface="Cambria Math" panose="02040503050406030204" pitchFamily="18" charset="0"/>
                      </a:rPr>
                      <m:t>𝟐</m:t>
                    </m:r>
                    <m:r>
                      <a:rPr lang="en-US" altLang="zh-CN" i="1">
                        <a:latin typeface="Cambria Math" panose="02040503050406030204" pitchFamily="18" charset="0"/>
                      </a:rPr>
                      <m:t>𝝅</m:t>
                    </m:r>
                    <m:r>
                      <a:rPr lang="en-US" altLang="zh-CN" i="1">
                        <a:latin typeface="Cambria Math" panose="02040503050406030204" pitchFamily="18" charset="0"/>
                      </a:rPr>
                      <m:t>𝒖𝒕</m:t>
                    </m:r>
                  </m:oMath>
                </a14:m>
                <a:endParaRPr lang="en-US" altLang="zh-CN" i="1" dirty="0">
                  <a:latin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𝑗</m:t>
                        </m:r>
                        <m:r>
                          <a:rPr lang="en-US" altLang="zh-CN" b="0" i="1" smtClean="0">
                            <a:latin typeface="Cambria Math" panose="02040503050406030204" pitchFamily="18" charset="0"/>
                          </a:rPr>
                          <m:t>𝜃</m:t>
                        </m:r>
                      </m:sup>
                    </m:sSup>
                  </m:oMath>
                </a14:m>
                <a:r>
                  <a:rPr lang="en-US" altLang="zh-CN" i="1" dirty="0">
                    <a:latin typeface="Cambria Math" panose="02040503050406030204" pitchFamily="18" charset="0"/>
                  </a:rPr>
                  <a:t>,</a:t>
                </a:r>
                <a14:m>
                  <m:oMath xmlns:m="http://schemas.openxmlformats.org/officeDocument/2006/math">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oMath>
                </a14:m>
                <a:r>
                  <a:rPr lang="zh-CN" altLang="en-US" dirty="0">
                    <a:latin typeface="Cambria Math" panose="02040503050406030204" pitchFamily="18" charset="0"/>
                  </a:rPr>
                  <a:t>称为幅度谱</a:t>
                </a:r>
                <a:r>
                  <a:rPr lang="zh-CN" altLang="en-US" i="1" dirty="0">
                    <a:latin typeface="Cambria Math" panose="02040503050406030204" pitchFamily="18" charset="0"/>
                  </a:rPr>
                  <a:t>，</a:t>
                </a:r>
                <a14:m>
                  <m:oMath xmlns:m="http://schemas.openxmlformats.org/officeDocument/2006/math">
                    <m:r>
                      <a:rPr lang="en-US" altLang="zh-CN" b="0" i="1" smtClean="0">
                        <a:latin typeface="Cambria Math" panose="02040503050406030204" pitchFamily="18" charset="0"/>
                      </a:rPr>
                      <m:t>𝜃</m:t>
                    </m:r>
                  </m:oMath>
                </a14:m>
                <a:r>
                  <a:rPr lang="zh-CN" altLang="en-US" dirty="0">
                    <a:latin typeface="Cambria Math" panose="02040503050406030204" pitchFamily="18" charset="0"/>
                  </a:rPr>
                  <a:t>称为相位谱</a:t>
                </a:r>
                <a:endParaRPr lang="en-US" altLang="zh-CN" dirty="0">
                  <a:latin typeface="Cambria Math" panose="02040503050406030204" pitchFamily="18" charset="0"/>
                </a:endParaRPr>
              </a:p>
              <a:p>
                <a:r>
                  <a:rPr lang="zh-CN" altLang="en-US" dirty="0"/>
                  <a:t>从右图可以看出</a:t>
                </a:r>
                <a:endParaRPr lang="en-US" altLang="zh-CN" dirty="0"/>
              </a:p>
              <a:p>
                <a:pPr lvl="1"/>
                <a:r>
                  <a:rPr lang="zh-CN" altLang="en-US" dirty="0"/>
                  <a:t>矩形脉冲的宽度与其傅立叶变换的零值位置成反比</a:t>
                </a:r>
                <a:endParaRPr lang="en-US" altLang="zh-CN" dirty="0"/>
              </a:p>
              <a:p>
                <a:endParaRPr lang="zh-CN" altLang="en-US" b="1" dirty="0"/>
              </a:p>
            </p:txBody>
          </p:sp>
        </mc:Choice>
        <mc:Fallback xmlns="">
          <p:sp>
            <p:nvSpPr>
              <p:cNvPr id="3" name="内容占位符 2">
                <a:extLst>
                  <a:ext uri="{FF2B5EF4-FFF2-40B4-BE49-F238E27FC236}">
                    <a16:creationId xmlns:a16="http://schemas.microsoft.com/office/drawing/2014/main" id="{2E48DEB0-1B93-4552-A94A-6DE435EA64DB}"/>
                  </a:ext>
                </a:extLst>
              </p:cNvPr>
              <p:cNvSpPr>
                <a:spLocks noGrp="1" noRot="1" noChangeAspect="1" noMove="1" noResize="1" noEditPoints="1" noAdjustHandles="1" noChangeArrowheads="1" noChangeShapeType="1" noTextEdit="1"/>
              </p:cNvSpPr>
              <p:nvPr>
                <p:ph idx="1"/>
              </p:nvPr>
            </p:nvSpPr>
            <p:spPr>
              <a:blipFill>
                <a:blip r:embed="rId2"/>
                <a:stretch>
                  <a:fillRect l="-928" t="-2381"/>
                </a:stretch>
              </a:blipFill>
            </p:spPr>
            <p:txBody>
              <a:bodyPr/>
              <a:lstStyle/>
              <a:p>
                <a:r>
                  <a:rPr lang="zh-CN" altLang="en-US">
                    <a:noFill/>
                  </a:rPr>
                  <a:t> </a:t>
                </a:r>
              </a:p>
            </p:txBody>
          </p:sp>
        </mc:Fallback>
      </mc:AlternateContent>
      <p:cxnSp>
        <p:nvCxnSpPr>
          <p:cNvPr id="8" name="直接箭头连接符 7">
            <a:extLst>
              <a:ext uri="{FF2B5EF4-FFF2-40B4-BE49-F238E27FC236}">
                <a16:creationId xmlns:a16="http://schemas.microsoft.com/office/drawing/2014/main" id="{D77A6AF6-0FEF-4874-9635-AA312A5A77CB}"/>
              </a:ext>
            </a:extLst>
          </p:cNvPr>
          <p:cNvCxnSpPr>
            <a:cxnSpLocks/>
            <a:endCxn id="10" idx="1"/>
          </p:cNvCxnSpPr>
          <p:nvPr/>
        </p:nvCxnSpPr>
        <p:spPr>
          <a:xfrm>
            <a:off x="2055668" y="2920820"/>
            <a:ext cx="7054165" cy="52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5B9BC9F0-55CB-4FC8-A659-41E3A53115BE}"/>
              </a:ext>
            </a:extLst>
          </p:cNvPr>
          <p:cNvGrpSpPr/>
          <p:nvPr/>
        </p:nvGrpSpPr>
        <p:grpSpPr>
          <a:xfrm>
            <a:off x="9559646" y="180198"/>
            <a:ext cx="2270267" cy="1974488"/>
            <a:chOff x="9846830" y="156675"/>
            <a:chExt cx="2270267" cy="1974488"/>
          </a:xfrm>
        </p:grpSpPr>
        <p:pic>
          <p:nvPicPr>
            <p:cNvPr id="12" name="图片 11">
              <a:extLst>
                <a:ext uri="{FF2B5EF4-FFF2-40B4-BE49-F238E27FC236}">
                  <a16:creationId xmlns:a16="http://schemas.microsoft.com/office/drawing/2014/main" id="{1FD654B1-37A9-4AC1-9898-DF812A0E940B}"/>
                </a:ext>
              </a:extLst>
            </p:cNvPr>
            <p:cNvPicPr>
              <a:picLocks noChangeAspect="1"/>
            </p:cNvPicPr>
            <p:nvPr/>
          </p:nvPicPr>
          <p:blipFill>
            <a:blip r:embed="rId3"/>
            <a:stretch>
              <a:fillRect/>
            </a:stretch>
          </p:blipFill>
          <p:spPr>
            <a:xfrm>
              <a:off x="9846830" y="225887"/>
              <a:ext cx="1926070" cy="1890069"/>
            </a:xfrm>
            <a:prstGeom prst="rect">
              <a:avLst/>
            </a:prstGeom>
          </p:spPr>
        </p:pic>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6184322-2F3B-49C6-83C5-15CF1FD049A2}"/>
                    </a:ext>
                  </a:extLst>
                </p:cNvPr>
                <p:cNvSpPr txBox="1"/>
                <p:nvPr/>
              </p:nvSpPr>
              <p:spPr>
                <a:xfrm>
                  <a:off x="10783583" y="156675"/>
                  <a:ext cx="6699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zh-CN" altLang="en-US" dirty="0"/>
                </a:p>
              </p:txBody>
            </p:sp>
          </mc:Choice>
          <mc:Fallback xmlns="">
            <p:sp>
              <p:nvSpPr>
                <p:cNvPr id="15" name="文本框 14">
                  <a:extLst>
                    <a:ext uri="{FF2B5EF4-FFF2-40B4-BE49-F238E27FC236}">
                      <a16:creationId xmlns:a16="http://schemas.microsoft.com/office/drawing/2014/main" id="{F6184322-2F3B-49C6-83C5-15CF1FD049A2}"/>
                    </a:ext>
                  </a:extLst>
                </p:cNvPr>
                <p:cNvSpPr txBox="1">
                  <a:spLocks noRot="1" noChangeAspect="1" noMove="1" noResize="1" noEditPoints="1" noAdjustHandles="1" noChangeArrowheads="1" noChangeShapeType="1" noTextEdit="1"/>
                </p:cNvSpPr>
                <p:nvPr/>
              </p:nvSpPr>
              <p:spPr>
                <a:xfrm>
                  <a:off x="10783583" y="156675"/>
                  <a:ext cx="669927" cy="369332"/>
                </a:xfrm>
                <a:prstGeom prst="rect">
                  <a:avLst/>
                </a:prstGeom>
                <a:blipFill>
                  <a:blip r:embed="rId4"/>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C52145FA-7902-45A7-BB2E-062344DEBF5D}"/>
                    </a:ext>
                  </a:extLst>
                </p:cNvPr>
                <p:cNvSpPr txBox="1"/>
                <p:nvPr/>
              </p:nvSpPr>
              <p:spPr>
                <a:xfrm>
                  <a:off x="11772900" y="1761831"/>
                  <a:ext cx="3441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oMath>
                    </m:oMathPara>
                  </a14:m>
                  <a:endParaRPr lang="zh-CN" altLang="en-US" dirty="0"/>
                </a:p>
              </p:txBody>
            </p:sp>
          </mc:Choice>
          <mc:Fallback xmlns="">
            <p:sp>
              <p:nvSpPr>
                <p:cNvPr id="16" name="文本框 15">
                  <a:extLst>
                    <a:ext uri="{FF2B5EF4-FFF2-40B4-BE49-F238E27FC236}">
                      <a16:creationId xmlns:a16="http://schemas.microsoft.com/office/drawing/2014/main" id="{C52145FA-7902-45A7-BB2E-062344DEBF5D}"/>
                    </a:ext>
                  </a:extLst>
                </p:cNvPr>
                <p:cNvSpPr txBox="1">
                  <a:spLocks noRot="1" noChangeAspect="1" noMove="1" noResize="1" noEditPoints="1" noAdjustHandles="1" noChangeArrowheads="1" noChangeShapeType="1" noTextEdit="1"/>
                </p:cNvSpPr>
                <p:nvPr/>
              </p:nvSpPr>
              <p:spPr>
                <a:xfrm>
                  <a:off x="11772900" y="1761831"/>
                  <a:ext cx="344197" cy="369332"/>
                </a:xfrm>
                <a:prstGeom prst="rect">
                  <a:avLst/>
                </a:prstGeom>
                <a:blipFill>
                  <a:blip r:embed="rId5"/>
                  <a:stretch>
                    <a:fillRect/>
                  </a:stretch>
                </a:blipFill>
              </p:spPr>
              <p:txBody>
                <a:bodyPr/>
                <a:lstStyle/>
                <a:p>
                  <a:r>
                    <a:rPr lang="zh-CN" altLang="en-US">
                      <a:noFill/>
                    </a:rPr>
                    <a:t> </a:t>
                  </a:r>
                </a:p>
              </p:txBody>
            </p:sp>
          </mc:Fallback>
        </mc:AlternateContent>
      </p:grpSp>
      <p:grpSp>
        <p:nvGrpSpPr>
          <p:cNvPr id="21" name="组合 20">
            <a:extLst>
              <a:ext uri="{FF2B5EF4-FFF2-40B4-BE49-F238E27FC236}">
                <a16:creationId xmlns:a16="http://schemas.microsoft.com/office/drawing/2014/main" id="{758AE124-42F4-45BC-BEDF-5159C8B34738}"/>
              </a:ext>
            </a:extLst>
          </p:cNvPr>
          <p:cNvGrpSpPr/>
          <p:nvPr/>
        </p:nvGrpSpPr>
        <p:grpSpPr>
          <a:xfrm>
            <a:off x="9109833" y="2255194"/>
            <a:ext cx="3099623" cy="4584970"/>
            <a:chOff x="9153040" y="2224739"/>
            <a:chExt cx="3099623" cy="4584970"/>
          </a:xfrm>
        </p:grpSpPr>
        <p:pic>
          <p:nvPicPr>
            <p:cNvPr id="10" name="图片 9">
              <a:extLst>
                <a:ext uri="{FF2B5EF4-FFF2-40B4-BE49-F238E27FC236}">
                  <a16:creationId xmlns:a16="http://schemas.microsoft.com/office/drawing/2014/main" id="{6081F706-D182-4E43-8E55-B5AB6285E7D7}"/>
                </a:ext>
              </a:extLst>
            </p:cNvPr>
            <p:cNvPicPr>
              <a:picLocks noChangeAspect="1"/>
            </p:cNvPicPr>
            <p:nvPr/>
          </p:nvPicPr>
          <p:blipFill>
            <a:blip r:embed="rId6"/>
            <a:stretch>
              <a:fillRect/>
            </a:stretch>
          </p:blipFill>
          <p:spPr>
            <a:xfrm>
              <a:off x="9153040" y="2274416"/>
              <a:ext cx="2844646" cy="2281748"/>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0A5D3D54-4DFE-463C-8A70-4282F24C9D57}"/>
                    </a:ext>
                  </a:extLst>
                </p:cNvPr>
                <p:cNvSpPr txBox="1"/>
                <p:nvPr/>
              </p:nvSpPr>
              <p:spPr>
                <a:xfrm>
                  <a:off x="11866595" y="4095079"/>
                  <a:ext cx="3860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𝑢</m:t>
                        </m:r>
                      </m:oMath>
                    </m:oMathPara>
                  </a14:m>
                  <a:endParaRPr lang="zh-CN" altLang="en-US" dirty="0"/>
                </a:p>
              </p:txBody>
            </p:sp>
          </mc:Choice>
          <mc:Fallback xmlns="">
            <p:sp>
              <p:nvSpPr>
                <p:cNvPr id="19" name="文本框 18">
                  <a:extLst>
                    <a:ext uri="{FF2B5EF4-FFF2-40B4-BE49-F238E27FC236}">
                      <a16:creationId xmlns:a16="http://schemas.microsoft.com/office/drawing/2014/main" id="{0A5D3D54-4DFE-463C-8A70-4282F24C9D57}"/>
                    </a:ext>
                  </a:extLst>
                </p:cNvPr>
                <p:cNvSpPr txBox="1">
                  <a:spLocks noRot="1" noChangeAspect="1" noMove="1" noResize="1" noEditPoints="1" noAdjustHandles="1" noChangeArrowheads="1" noChangeShapeType="1" noTextEdit="1"/>
                </p:cNvSpPr>
                <p:nvPr/>
              </p:nvSpPr>
              <p:spPr>
                <a:xfrm>
                  <a:off x="11866595" y="4095079"/>
                  <a:ext cx="386068"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24E7C411-6061-463D-8ADB-E859F138F397}"/>
                    </a:ext>
                  </a:extLst>
                </p:cNvPr>
                <p:cNvSpPr txBox="1"/>
                <p:nvPr/>
              </p:nvSpPr>
              <p:spPr>
                <a:xfrm>
                  <a:off x="9846830" y="2224739"/>
                  <a:ext cx="728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oMath>
                    </m:oMathPara>
                  </a14:m>
                  <a:endParaRPr lang="zh-CN" altLang="en-US" dirty="0"/>
                </a:p>
              </p:txBody>
            </p:sp>
          </mc:Choice>
          <mc:Fallback xmlns="">
            <p:sp>
              <p:nvSpPr>
                <p:cNvPr id="20" name="文本框 19">
                  <a:extLst>
                    <a:ext uri="{FF2B5EF4-FFF2-40B4-BE49-F238E27FC236}">
                      <a16:creationId xmlns:a16="http://schemas.microsoft.com/office/drawing/2014/main" id="{24E7C411-6061-463D-8ADB-E859F138F397}"/>
                    </a:ext>
                  </a:extLst>
                </p:cNvPr>
                <p:cNvSpPr txBox="1">
                  <a:spLocks noRot="1" noChangeAspect="1" noMove="1" noResize="1" noEditPoints="1" noAdjustHandles="1" noChangeArrowheads="1" noChangeShapeType="1" noTextEdit="1"/>
                </p:cNvSpPr>
                <p:nvPr/>
              </p:nvSpPr>
              <p:spPr>
                <a:xfrm>
                  <a:off x="9846830" y="2224739"/>
                  <a:ext cx="728533" cy="369332"/>
                </a:xfrm>
                <a:prstGeom prst="rect">
                  <a:avLst/>
                </a:prstGeom>
                <a:blipFill>
                  <a:blip r:embed="rId8"/>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48CC3CCC-4130-49AA-9DD7-9B7E9C01827D}"/>
                    </a:ext>
                  </a:extLst>
                </p:cNvPr>
                <p:cNvSpPr txBox="1"/>
                <p:nvPr/>
              </p:nvSpPr>
              <p:spPr>
                <a:xfrm>
                  <a:off x="11471201" y="6440377"/>
                  <a:ext cx="3860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𝑢</m:t>
                        </m:r>
                      </m:oMath>
                    </m:oMathPara>
                  </a14:m>
                  <a:endParaRPr lang="zh-CN" altLang="en-US" dirty="0"/>
                </a:p>
              </p:txBody>
            </p:sp>
          </mc:Choice>
          <mc:Fallback xmlns="">
            <p:sp>
              <p:nvSpPr>
                <p:cNvPr id="23" name="文本框 22">
                  <a:extLst>
                    <a:ext uri="{FF2B5EF4-FFF2-40B4-BE49-F238E27FC236}">
                      <a16:creationId xmlns:a16="http://schemas.microsoft.com/office/drawing/2014/main" id="{48CC3CCC-4130-49AA-9DD7-9B7E9C01827D}"/>
                    </a:ext>
                  </a:extLst>
                </p:cNvPr>
                <p:cNvSpPr txBox="1">
                  <a:spLocks noRot="1" noChangeAspect="1" noMove="1" noResize="1" noEditPoints="1" noAdjustHandles="1" noChangeArrowheads="1" noChangeShapeType="1" noTextEdit="1"/>
                </p:cNvSpPr>
                <p:nvPr/>
              </p:nvSpPr>
              <p:spPr>
                <a:xfrm>
                  <a:off x="11471201" y="6440377"/>
                  <a:ext cx="386068" cy="369332"/>
                </a:xfrm>
                <a:prstGeom prst="rect">
                  <a:avLst/>
                </a:prstGeom>
                <a:blipFill>
                  <a:blip r:embed="rId9"/>
                  <a:stretch>
                    <a:fillRect/>
                  </a:stretch>
                </a:blipFill>
              </p:spPr>
              <p:txBody>
                <a:bodyPr/>
                <a:lstStyle/>
                <a:p>
                  <a:r>
                    <a:rPr lang="zh-CN" altLang="en-US">
                      <a:noFill/>
                    </a:rPr>
                    <a:t> </a:t>
                  </a:r>
                </a:p>
              </p:txBody>
            </p:sp>
          </mc:Fallback>
        </mc:AlternateContent>
      </p:grpSp>
      <p:grpSp>
        <p:nvGrpSpPr>
          <p:cNvPr id="32" name="组合 31">
            <a:extLst>
              <a:ext uri="{FF2B5EF4-FFF2-40B4-BE49-F238E27FC236}">
                <a16:creationId xmlns:a16="http://schemas.microsoft.com/office/drawing/2014/main" id="{80F1C959-BC22-4D5E-AAE0-69B99214D9B8}"/>
              </a:ext>
            </a:extLst>
          </p:cNvPr>
          <p:cNvGrpSpPr/>
          <p:nvPr/>
        </p:nvGrpSpPr>
        <p:grpSpPr>
          <a:xfrm>
            <a:off x="9220801" y="4771450"/>
            <a:ext cx="2551196" cy="2086550"/>
            <a:chOff x="8588214" y="4947250"/>
            <a:chExt cx="2551196" cy="2086550"/>
          </a:xfrm>
        </p:grpSpPr>
        <p:pic>
          <p:nvPicPr>
            <p:cNvPr id="22" name="图片 21">
              <a:extLst>
                <a:ext uri="{FF2B5EF4-FFF2-40B4-BE49-F238E27FC236}">
                  <a16:creationId xmlns:a16="http://schemas.microsoft.com/office/drawing/2014/main" id="{69CAB037-9F40-4F5F-870B-0F28E559429F}"/>
                </a:ext>
              </a:extLst>
            </p:cNvPr>
            <p:cNvPicPr>
              <a:picLocks noChangeAspect="1"/>
            </p:cNvPicPr>
            <p:nvPr/>
          </p:nvPicPr>
          <p:blipFill>
            <a:blip r:embed="rId10"/>
            <a:stretch>
              <a:fillRect/>
            </a:stretch>
          </p:blipFill>
          <p:spPr>
            <a:xfrm>
              <a:off x="8588214" y="4990585"/>
              <a:ext cx="2551196" cy="2043215"/>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8B30E7C9-821B-4BA7-9DF7-A95752376742}"/>
                    </a:ext>
                  </a:extLst>
                </p:cNvPr>
                <p:cNvSpPr txBox="1"/>
                <p:nvPr/>
              </p:nvSpPr>
              <p:spPr>
                <a:xfrm>
                  <a:off x="9755274" y="4947250"/>
                  <a:ext cx="8760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oMath>
                    </m:oMathPara>
                  </a14:m>
                  <a:endParaRPr lang="zh-CN" altLang="en-US" dirty="0"/>
                </a:p>
              </p:txBody>
            </p:sp>
          </mc:Choice>
          <mc:Fallback xmlns="">
            <p:sp>
              <p:nvSpPr>
                <p:cNvPr id="25" name="文本框 24">
                  <a:extLst>
                    <a:ext uri="{FF2B5EF4-FFF2-40B4-BE49-F238E27FC236}">
                      <a16:creationId xmlns:a16="http://schemas.microsoft.com/office/drawing/2014/main" id="{8B30E7C9-821B-4BA7-9DF7-A95752376742}"/>
                    </a:ext>
                  </a:extLst>
                </p:cNvPr>
                <p:cNvSpPr txBox="1">
                  <a:spLocks noRot="1" noChangeAspect="1" noMove="1" noResize="1" noEditPoints="1" noAdjustHandles="1" noChangeArrowheads="1" noChangeShapeType="1" noTextEdit="1"/>
                </p:cNvSpPr>
                <p:nvPr/>
              </p:nvSpPr>
              <p:spPr>
                <a:xfrm>
                  <a:off x="9755274" y="4947250"/>
                  <a:ext cx="876009" cy="369332"/>
                </a:xfrm>
                <a:prstGeom prst="rect">
                  <a:avLst/>
                </a:prstGeom>
                <a:blipFill>
                  <a:blip r:embed="rId11"/>
                  <a:stretch>
                    <a:fillRect b="-13333"/>
                  </a:stretch>
                </a:blipFill>
              </p:spPr>
              <p:txBody>
                <a:bodyPr/>
                <a:lstStyle/>
                <a:p>
                  <a:r>
                    <a:rPr lang="zh-CN" altLang="en-US">
                      <a:noFill/>
                    </a:rPr>
                    <a:t> </a:t>
                  </a:r>
                </a:p>
              </p:txBody>
            </p:sp>
          </mc:Fallback>
        </mc:AlternateContent>
      </p:grpSp>
      <p:cxnSp>
        <p:nvCxnSpPr>
          <p:cNvPr id="28" name="直接箭头连接符 27">
            <a:extLst>
              <a:ext uri="{FF2B5EF4-FFF2-40B4-BE49-F238E27FC236}">
                <a16:creationId xmlns:a16="http://schemas.microsoft.com/office/drawing/2014/main" id="{1857F4D8-2394-450B-A676-227A0A479E44}"/>
              </a:ext>
            </a:extLst>
          </p:cNvPr>
          <p:cNvCxnSpPr>
            <a:cxnSpLocks/>
            <a:endCxn id="22" idx="1"/>
          </p:cNvCxnSpPr>
          <p:nvPr/>
        </p:nvCxnSpPr>
        <p:spPr>
          <a:xfrm>
            <a:off x="5595667" y="5140782"/>
            <a:ext cx="3625134" cy="695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155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additive="base">
                                        <p:cTn id="4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 calcmode="lin" valueType="num">
                                      <p:cBhvr additive="base">
                                        <p:cTn id="5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 calcmode="lin" valueType="num">
                                      <p:cBhvr additive="base">
                                        <p:cTn id="6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ppt_x"/>
                                          </p:val>
                                        </p:tav>
                                        <p:tav tm="100000">
                                          <p:val>
                                            <p:strVal val="#ppt_x"/>
                                          </p:val>
                                        </p:tav>
                                      </p:tavLst>
                                    </p:anim>
                                    <p:anim calcmode="lin" valueType="num">
                                      <p:cBhvr additive="base">
                                        <p:cTn id="6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additive="base">
                                        <p:cTn id="73" dur="500" fill="hold"/>
                                        <p:tgtEl>
                                          <p:spTgt spid="32"/>
                                        </p:tgtEl>
                                        <p:attrNameLst>
                                          <p:attrName>ppt_x</p:attrName>
                                        </p:attrNameLst>
                                      </p:cBhvr>
                                      <p:tavLst>
                                        <p:tav tm="0">
                                          <p:val>
                                            <p:strVal val="#ppt_x"/>
                                          </p:val>
                                        </p:tav>
                                        <p:tav tm="100000">
                                          <p:val>
                                            <p:strVal val="#ppt_x"/>
                                          </p:val>
                                        </p:tav>
                                      </p:tavLst>
                                    </p:anim>
                                    <p:anim calcmode="lin" valueType="num">
                                      <p:cBhvr additive="base">
                                        <p:cTn id="7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7" end="7"/>
                                            </p:txEl>
                                          </p:spTgt>
                                        </p:tgtEl>
                                        <p:attrNameLst>
                                          <p:attrName>style.visibility</p:attrName>
                                        </p:attrNameLst>
                                      </p:cBhvr>
                                      <p:to>
                                        <p:strVal val="visible"/>
                                      </p:to>
                                    </p:set>
                                    <p:anim calcmode="lin" valueType="num">
                                      <p:cBhvr additive="base">
                                        <p:cTn id="7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8" end="8"/>
                                            </p:txEl>
                                          </p:spTgt>
                                        </p:tgtEl>
                                        <p:attrNameLst>
                                          <p:attrName>style.visibility</p:attrName>
                                        </p:attrNameLst>
                                      </p:cBhvr>
                                      <p:to>
                                        <p:strVal val="visible"/>
                                      </p:to>
                                    </p:set>
                                    <p:anim calcmode="lin" valueType="num">
                                      <p:cBhvr additive="base">
                                        <p:cTn id="8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26D24143-54FF-48BA-8E46-4AA9A548B33D}"/>
                  </a:ext>
                </a:extLst>
              </p:cNvPr>
              <p:cNvSpPr>
                <a:spLocks noGrp="1"/>
              </p:cNvSpPr>
              <p:nvPr>
                <p:ph type="title"/>
              </p:nvPr>
            </p:nvSpPr>
            <p:spPr/>
            <p:txBody>
              <a:bodyPr/>
              <a:lstStyle/>
              <a:p>
                <a:r>
                  <a:rPr lang="en-US" altLang="zh-CN" dirty="0"/>
                  <a:t>Delta</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𝛿</m:t>
                    </m:r>
                    <m:r>
                      <a:rPr lang="en-US" altLang="zh-CN" i="1">
                        <a:latin typeface="Cambria Math" panose="02040503050406030204" pitchFamily="18" charset="0"/>
                      </a:rPr>
                      <m:t>(⋅)</m:t>
                    </m:r>
                    <m:r>
                      <a:rPr lang="zh-CN" altLang="en-US" i="1">
                        <a:latin typeface="Cambria Math" panose="02040503050406030204" pitchFamily="18" charset="0"/>
                      </a:rPr>
                      <m:t>）</m:t>
                    </m:r>
                  </m:oMath>
                </a14:m>
                <a:r>
                  <a:rPr lang="zh-CN" altLang="en-US" dirty="0"/>
                  <a:t>函数</a:t>
                </a:r>
              </a:p>
            </p:txBody>
          </p:sp>
        </mc:Choice>
        <mc:Fallback xmlns="">
          <p:sp>
            <p:nvSpPr>
              <p:cNvPr id="2" name="标题 1">
                <a:extLst>
                  <a:ext uri="{FF2B5EF4-FFF2-40B4-BE49-F238E27FC236}">
                    <a16:creationId xmlns:a16="http://schemas.microsoft.com/office/drawing/2014/main" id="{26D24143-54FF-48BA-8E46-4AA9A548B33D}"/>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E87C685-49A3-42EC-9037-D64534AC831B}"/>
                  </a:ext>
                </a:extLst>
              </p:cNvPr>
              <p:cNvSpPr>
                <a:spLocks noGrp="1"/>
              </p:cNvSpPr>
              <p:nvPr>
                <p:ph idx="1"/>
              </p:nvPr>
            </p:nvSpPr>
            <p:spPr>
              <a:xfrm>
                <a:off x="838200" y="1825625"/>
                <a:ext cx="10515600" cy="4900028"/>
              </a:xfrm>
            </p:spPr>
            <p:txBody>
              <a:bodyPr>
                <a:normAutofit lnSpcReduction="10000"/>
              </a:bodyPr>
              <a:lstStyle/>
              <a:p>
                <a:r>
                  <a:rPr lang="zh-CN" altLang="en-US" sz="2400" dirty="0"/>
                  <a:t>函数</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𝑗</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𝜔</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𝑡</m:t>
                        </m:r>
                      </m:sup>
                    </m:sSup>
                    <m:r>
                      <a:rPr lang="zh-CN" altLang="en-US"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2</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𝑐𝑜𝑠</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𝜔</m:t>
                        </m:r>
                      </m:e>
                      <m:sub>
                        <m:r>
                          <a:rPr lang="en-US" altLang="zh-CN" sz="2400" b="0" i="1" smtClean="0">
                            <a:latin typeface="Cambria Math" panose="02040503050406030204" pitchFamily="18" charset="0"/>
                          </a:rPr>
                          <m:t>𝑜</m:t>
                        </m:r>
                      </m:sub>
                    </m:sSub>
                    <m:r>
                      <a:rPr lang="en-US" altLang="zh-CN" sz="2400" b="0" i="1" smtClean="0">
                        <a:latin typeface="Cambria Math" panose="02040503050406030204" pitchFamily="18" charset="0"/>
                      </a:rPr>
                      <m:t>𝑡</m:t>
                    </m:r>
                  </m:oMath>
                </a14:m>
                <a:r>
                  <a:rPr lang="zh-CN" altLang="en-US" sz="2400" dirty="0"/>
                  <a:t>的傅立叶变换是什么？</a:t>
                </a:r>
                <a:endParaRPr lang="en-US" altLang="zh-CN" sz="2400" dirty="0"/>
              </a:p>
              <a:p>
                <a:pPr lvl="1"/>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𝐹</m:t>
                        </m:r>
                      </m:e>
                      <m:sub>
                        <m:r>
                          <a:rPr lang="en-US" altLang="zh-CN" sz="2000" b="0" i="1" smtClean="0">
                            <a:latin typeface="Cambria Math" panose="02040503050406030204" pitchFamily="18" charset="0"/>
                          </a:rPr>
                          <m:t>1</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1</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e>
                    </m:d>
                    <m:r>
                      <a:rPr lang="en-US" altLang="zh-CN" sz="2000" b="0" i="1" smtClean="0">
                        <a:latin typeface="Cambria Math" panose="02040503050406030204" pitchFamily="18" charset="0"/>
                      </a:rPr>
                      <m:t>=</m:t>
                    </m:r>
                    <m:nary>
                      <m:naryPr>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m:t>
                        </m:r>
                      </m:sub>
                      <m:sup>
                        <m:r>
                          <a:rPr lang="en-US" altLang="zh-CN" sz="2000" b="0" i="1" smtClean="0">
                            <a:latin typeface="Cambria Math" panose="02040503050406030204" pitchFamily="18" charset="0"/>
                          </a:rPr>
                          <m:t>∞</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e>
                    </m:nary>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𝜔</m:t>
                        </m:r>
                        <m:r>
                          <a:rPr lang="en-US" altLang="zh-CN" sz="2000" b="0" i="1" smtClean="0">
                            <a:latin typeface="Cambria Math" panose="02040503050406030204" pitchFamily="18" charset="0"/>
                          </a:rPr>
                          <m:t>𝑡</m:t>
                        </m:r>
                      </m:sup>
                    </m:sSup>
                    <m:r>
                      <a:rPr lang="en-US" altLang="zh-CN" sz="2000" b="0" i="1" smtClean="0">
                        <a:latin typeface="Cambria Math" panose="02040503050406030204" pitchFamily="18" charset="0"/>
                      </a:rPr>
                      <m:t>𝑑𝑡</m:t>
                    </m:r>
                    <m:r>
                      <a:rPr lang="en-US" altLang="zh-CN" sz="2000" b="0" i="1" smtClean="0">
                        <a:latin typeface="Cambria Math" panose="02040503050406030204" pitchFamily="18" charset="0"/>
                      </a:rPr>
                      <m:t>=</m:t>
                    </m:r>
                    <m:nary>
                      <m:naryPr>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m:t>
                        </m:r>
                      </m:sub>
                      <m:sup>
                        <m:r>
                          <a:rPr lang="en-US" altLang="zh-CN" sz="2000" b="0" i="1" smtClean="0">
                            <a:latin typeface="Cambria Math" panose="02040503050406030204" pitchFamily="18" charset="0"/>
                          </a:rPr>
                          <m:t>∞</m:t>
                        </m:r>
                      </m:sup>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𝑗</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𝜔</m:t>
                                </m:r>
                              </m:e>
                            </m:d>
                            <m:r>
                              <a:rPr lang="en-US" altLang="zh-CN" sz="2000" b="0" i="1" smtClean="0">
                                <a:latin typeface="Cambria Math" panose="02040503050406030204" pitchFamily="18" charset="0"/>
                              </a:rPr>
                              <m:t>𝑡</m:t>
                            </m:r>
                          </m:sup>
                        </m:sSup>
                      </m:e>
                    </m:nary>
                    <m:r>
                      <a:rPr lang="en-US" altLang="zh-CN" sz="2000" b="0" i="1" smtClean="0">
                        <a:latin typeface="Cambria Math" panose="02040503050406030204" pitchFamily="18" charset="0"/>
                      </a:rPr>
                      <m:t>𝑑𝑡</m:t>
                    </m:r>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𝜋𝛿</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𝜔</m:t>
                    </m:r>
                    <m:r>
                      <a:rPr lang="en-US" altLang="zh-CN" sz="2000" b="0" i="1" smtClean="0">
                        <a:latin typeface="Cambria Math" panose="02040503050406030204" pitchFamily="18" charset="0"/>
                      </a:rPr>
                      <m:t>)</m:t>
                    </m:r>
                  </m:oMath>
                </a14:m>
                <a:endParaRPr lang="en-US" altLang="zh-CN" sz="2000" dirty="0"/>
              </a:p>
              <a:p>
                <a:pPr lvl="1"/>
                <a14:m>
                  <m:oMath xmlns:m="http://schemas.openxmlformats.org/officeDocument/2006/math">
                    <m:sSub>
                      <m:sSubPr>
                        <m:ctrlPr>
                          <a:rPr lang="en-US" altLang="zh-CN" sz="2000" b="0" i="1" smtClean="0">
                            <a:latin typeface="Cambria Math" panose="02040503050406030204" pitchFamily="18" charset="0"/>
                          </a:rPr>
                        </m:ctrlPr>
                      </m:sSubPr>
                      <m:e>
                        <m:r>
                          <a:rPr lang="en-US" altLang="zh-CN" sz="2000" i="1">
                            <a:latin typeface="Cambria Math" panose="02040503050406030204" pitchFamily="18" charset="0"/>
                          </a:rPr>
                          <m:t>𝐹</m:t>
                        </m:r>
                      </m:e>
                      <m:sub>
                        <m:r>
                          <a:rPr lang="en-US" altLang="zh-CN" sz="2000" b="0" i="1" smtClean="0">
                            <a:latin typeface="Cambria Math" panose="02040503050406030204" pitchFamily="18" charset="0"/>
                          </a:rPr>
                          <m:t>2</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𝑓</m:t>
                            </m:r>
                          </m:e>
                          <m:sub>
                            <m:r>
                              <a:rPr lang="en-US" altLang="zh-CN" sz="2000" b="0" i="1" smtClean="0">
                                <a:latin typeface="Cambria Math" panose="02040503050406030204" pitchFamily="18" charset="0"/>
                              </a:rPr>
                              <m:t>2</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𝑡</m:t>
                            </m:r>
                          </m:e>
                        </m:d>
                      </m:e>
                    </m:d>
                    <m:r>
                      <a:rPr lang="en-US" altLang="zh-CN" sz="2000" i="1">
                        <a:latin typeface="Cambria Math" panose="02040503050406030204" pitchFamily="18" charset="0"/>
                      </a:rPr>
                      <m:t>=</m:t>
                    </m:r>
                    <m:nary>
                      <m:naryPr>
                        <m:ctrlPr>
                          <a:rPr lang="en-US" altLang="zh-CN" sz="2000" i="1">
                            <a:latin typeface="Cambria Math" panose="02040503050406030204" pitchFamily="18" charset="0"/>
                          </a:rPr>
                        </m:ctrlPr>
                      </m:naryPr>
                      <m:sub>
                        <m:r>
                          <a:rPr lang="en-US" altLang="zh-CN" sz="2000" i="1">
                            <a:latin typeface="Cambria Math" panose="02040503050406030204" pitchFamily="18" charset="0"/>
                          </a:rPr>
                          <m:t>−∞</m:t>
                        </m:r>
                      </m:sub>
                      <m:sup>
                        <m:r>
                          <a:rPr lang="en-US" altLang="zh-CN" sz="2000" i="1">
                            <a:latin typeface="Cambria Math" panose="02040503050406030204" pitchFamily="18" charset="0"/>
                          </a:rPr>
                          <m:t>∞</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𝑓</m:t>
                            </m:r>
                          </m:e>
                          <m:sub>
                            <m:r>
                              <a:rPr lang="en-US" altLang="zh-CN" sz="2000" b="0" i="1" smtClean="0">
                                <a:latin typeface="Cambria Math" panose="02040503050406030204" pitchFamily="18" charset="0"/>
                              </a:rPr>
                              <m:t>2</m:t>
                            </m:r>
                          </m:sub>
                        </m:sSub>
                        <m:r>
                          <a:rPr lang="en-US" altLang="zh-CN" sz="2000" i="1">
                            <a:latin typeface="Cambria Math" panose="02040503050406030204" pitchFamily="18" charset="0"/>
                          </a:rPr>
                          <m:t>(</m:t>
                        </m:r>
                        <m:r>
                          <a:rPr lang="en-US" altLang="zh-CN" sz="2000" i="1">
                            <a:latin typeface="Cambria Math" panose="02040503050406030204" pitchFamily="18" charset="0"/>
                          </a:rPr>
                          <m:t>𝑡</m:t>
                        </m:r>
                        <m:r>
                          <a:rPr lang="en-US" altLang="zh-CN" sz="2000" i="1">
                            <a:latin typeface="Cambria Math" panose="02040503050406030204" pitchFamily="18" charset="0"/>
                          </a:rPr>
                          <m:t>)</m:t>
                        </m:r>
                      </m:e>
                    </m:nary>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𝜔</m:t>
                        </m:r>
                        <m:r>
                          <a:rPr lang="en-US" altLang="zh-CN" sz="2000" i="1">
                            <a:latin typeface="Cambria Math" panose="02040503050406030204" pitchFamily="18" charset="0"/>
                          </a:rPr>
                          <m:t>𝑡</m:t>
                        </m:r>
                      </m:sup>
                    </m:sSup>
                    <m:r>
                      <a:rPr lang="en-US" altLang="zh-CN" sz="2000" i="1">
                        <a:latin typeface="Cambria Math" panose="02040503050406030204" pitchFamily="18" charset="0"/>
                      </a:rPr>
                      <m:t>𝑑𝑡</m:t>
                    </m:r>
                    <m:r>
                      <a:rPr lang="en-US" altLang="zh-CN" sz="2000" i="1">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nary>
                      <m:naryPr>
                        <m:ctrlPr>
                          <a:rPr lang="en-US" altLang="zh-CN" sz="2000" i="1">
                            <a:latin typeface="Cambria Math" panose="02040503050406030204" pitchFamily="18" charset="0"/>
                          </a:rPr>
                        </m:ctrlPr>
                      </m:naryPr>
                      <m:sub>
                        <m:r>
                          <a:rPr lang="en-US" altLang="zh-CN" sz="2000" i="1">
                            <a:latin typeface="Cambria Math" panose="02040503050406030204" pitchFamily="18" charset="0"/>
                          </a:rPr>
                          <m:t>−∞</m:t>
                        </m:r>
                      </m:sub>
                      <m:sup>
                        <m:r>
                          <a:rPr lang="en-US" altLang="zh-CN" sz="2000" i="1">
                            <a:latin typeface="Cambria Math" panose="02040503050406030204" pitchFamily="18" charset="0"/>
                          </a:rPr>
                          <m:t>∞</m:t>
                        </m:r>
                      </m:sup>
                      <m:e>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𝑗</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𝜔</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r>
                                  <a:rPr lang="en-US" altLang="zh-CN" sz="2000" i="1">
                                    <a:latin typeface="Cambria Math" panose="02040503050406030204" pitchFamily="18" charset="0"/>
                                  </a:rPr>
                                  <m:t>𝜔</m:t>
                                </m:r>
                              </m:e>
                            </m:d>
                            <m:r>
                              <a:rPr lang="en-US" altLang="zh-CN" sz="2000" i="1">
                                <a:latin typeface="Cambria Math" panose="02040503050406030204" pitchFamily="18" charset="0"/>
                              </a:rPr>
                              <m:t>𝑡</m:t>
                            </m:r>
                          </m:sup>
                        </m:sSup>
                      </m:e>
                    </m:nary>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𝑗</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m:t>
                                </m:r>
                                <m:r>
                                  <a:rPr lang="en-US" altLang="zh-CN" sz="2000" i="1">
                                    <a:latin typeface="Cambria Math" panose="02040503050406030204" pitchFamily="18" charset="0"/>
                                  </a:rPr>
                                  <m:t>𝜔</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r>
                              <a:rPr lang="en-US" altLang="zh-CN" sz="2000" i="1">
                                <a:latin typeface="Cambria Math" panose="02040503050406030204" pitchFamily="18" charset="0"/>
                              </a:rPr>
                              <m:t>𝜔</m:t>
                            </m:r>
                          </m:e>
                        </m:d>
                        <m:r>
                          <a:rPr lang="en-US" altLang="zh-CN" sz="2000" i="1">
                            <a:latin typeface="Cambria Math" panose="02040503050406030204" pitchFamily="18" charset="0"/>
                          </a:rPr>
                          <m:t>𝑡</m:t>
                        </m:r>
                      </m:sup>
                    </m:sSup>
                    <m:r>
                      <a:rPr lang="en-US" altLang="zh-CN" sz="2000" b="0" i="1" smtClean="0">
                        <a:latin typeface="Cambria Math" panose="02040503050406030204" pitchFamily="18" charset="0"/>
                      </a:rPr>
                      <m:t>]</m:t>
                    </m:r>
                    <m:r>
                      <a:rPr lang="en-US" altLang="zh-CN" sz="2000" i="1">
                        <a:latin typeface="Cambria Math" panose="02040503050406030204" pitchFamily="18" charset="0"/>
                      </a:rPr>
                      <m:t>𝑑𝑡</m:t>
                    </m:r>
                    <m:r>
                      <a:rPr lang="en-US" altLang="zh-CN" sz="2000" i="1">
                        <a:latin typeface="Cambria Math" panose="02040503050406030204" pitchFamily="18" charset="0"/>
                      </a:rPr>
                      <m:t>=</m:t>
                    </m:r>
                    <m:r>
                      <a:rPr lang="en-US" altLang="zh-CN" sz="2000" i="1">
                        <a:latin typeface="Cambria Math" panose="02040503050406030204" pitchFamily="18" charset="0"/>
                      </a:rPr>
                      <m:t>𝜋𝛿</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𝜔</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r>
                          <a:rPr lang="en-US" altLang="zh-CN" sz="2000" i="1">
                            <a:latin typeface="Cambria Math" panose="02040503050406030204" pitchFamily="18" charset="0"/>
                          </a:rPr>
                          <m:t>𝜔</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𝜋𝛿</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𝜔</m:t>
                    </m:r>
                    <m:r>
                      <a:rPr lang="en-US" altLang="zh-CN" sz="2000" b="0" i="1" smtClean="0">
                        <a:latin typeface="Cambria Math" panose="02040503050406030204" pitchFamily="18" charset="0"/>
                      </a:rPr>
                      <m:t>)</m:t>
                    </m:r>
                  </m:oMath>
                </a14:m>
                <a:endParaRPr lang="en-US" altLang="zh-CN" sz="2000" dirty="0"/>
              </a:p>
              <a:p>
                <a:pPr lvl="1"/>
                <a:endParaRPr lang="en-US" altLang="zh-CN" sz="2000" dirty="0"/>
              </a:p>
              <a:p>
                <a:pPr lvl="1"/>
                <a:endParaRPr lang="en-US" altLang="zh-CN" sz="2000" dirty="0"/>
              </a:p>
              <a:p>
                <a:pPr lvl="1"/>
                <a:endParaRPr lang="en-US" altLang="zh-CN" sz="2000" dirty="0"/>
              </a:p>
              <a:p>
                <a:pPr lvl="1"/>
                <a:endParaRPr lang="en-US" altLang="zh-CN" sz="2000" dirty="0"/>
              </a:p>
              <a:p>
                <a:endParaRPr lang="en-US" altLang="zh-CN" sz="2400" dirty="0"/>
              </a:p>
              <a:p>
                <a:r>
                  <a:rPr lang="zh-CN" altLang="en-US" sz="2400" dirty="0"/>
                  <a:t>离散形式的单位脉冲序列</a:t>
                </a:r>
                <a14:m>
                  <m:oMath xmlns:m="http://schemas.openxmlformats.org/officeDocument/2006/math">
                    <m:r>
                      <a:rPr lang="en-US" altLang="zh-CN" sz="2400" b="0" i="1" smtClean="0">
                        <a:latin typeface="Cambria Math" panose="02040503050406030204" pitchFamily="18" charset="0"/>
                      </a:rPr>
                      <m:t>𝛿</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𝑘</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1,  </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&amp;0,  </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≠0</m:t>
                            </m:r>
                          </m:e>
                        </m:eqArr>
                      </m:e>
                    </m:d>
                  </m:oMath>
                </a14:m>
                <a:endParaRPr lang="en-US" altLang="zh-CN" sz="2400" dirty="0"/>
              </a:p>
              <a:p>
                <a:r>
                  <a:rPr lang="zh-CN" altLang="en-US" sz="2400" dirty="0"/>
                  <a:t>此时任意离散时间序列都可以写为单位脉冲序列的和的形式</a:t>
                </a:r>
                <a:endParaRPr lang="en-US" altLang="zh-CN" sz="2400" dirty="0"/>
              </a:p>
              <a:p>
                <a:pPr lvl="1"/>
                <a:r>
                  <a:rPr lang="en-US" altLang="zh-CN" sz="2000" i="1" spc="-80" dirty="0">
                    <a:latin typeface="Times New Roman"/>
                    <a:cs typeface="Times New Roman"/>
                  </a:rPr>
                  <a:t>x</a:t>
                </a:r>
                <a:r>
                  <a:rPr lang="en-US" altLang="zh-CN" sz="2000" spc="75" dirty="0">
                    <a:latin typeface="Times New Roman"/>
                    <a:cs typeface="Times New Roman"/>
                  </a:rPr>
                  <a:t>[</a:t>
                </a:r>
                <a:r>
                  <a:rPr lang="en-US" altLang="zh-CN" sz="2000" i="1" spc="229" dirty="0">
                    <a:latin typeface="Times New Roman"/>
                    <a:cs typeface="Times New Roman"/>
                  </a:rPr>
                  <a:t>k</a:t>
                </a:r>
                <a:r>
                  <a:rPr lang="en-US" altLang="zh-CN" sz="2000" spc="60" dirty="0">
                    <a:latin typeface="Times New Roman"/>
                    <a:cs typeface="Times New Roman"/>
                  </a:rPr>
                  <a:t>]</a:t>
                </a:r>
                <a:r>
                  <a:rPr lang="en-US" altLang="zh-CN" sz="2000" spc="-204" dirty="0">
                    <a:latin typeface="Times New Roman"/>
                    <a:cs typeface="Times New Roman"/>
                  </a:rPr>
                  <a:t> </a:t>
                </a:r>
                <a:r>
                  <a:rPr lang="en-US" altLang="zh-CN" sz="2000" spc="100" dirty="0">
                    <a:latin typeface="Symbol"/>
                    <a:cs typeface="Symbol"/>
                  </a:rPr>
                  <a:t></a:t>
                </a:r>
                <a:r>
                  <a:rPr lang="en-US" altLang="zh-CN" sz="2000" spc="-190" dirty="0">
                    <a:latin typeface="Times New Roman"/>
                    <a:cs typeface="Times New Roman"/>
                  </a:rPr>
                  <a:t> </a:t>
                </a:r>
                <a:r>
                  <a:rPr lang="en-US" altLang="zh-CN" sz="2000" spc="-175" dirty="0">
                    <a:latin typeface="Times New Roman"/>
                    <a:cs typeface="Times New Roman"/>
                  </a:rPr>
                  <a:t>3</a:t>
                </a:r>
                <a:r>
                  <a:rPr lang="en-US" altLang="zh-CN" sz="2000" i="1" spc="190" dirty="0">
                    <a:latin typeface="Symbol"/>
                    <a:cs typeface="Symbol"/>
                  </a:rPr>
                  <a:t></a:t>
                </a:r>
                <a:r>
                  <a:rPr lang="en-US" altLang="zh-CN" sz="2000" spc="70" dirty="0">
                    <a:latin typeface="Times New Roman"/>
                    <a:cs typeface="Times New Roman"/>
                  </a:rPr>
                  <a:t>[</a:t>
                </a:r>
                <a:r>
                  <a:rPr lang="en-US" altLang="zh-CN" sz="2000" i="1" spc="80" dirty="0">
                    <a:latin typeface="Times New Roman"/>
                    <a:cs typeface="Times New Roman"/>
                  </a:rPr>
                  <a:t>k</a:t>
                </a:r>
                <a:r>
                  <a:rPr lang="en-US" altLang="zh-CN" sz="2000" i="1" spc="-70" dirty="0">
                    <a:latin typeface="Times New Roman"/>
                    <a:cs typeface="Times New Roman"/>
                  </a:rPr>
                  <a:t> </a:t>
                </a:r>
                <a:r>
                  <a:rPr lang="en-US" altLang="zh-CN" sz="2000" spc="215" dirty="0">
                    <a:latin typeface="Symbol"/>
                    <a:cs typeface="Symbol"/>
                  </a:rPr>
                  <a:t></a:t>
                </a:r>
                <a:r>
                  <a:rPr lang="en-US" altLang="zh-CN" sz="2000" spc="-180" dirty="0">
                    <a:latin typeface="Times New Roman"/>
                    <a:cs typeface="Times New Roman"/>
                  </a:rPr>
                  <a:t>1</a:t>
                </a:r>
                <a:r>
                  <a:rPr lang="en-US" altLang="zh-CN" sz="2000" spc="60" dirty="0">
                    <a:latin typeface="Times New Roman"/>
                    <a:cs typeface="Times New Roman"/>
                  </a:rPr>
                  <a:t>]</a:t>
                </a:r>
                <a:r>
                  <a:rPr lang="en-US" altLang="zh-CN" sz="2000" spc="-365" dirty="0">
                    <a:latin typeface="Times New Roman"/>
                    <a:cs typeface="Times New Roman"/>
                  </a:rPr>
                  <a:t> </a:t>
                </a:r>
                <a:r>
                  <a:rPr lang="en-US" altLang="zh-CN" sz="2000" spc="100" dirty="0">
                    <a:latin typeface="Symbol"/>
                    <a:cs typeface="Symbol"/>
                  </a:rPr>
                  <a:t></a:t>
                </a:r>
                <a:r>
                  <a:rPr lang="en-US" altLang="zh-CN" sz="2000" spc="-385" dirty="0">
                    <a:latin typeface="Times New Roman"/>
                    <a:cs typeface="Times New Roman"/>
                  </a:rPr>
                  <a:t> </a:t>
                </a:r>
                <a:r>
                  <a:rPr lang="en-US" altLang="zh-CN" sz="2000" i="1" spc="180" dirty="0">
                    <a:latin typeface="Symbol"/>
                    <a:cs typeface="Symbol"/>
                  </a:rPr>
                  <a:t></a:t>
                </a:r>
                <a:r>
                  <a:rPr lang="en-US" altLang="zh-CN" sz="2000" spc="75" dirty="0">
                    <a:latin typeface="Times New Roman"/>
                    <a:cs typeface="Times New Roman"/>
                  </a:rPr>
                  <a:t>[</a:t>
                </a:r>
                <a:r>
                  <a:rPr lang="en-US" altLang="zh-CN" sz="2000" i="1" spc="235" dirty="0">
                    <a:latin typeface="Times New Roman"/>
                    <a:cs typeface="Times New Roman"/>
                  </a:rPr>
                  <a:t>k</a:t>
                </a:r>
                <a:r>
                  <a:rPr lang="en-US" altLang="zh-CN" sz="2000" spc="60" dirty="0">
                    <a:latin typeface="Times New Roman"/>
                    <a:cs typeface="Times New Roman"/>
                  </a:rPr>
                  <a:t>]</a:t>
                </a:r>
                <a:r>
                  <a:rPr lang="en-US" altLang="zh-CN" sz="2000" spc="-365" dirty="0">
                    <a:latin typeface="Times New Roman"/>
                    <a:cs typeface="Times New Roman"/>
                  </a:rPr>
                  <a:t> </a:t>
                </a:r>
                <a:r>
                  <a:rPr lang="en-US" altLang="zh-CN" sz="2000" spc="100" dirty="0">
                    <a:latin typeface="Symbol"/>
                    <a:cs typeface="Symbol"/>
                  </a:rPr>
                  <a:t></a:t>
                </a:r>
                <a:r>
                  <a:rPr lang="en-US" altLang="zh-CN" sz="2000" spc="-229" dirty="0">
                    <a:latin typeface="Times New Roman"/>
                    <a:cs typeface="Times New Roman"/>
                  </a:rPr>
                  <a:t> </a:t>
                </a:r>
                <a:r>
                  <a:rPr lang="en-US" altLang="zh-CN" sz="2000" spc="-105" dirty="0">
                    <a:latin typeface="Times New Roman"/>
                    <a:cs typeface="Times New Roman"/>
                  </a:rPr>
                  <a:t>2</a:t>
                </a:r>
                <a:r>
                  <a:rPr lang="en-US" altLang="zh-CN" sz="2000" i="1" spc="195" dirty="0">
                    <a:latin typeface="Symbol"/>
                    <a:cs typeface="Symbol"/>
                  </a:rPr>
                  <a:t></a:t>
                </a:r>
                <a:r>
                  <a:rPr lang="en-US" altLang="zh-CN" sz="2000" spc="75" dirty="0">
                    <a:latin typeface="Times New Roman"/>
                    <a:cs typeface="Times New Roman"/>
                  </a:rPr>
                  <a:t>[</a:t>
                </a:r>
                <a:r>
                  <a:rPr lang="en-US" altLang="zh-CN" sz="2000" i="1" spc="80" dirty="0">
                    <a:latin typeface="Times New Roman"/>
                    <a:cs typeface="Times New Roman"/>
                  </a:rPr>
                  <a:t>k</a:t>
                </a:r>
                <a:r>
                  <a:rPr lang="en-US" altLang="zh-CN" sz="2000" i="1" spc="-70" dirty="0">
                    <a:latin typeface="Times New Roman"/>
                    <a:cs typeface="Times New Roman"/>
                  </a:rPr>
                  <a:t> </a:t>
                </a:r>
                <a:r>
                  <a:rPr lang="en-US" altLang="zh-CN" sz="2000" spc="165" dirty="0">
                    <a:latin typeface="Symbol"/>
                    <a:cs typeface="Symbol"/>
                  </a:rPr>
                  <a:t></a:t>
                </a:r>
                <a:r>
                  <a:rPr lang="en-US" altLang="zh-CN" sz="2000" spc="-175" dirty="0">
                    <a:latin typeface="Times New Roman"/>
                    <a:cs typeface="Times New Roman"/>
                  </a:rPr>
                  <a:t>1</a:t>
                </a:r>
                <a:r>
                  <a:rPr lang="en-US" altLang="zh-CN" sz="2000" spc="60" dirty="0">
                    <a:latin typeface="Times New Roman"/>
                    <a:cs typeface="Times New Roman"/>
                  </a:rPr>
                  <a:t>]</a:t>
                </a:r>
                <a:r>
                  <a:rPr lang="en-US" altLang="zh-CN" sz="2000" spc="-365" dirty="0">
                    <a:latin typeface="Times New Roman"/>
                    <a:cs typeface="Times New Roman"/>
                  </a:rPr>
                  <a:t> </a:t>
                </a:r>
                <a:r>
                  <a:rPr lang="en-US" altLang="zh-CN" sz="2000" spc="100" dirty="0">
                    <a:latin typeface="Symbol"/>
                    <a:cs typeface="Symbol"/>
                  </a:rPr>
                  <a:t></a:t>
                </a:r>
                <a:r>
                  <a:rPr lang="en-US" altLang="zh-CN" sz="2000" spc="-229" dirty="0">
                    <a:latin typeface="Times New Roman"/>
                    <a:cs typeface="Times New Roman"/>
                  </a:rPr>
                  <a:t> </a:t>
                </a:r>
                <a:r>
                  <a:rPr lang="en-US" altLang="zh-CN" sz="2000" spc="-100" dirty="0">
                    <a:latin typeface="Times New Roman"/>
                    <a:cs typeface="Times New Roman"/>
                  </a:rPr>
                  <a:t>2</a:t>
                </a:r>
                <a:r>
                  <a:rPr lang="en-US" altLang="zh-CN" sz="2000" i="1" spc="190" dirty="0">
                    <a:latin typeface="Symbol"/>
                    <a:cs typeface="Symbol"/>
                  </a:rPr>
                  <a:t></a:t>
                </a:r>
                <a:r>
                  <a:rPr lang="en-US" altLang="zh-CN" sz="2000" spc="75" dirty="0">
                    <a:latin typeface="Times New Roman"/>
                    <a:cs typeface="Times New Roman"/>
                  </a:rPr>
                  <a:t>[</a:t>
                </a:r>
                <a:r>
                  <a:rPr lang="en-US" altLang="zh-CN" sz="2000" i="1" spc="80" dirty="0">
                    <a:latin typeface="Times New Roman"/>
                    <a:cs typeface="Times New Roman"/>
                  </a:rPr>
                  <a:t>k</a:t>
                </a:r>
                <a:r>
                  <a:rPr lang="en-US" altLang="zh-CN" sz="2000" i="1" spc="-70" dirty="0">
                    <a:latin typeface="Times New Roman"/>
                    <a:cs typeface="Times New Roman"/>
                  </a:rPr>
                  <a:t> </a:t>
                </a:r>
                <a:r>
                  <a:rPr lang="en-US" altLang="zh-CN" sz="2000" spc="100" dirty="0">
                    <a:latin typeface="Symbol"/>
                    <a:cs typeface="Symbol"/>
                  </a:rPr>
                  <a:t></a:t>
                </a:r>
                <a:r>
                  <a:rPr lang="en-US" altLang="zh-CN" sz="2000" spc="-275" dirty="0">
                    <a:latin typeface="Times New Roman"/>
                    <a:cs typeface="Times New Roman"/>
                  </a:rPr>
                  <a:t> </a:t>
                </a:r>
                <a:r>
                  <a:rPr lang="en-US" altLang="zh-CN" sz="2000" spc="15" dirty="0">
                    <a:latin typeface="Times New Roman"/>
                    <a:cs typeface="Times New Roman"/>
                  </a:rPr>
                  <a:t>2</a:t>
                </a:r>
                <a:r>
                  <a:rPr lang="en-US" altLang="zh-CN" sz="2000" spc="60" dirty="0">
                    <a:latin typeface="Times New Roman"/>
                    <a:cs typeface="Times New Roman"/>
                  </a:rPr>
                  <a:t>]</a:t>
                </a:r>
                <a:endParaRPr lang="zh-CN" altLang="en-US" sz="2000" dirty="0"/>
              </a:p>
            </p:txBody>
          </p:sp>
        </mc:Choice>
        <mc:Fallback xmlns="">
          <p:sp>
            <p:nvSpPr>
              <p:cNvPr id="3" name="内容占位符 2">
                <a:extLst>
                  <a:ext uri="{FF2B5EF4-FFF2-40B4-BE49-F238E27FC236}">
                    <a16:creationId xmlns:a16="http://schemas.microsoft.com/office/drawing/2014/main" id="{0E87C685-49A3-42EC-9037-D64534AC831B}"/>
                  </a:ext>
                </a:extLst>
              </p:cNvPr>
              <p:cNvSpPr>
                <a:spLocks noGrp="1" noRot="1" noChangeAspect="1" noMove="1" noResize="1" noEditPoints="1" noAdjustHandles="1" noChangeArrowheads="1" noChangeShapeType="1" noTextEdit="1"/>
              </p:cNvSpPr>
              <p:nvPr>
                <p:ph idx="1"/>
              </p:nvPr>
            </p:nvSpPr>
            <p:spPr>
              <a:xfrm>
                <a:off x="838200" y="1825625"/>
                <a:ext cx="10515600" cy="4900028"/>
              </a:xfrm>
              <a:blipFill>
                <a:blip r:embed="rId3"/>
                <a:stretch>
                  <a:fillRect l="-812" t="-5348"/>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E73B9866-FAF8-4611-AA51-545BCB68D7A6}"/>
              </a:ext>
            </a:extLst>
          </p:cNvPr>
          <p:cNvGrpSpPr/>
          <p:nvPr/>
        </p:nvGrpSpPr>
        <p:grpSpPr>
          <a:xfrm>
            <a:off x="1567785" y="3292049"/>
            <a:ext cx="2331982" cy="1755507"/>
            <a:chOff x="7122695" y="137587"/>
            <a:chExt cx="2331982" cy="1755507"/>
          </a:xfrm>
        </p:grpSpPr>
        <p:cxnSp>
          <p:nvCxnSpPr>
            <p:cNvPr id="5" name="直接箭头连接符 4">
              <a:extLst>
                <a:ext uri="{FF2B5EF4-FFF2-40B4-BE49-F238E27FC236}">
                  <a16:creationId xmlns:a16="http://schemas.microsoft.com/office/drawing/2014/main" id="{93C7E4BF-1B2F-4541-AD61-3129BF3841F3}"/>
                </a:ext>
              </a:extLst>
            </p:cNvPr>
            <p:cNvCxnSpPr/>
            <p:nvPr/>
          </p:nvCxnSpPr>
          <p:spPr>
            <a:xfrm>
              <a:off x="7122695" y="1576137"/>
              <a:ext cx="1913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E00BE458-8DA7-4169-9C2C-058285C7B7E9}"/>
                </a:ext>
              </a:extLst>
            </p:cNvPr>
            <p:cNvCxnSpPr/>
            <p:nvPr/>
          </p:nvCxnSpPr>
          <p:spPr>
            <a:xfrm flipV="1">
              <a:off x="8097253" y="276726"/>
              <a:ext cx="0" cy="1548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A113DAAD-EA6D-45F2-A5FC-BB2AA4AF541D}"/>
                </a:ext>
              </a:extLst>
            </p:cNvPr>
            <p:cNvCxnSpPr/>
            <p:nvPr/>
          </p:nvCxnSpPr>
          <p:spPr>
            <a:xfrm flipV="1">
              <a:off x="7471611" y="1010653"/>
              <a:ext cx="0" cy="56548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 name="直接箭头连接符 9">
              <a:extLst>
                <a:ext uri="{FF2B5EF4-FFF2-40B4-BE49-F238E27FC236}">
                  <a16:creationId xmlns:a16="http://schemas.microsoft.com/office/drawing/2014/main" id="{C693286B-DB4E-4C12-BF9F-B81FBF38E0FB}"/>
                </a:ext>
              </a:extLst>
            </p:cNvPr>
            <p:cNvCxnSpPr/>
            <p:nvPr/>
          </p:nvCxnSpPr>
          <p:spPr>
            <a:xfrm flipV="1">
              <a:off x="8722894" y="1010653"/>
              <a:ext cx="0" cy="56548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556C71C-F17A-42C4-AE6E-7612124B8AB6}"/>
                    </a:ext>
                  </a:extLst>
                </p:cNvPr>
                <p:cNvSpPr txBox="1"/>
                <p:nvPr/>
              </p:nvSpPr>
              <p:spPr>
                <a:xfrm>
                  <a:off x="9035716" y="1388825"/>
                  <a:ext cx="4189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𝜔</m:t>
                        </m:r>
                      </m:oMath>
                    </m:oMathPara>
                  </a14:m>
                  <a:endParaRPr lang="zh-CN" altLang="en-US" dirty="0"/>
                </a:p>
              </p:txBody>
            </p:sp>
          </mc:Choice>
          <mc:Fallback xmlns="">
            <p:sp>
              <p:nvSpPr>
                <p:cNvPr id="11" name="文本框 10">
                  <a:extLst>
                    <a:ext uri="{FF2B5EF4-FFF2-40B4-BE49-F238E27FC236}">
                      <a16:creationId xmlns:a16="http://schemas.microsoft.com/office/drawing/2014/main" id="{2556C71C-F17A-42C4-AE6E-7612124B8AB6}"/>
                    </a:ext>
                  </a:extLst>
                </p:cNvPr>
                <p:cNvSpPr txBox="1">
                  <a:spLocks noRot="1" noChangeAspect="1" noMove="1" noResize="1" noEditPoints="1" noAdjustHandles="1" noChangeArrowheads="1" noChangeShapeType="1" noTextEdit="1"/>
                </p:cNvSpPr>
                <p:nvPr/>
              </p:nvSpPr>
              <p:spPr>
                <a:xfrm>
                  <a:off x="9035716" y="1388825"/>
                  <a:ext cx="418961"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26E89E6-0348-47E8-925A-D7D692E9101E}"/>
                    </a:ext>
                  </a:extLst>
                </p:cNvPr>
                <p:cNvSpPr txBox="1"/>
                <p:nvPr/>
              </p:nvSpPr>
              <p:spPr>
                <a:xfrm>
                  <a:off x="7266418" y="1506023"/>
                  <a:ext cx="6943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12" name="文本框 11">
                  <a:extLst>
                    <a:ext uri="{FF2B5EF4-FFF2-40B4-BE49-F238E27FC236}">
                      <a16:creationId xmlns:a16="http://schemas.microsoft.com/office/drawing/2014/main" id="{726E89E6-0348-47E8-925A-D7D692E9101E}"/>
                    </a:ext>
                  </a:extLst>
                </p:cNvPr>
                <p:cNvSpPr txBox="1">
                  <a:spLocks noRot="1" noChangeAspect="1" noMove="1" noResize="1" noEditPoints="1" noAdjustHandles="1" noChangeArrowheads="1" noChangeShapeType="1" noTextEdit="1"/>
                </p:cNvSpPr>
                <p:nvPr/>
              </p:nvSpPr>
              <p:spPr>
                <a:xfrm>
                  <a:off x="7266418" y="1506023"/>
                  <a:ext cx="694356"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5F667AF-8A02-485D-8081-69D63A9D0082}"/>
                    </a:ext>
                  </a:extLst>
                </p:cNvPr>
                <p:cNvSpPr txBox="1"/>
                <p:nvPr/>
              </p:nvSpPr>
              <p:spPr>
                <a:xfrm>
                  <a:off x="8385364" y="1526417"/>
                  <a:ext cx="694346" cy="3666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65F667AF-8A02-485D-8081-69D63A9D0082}"/>
                    </a:ext>
                  </a:extLst>
                </p:cNvPr>
                <p:cNvSpPr txBox="1">
                  <a:spLocks noRot="1" noChangeAspect="1" noMove="1" noResize="1" noEditPoints="1" noAdjustHandles="1" noChangeArrowheads="1" noChangeShapeType="1" noTextEdit="1"/>
                </p:cNvSpPr>
                <p:nvPr/>
              </p:nvSpPr>
              <p:spPr>
                <a:xfrm>
                  <a:off x="8385364" y="1526417"/>
                  <a:ext cx="694346" cy="36667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6D3A3DA-654B-45D5-B3C8-B76787C9E9FE}"/>
                    </a:ext>
                  </a:extLst>
                </p:cNvPr>
                <p:cNvSpPr txBox="1"/>
                <p:nvPr/>
              </p:nvSpPr>
              <p:spPr>
                <a:xfrm>
                  <a:off x="8023204" y="137587"/>
                  <a:ext cx="694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𝜔</m:t>
                        </m:r>
                        <m:r>
                          <a:rPr lang="en-US" altLang="zh-CN" b="0" i="1" smtClean="0">
                            <a:latin typeface="Cambria Math" panose="02040503050406030204" pitchFamily="18" charset="0"/>
                          </a:rPr>
                          <m:t>)</m:t>
                        </m:r>
                      </m:oMath>
                    </m:oMathPara>
                  </a14:m>
                  <a:endParaRPr lang="zh-CN" altLang="en-US" dirty="0"/>
                </a:p>
              </p:txBody>
            </p:sp>
          </mc:Choice>
          <mc:Fallback xmlns="">
            <p:sp>
              <p:nvSpPr>
                <p:cNvPr id="14" name="文本框 13">
                  <a:extLst>
                    <a:ext uri="{FF2B5EF4-FFF2-40B4-BE49-F238E27FC236}">
                      <a16:creationId xmlns:a16="http://schemas.microsoft.com/office/drawing/2014/main" id="{46D3A3DA-654B-45D5-B3C8-B76787C9E9FE}"/>
                    </a:ext>
                  </a:extLst>
                </p:cNvPr>
                <p:cNvSpPr txBox="1">
                  <a:spLocks noRot="1" noChangeAspect="1" noMove="1" noResize="1" noEditPoints="1" noAdjustHandles="1" noChangeArrowheads="1" noChangeShapeType="1" noTextEdit="1"/>
                </p:cNvSpPr>
                <p:nvPr/>
              </p:nvSpPr>
              <p:spPr>
                <a:xfrm>
                  <a:off x="8023204" y="137587"/>
                  <a:ext cx="694346" cy="369332"/>
                </a:xfrm>
                <a:prstGeom prst="rect">
                  <a:avLst/>
                </a:prstGeom>
                <a:blipFill>
                  <a:blip r:embed="rId13"/>
                  <a:stretch>
                    <a:fillRect r="-13158" b="-13115"/>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85859F24-869F-47A1-9C74-D3F70B6E3F0D}"/>
              </a:ext>
            </a:extLst>
          </p:cNvPr>
          <p:cNvGrpSpPr/>
          <p:nvPr/>
        </p:nvGrpSpPr>
        <p:grpSpPr>
          <a:xfrm>
            <a:off x="4795643" y="3666872"/>
            <a:ext cx="2857687" cy="1245747"/>
            <a:chOff x="4488593" y="1580753"/>
            <a:chExt cx="2857687" cy="1245747"/>
          </a:xfrm>
        </p:grpSpPr>
        <p:sp>
          <p:nvSpPr>
            <p:cNvPr id="17" name="object 10">
              <a:extLst>
                <a:ext uri="{FF2B5EF4-FFF2-40B4-BE49-F238E27FC236}">
                  <a16:creationId xmlns:a16="http://schemas.microsoft.com/office/drawing/2014/main" id="{9B18A9C3-9AC7-48DE-A08B-26DAD04746BB}"/>
                </a:ext>
              </a:extLst>
            </p:cNvPr>
            <p:cNvSpPr/>
            <p:nvPr/>
          </p:nvSpPr>
          <p:spPr>
            <a:xfrm>
              <a:off x="4488593" y="2549983"/>
              <a:ext cx="2444115" cy="0"/>
            </a:xfrm>
            <a:custGeom>
              <a:avLst/>
              <a:gdLst/>
              <a:ahLst/>
              <a:cxnLst/>
              <a:rect l="l" t="t" r="r" b="b"/>
              <a:pathLst>
                <a:path w="2444115">
                  <a:moveTo>
                    <a:pt x="0" y="0"/>
                  </a:moveTo>
                  <a:lnTo>
                    <a:pt x="2443902" y="0"/>
                  </a:lnTo>
                </a:path>
              </a:pathLst>
            </a:custGeom>
            <a:ln w="22042">
              <a:solidFill>
                <a:srgbClr val="000000"/>
              </a:solidFill>
            </a:ln>
          </p:spPr>
          <p:txBody>
            <a:bodyPr wrap="square" lIns="0" tIns="0" rIns="0" bIns="0" rtlCol="0"/>
            <a:lstStyle/>
            <a:p>
              <a:endParaRPr/>
            </a:p>
          </p:txBody>
        </p:sp>
        <p:sp>
          <p:nvSpPr>
            <p:cNvPr id="18" name="object 11">
              <a:extLst>
                <a:ext uri="{FF2B5EF4-FFF2-40B4-BE49-F238E27FC236}">
                  <a16:creationId xmlns:a16="http://schemas.microsoft.com/office/drawing/2014/main" id="{D52ED51D-CB32-4B7D-958A-DD2A6EDA5E70}"/>
                </a:ext>
              </a:extLst>
            </p:cNvPr>
            <p:cNvSpPr/>
            <p:nvPr/>
          </p:nvSpPr>
          <p:spPr>
            <a:xfrm>
              <a:off x="6915870" y="2467324"/>
              <a:ext cx="233045" cy="165735"/>
            </a:xfrm>
            <a:custGeom>
              <a:avLst/>
              <a:gdLst/>
              <a:ahLst/>
              <a:cxnLst/>
              <a:rect l="l" t="t" r="r" b="b"/>
              <a:pathLst>
                <a:path w="233045" h="165735">
                  <a:moveTo>
                    <a:pt x="0" y="0"/>
                  </a:moveTo>
                  <a:lnTo>
                    <a:pt x="0" y="165318"/>
                  </a:lnTo>
                  <a:lnTo>
                    <a:pt x="232752" y="82659"/>
                  </a:lnTo>
                  <a:lnTo>
                    <a:pt x="0" y="0"/>
                  </a:lnTo>
                  <a:close/>
                </a:path>
              </a:pathLst>
            </a:custGeom>
            <a:solidFill>
              <a:srgbClr val="000000"/>
            </a:solidFill>
          </p:spPr>
          <p:txBody>
            <a:bodyPr wrap="square" lIns="0" tIns="0" rIns="0" bIns="0" rtlCol="0"/>
            <a:lstStyle/>
            <a:p>
              <a:endParaRPr/>
            </a:p>
          </p:txBody>
        </p:sp>
        <p:sp>
          <p:nvSpPr>
            <p:cNvPr id="19" name="object 12">
              <a:extLst>
                <a:ext uri="{FF2B5EF4-FFF2-40B4-BE49-F238E27FC236}">
                  <a16:creationId xmlns:a16="http://schemas.microsoft.com/office/drawing/2014/main" id="{4A8753BC-2123-447D-843C-9283C38E63F1}"/>
                </a:ext>
              </a:extLst>
            </p:cNvPr>
            <p:cNvSpPr/>
            <p:nvPr/>
          </p:nvSpPr>
          <p:spPr>
            <a:xfrm>
              <a:off x="5735482" y="1921772"/>
              <a:ext cx="0" cy="628650"/>
            </a:xfrm>
            <a:custGeom>
              <a:avLst/>
              <a:gdLst/>
              <a:ahLst/>
              <a:cxnLst/>
              <a:rect l="l" t="t" r="r" b="b"/>
              <a:pathLst>
                <a:path h="628650">
                  <a:moveTo>
                    <a:pt x="0" y="628211"/>
                  </a:moveTo>
                  <a:lnTo>
                    <a:pt x="0" y="0"/>
                  </a:lnTo>
                </a:path>
              </a:pathLst>
            </a:custGeom>
            <a:ln w="22166">
              <a:solidFill>
                <a:srgbClr val="000000"/>
              </a:solidFill>
            </a:ln>
          </p:spPr>
          <p:txBody>
            <a:bodyPr wrap="square" lIns="0" tIns="0" rIns="0" bIns="0" rtlCol="0"/>
            <a:lstStyle/>
            <a:p>
              <a:endParaRPr/>
            </a:p>
          </p:txBody>
        </p:sp>
        <p:sp>
          <p:nvSpPr>
            <p:cNvPr id="20" name="object 13">
              <a:extLst>
                <a:ext uri="{FF2B5EF4-FFF2-40B4-BE49-F238E27FC236}">
                  <a16:creationId xmlns:a16="http://schemas.microsoft.com/office/drawing/2014/main" id="{CEE00668-C486-4E2C-B5E3-47DAAB77DA78}"/>
                </a:ext>
              </a:extLst>
            </p:cNvPr>
            <p:cNvSpPr/>
            <p:nvPr/>
          </p:nvSpPr>
          <p:spPr>
            <a:xfrm>
              <a:off x="5692323" y="1877091"/>
              <a:ext cx="93345" cy="92710"/>
            </a:xfrm>
            <a:custGeom>
              <a:avLst/>
              <a:gdLst/>
              <a:ahLst/>
              <a:cxnLst/>
              <a:rect l="l" t="t" r="r" b="b"/>
              <a:pathLst>
                <a:path w="93345" h="92710">
                  <a:moveTo>
                    <a:pt x="46484" y="0"/>
                  </a:moveTo>
                  <a:lnTo>
                    <a:pt x="9761" y="17834"/>
                  </a:lnTo>
                  <a:lnTo>
                    <a:pt x="0" y="43795"/>
                  </a:lnTo>
                  <a:lnTo>
                    <a:pt x="2077" y="58763"/>
                  </a:lnTo>
                  <a:lnTo>
                    <a:pt x="28555" y="88981"/>
                  </a:lnTo>
                  <a:lnTo>
                    <a:pt x="46484" y="92578"/>
                  </a:lnTo>
                  <a:lnTo>
                    <a:pt x="60744" y="90365"/>
                  </a:lnTo>
                  <a:lnTo>
                    <a:pt x="73216" y="84186"/>
                  </a:lnTo>
                  <a:lnTo>
                    <a:pt x="83206" y="74734"/>
                  </a:lnTo>
                  <a:lnTo>
                    <a:pt x="90021" y="62701"/>
                  </a:lnTo>
                  <a:lnTo>
                    <a:pt x="92968" y="48780"/>
                  </a:lnTo>
                  <a:lnTo>
                    <a:pt x="90891" y="33805"/>
                  </a:lnTo>
                  <a:lnTo>
                    <a:pt x="64411" y="3593"/>
                  </a:lnTo>
                  <a:lnTo>
                    <a:pt x="46484" y="0"/>
                  </a:lnTo>
                  <a:close/>
                </a:path>
              </a:pathLst>
            </a:custGeom>
            <a:solidFill>
              <a:srgbClr val="000000"/>
            </a:solidFill>
          </p:spPr>
          <p:txBody>
            <a:bodyPr wrap="square" lIns="0" tIns="0" rIns="0" bIns="0" rtlCol="0"/>
            <a:lstStyle/>
            <a:p>
              <a:endParaRPr/>
            </a:p>
          </p:txBody>
        </p:sp>
        <p:sp>
          <p:nvSpPr>
            <p:cNvPr id="21" name="object 14">
              <a:extLst>
                <a:ext uri="{FF2B5EF4-FFF2-40B4-BE49-F238E27FC236}">
                  <a16:creationId xmlns:a16="http://schemas.microsoft.com/office/drawing/2014/main" id="{398667B2-6EAE-40B0-A34C-4B1DBA8AAAC7}"/>
                </a:ext>
              </a:extLst>
            </p:cNvPr>
            <p:cNvSpPr/>
            <p:nvPr/>
          </p:nvSpPr>
          <p:spPr>
            <a:xfrm>
              <a:off x="6040277" y="2566515"/>
              <a:ext cx="22225" cy="0"/>
            </a:xfrm>
            <a:custGeom>
              <a:avLst/>
              <a:gdLst/>
              <a:ahLst/>
              <a:cxnLst/>
              <a:rect l="l" t="t" r="r" b="b"/>
              <a:pathLst>
                <a:path w="22225">
                  <a:moveTo>
                    <a:pt x="0" y="0"/>
                  </a:moveTo>
                  <a:lnTo>
                    <a:pt x="22166" y="0"/>
                  </a:lnTo>
                </a:path>
              </a:pathLst>
            </a:custGeom>
            <a:ln w="33063">
              <a:solidFill>
                <a:srgbClr val="000000"/>
              </a:solidFill>
            </a:ln>
          </p:spPr>
          <p:txBody>
            <a:bodyPr wrap="square" lIns="0" tIns="0" rIns="0" bIns="0" rtlCol="0"/>
            <a:lstStyle/>
            <a:p>
              <a:endParaRPr/>
            </a:p>
          </p:txBody>
        </p:sp>
        <p:sp>
          <p:nvSpPr>
            <p:cNvPr id="22" name="object 15">
              <a:extLst>
                <a:ext uri="{FF2B5EF4-FFF2-40B4-BE49-F238E27FC236}">
                  <a16:creationId xmlns:a16="http://schemas.microsoft.com/office/drawing/2014/main" id="{9B7EF288-3C0D-4D79-A68E-4A25E4DEDB45}"/>
                </a:ext>
              </a:extLst>
            </p:cNvPr>
            <p:cNvSpPr/>
            <p:nvPr/>
          </p:nvSpPr>
          <p:spPr>
            <a:xfrm>
              <a:off x="6006494" y="2501909"/>
              <a:ext cx="93345" cy="92710"/>
            </a:xfrm>
            <a:custGeom>
              <a:avLst/>
              <a:gdLst/>
              <a:ahLst/>
              <a:cxnLst/>
              <a:rect l="l" t="t" r="r" b="b"/>
              <a:pathLst>
                <a:path w="93345" h="92710">
                  <a:moveTo>
                    <a:pt x="46484" y="0"/>
                  </a:moveTo>
                  <a:lnTo>
                    <a:pt x="9761" y="17834"/>
                  </a:lnTo>
                  <a:lnTo>
                    <a:pt x="0" y="43795"/>
                  </a:lnTo>
                  <a:lnTo>
                    <a:pt x="2077" y="58771"/>
                  </a:lnTo>
                  <a:lnTo>
                    <a:pt x="28555" y="88984"/>
                  </a:lnTo>
                  <a:lnTo>
                    <a:pt x="46484" y="92578"/>
                  </a:lnTo>
                  <a:lnTo>
                    <a:pt x="60744" y="90367"/>
                  </a:lnTo>
                  <a:lnTo>
                    <a:pt x="73216" y="84192"/>
                  </a:lnTo>
                  <a:lnTo>
                    <a:pt x="83206" y="74743"/>
                  </a:lnTo>
                  <a:lnTo>
                    <a:pt x="90021" y="62710"/>
                  </a:lnTo>
                  <a:lnTo>
                    <a:pt x="92968" y="48782"/>
                  </a:lnTo>
                  <a:lnTo>
                    <a:pt x="90891" y="33806"/>
                  </a:lnTo>
                  <a:lnTo>
                    <a:pt x="64412" y="3594"/>
                  </a:lnTo>
                  <a:lnTo>
                    <a:pt x="46484" y="0"/>
                  </a:lnTo>
                  <a:close/>
                </a:path>
              </a:pathLst>
            </a:custGeom>
            <a:solidFill>
              <a:srgbClr val="000000"/>
            </a:solidFill>
          </p:spPr>
          <p:txBody>
            <a:bodyPr wrap="square" lIns="0" tIns="0" rIns="0" bIns="0" rtlCol="0"/>
            <a:lstStyle/>
            <a:p>
              <a:endParaRPr/>
            </a:p>
          </p:txBody>
        </p:sp>
        <p:sp>
          <p:nvSpPr>
            <p:cNvPr id="23" name="object 16">
              <a:extLst>
                <a:ext uri="{FF2B5EF4-FFF2-40B4-BE49-F238E27FC236}">
                  <a16:creationId xmlns:a16="http://schemas.microsoft.com/office/drawing/2014/main" id="{0FC2E342-6F28-4448-B6A6-22E6F8F4D3F5}"/>
                </a:ext>
              </a:extLst>
            </p:cNvPr>
            <p:cNvSpPr/>
            <p:nvPr/>
          </p:nvSpPr>
          <p:spPr>
            <a:xfrm>
              <a:off x="5408520" y="2566515"/>
              <a:ext cx="22225" cy="0"/>
            </a:xfrm>
            <a:custGeom>
              <a:avLst/>
              <a:gdLst/>
              <a:ahLst/>
              <a:cxnLst/>
              <a:rect l="l" t="t" r="r" b="b"/>
              <a:pathLst>
                <a:path w="22225">
                  <a:moveTo>
                    <a:pt x="0" y="0"/>
                  </a:moveTo>
                  <a:lnTo>
                    <a:pt x="22166" y="0"/>
                  </a:lnTo>
                </a:path>
              </a:pathLst>
            </a:custGeom>
            <a:ln w="33063">
              <a:solidFill>
                <a:srgbClr val="000000"/>
              </a:solidFill>
            </a:ln>
          </p:spPr>
          <p:txBody>
            <a:bodyPr wrap="square" lIns="0" tIns="0" rIns="0" bIns="0" rtlCol="0"/>
            <a:lstStyle/>
            <a:p>
              <a:endParaRPr/>
            </a:p>
          </p:txBody>
        </p:sp>
        <p:sp>
          <p:nvSpPr>
            <p:cNvPr id="24" name="object 17">
              <a:extLst>
                <a:ext uri="{FF2B5EF4-FFF2-40B4-BE49-F238E27FC236}">
                  <a16:creationId xmlns:a16="http://schemas.microsoft.com/office/drawing/2014/main" id="{E4870EAF-9BA8-4B8D-9B05-13402362716D}"/>
                </a:ext>
              </a:extLst>
            </p:cNvPr>
            <p:cNvSpPr/>
            <p:nvPr/>
          </p:nvSpPr>
          <p:spPr>
            <a:xfrm>
              <a:off x="5376888" y="2501909"/>
              <a:ext cx="93345" cy="92710"/>
            </a:xfrm>
            <a:custGeom>
              <a:avLst/>
              <a:gdLst/>
              <a:ahLst/>
              <a:cxnLst/>
              <a:rect l="l" t="t" r="r" b="b"/>
              <a:pathLst>
                <a:path w="93345" h="92710">
                  <a:moveTo>
                    <a:pt x="46484" y="0"/>
                  </a:moveTo>
                  <a:lnTo>
                    <a:pt x="9761" y="17834"/>
                  </a:lnTo>
                  <a:lnTo>
                    <a:pt x="0" y="43795"/>
                  </a:lnTo>
                  <a:lnTo>
                    <a:pt x="2077" y="58771"/>
                  </a:lnTo>
                  <a:lnTo>
                    <a:pt x="28555" y="88984"/>
                  </a:lnTo>
                  <a:lnTo>
                    <a:pt x="46484" y="92578"/>
                  </a:lnTo>
                  <a:lnTo>
                    <a:pt x="60744" y="90367"/>
                  </a:lnTo>
                  <a:lnTo>
                    <a:pt x="73216" y="84192"/>
                  </a:lnTo>
                  <a:lnTo>
                    <a:pt x="83206" y="74743"/>
                  </a:lnTo>
                  <a:lnTo>
                    <a:pt x="90021" y="62710"/>
                  </a:lnTo>
                  <a:lnTo>
                    <a:pt x="92968" y="48782"/>
                  </a:lnTo>
                  <a:lnTo>
                    <a:pt x="90891" y="33806"/>
                  </a:lnTo>
                  <a:lnTo>
                    <a:pt x="64412" y="3594"/>
                  </a:lnTo>
                  <a:lnTo>
                    <a:pt x="46484" y="0"/>
                  </a:lnTo>
                  <a:close/>
                </a:path>
              </a:pathLst>
            </a:custGeom>
            <a:solidFill>
              <a:srgbClr val="000000"/>
            </a:solidFill>
          </p:spPr>
          <p:txBody>
            <a:bodyPr wrap="square" lIns="0" tIns="0" rIns="0" bIns="0" rtlCol="0"/>
            <a:lstStyle/>
            <a:p>
              <a:endParaRPr/>
            </a:p>
          </p:txBody>
        </p:sp>
        <p:sp>
          <p:nvSpPr>
            <p:cNvPr id="25" name="object 18">
              <a:extLst>
                <a:ext uri="{FF2B5EF4-FFF2-40B4-BE49-F238E27FC236}">
                  <a16:creationId xmlns:a16="http://schemas.microsoft.com/office/drawing/2014/main" id="{341C216A-4893-4B12-831D-268C8B4ADEA9}"/>
                </a:ext>
              </a:extLst>
            </p:cNvPr>
            <p:cNvSpPr/>
            <p:nvPr/>
          </p:nvSpPr>
          <p:spPr>
            <a:xfrm>
              <a:off x="6672034" y="2566515"/>
              <a:ext cx="22225" cy="0"/>
            </a:xfrm>
            <a:custGeom>
              <a:avLst/>
              <a:gdLst/>
              <a:ahLst/>
              <a:cxnLst/>
              <a:rect l="l" t="t" r="r" b="b"/>
              <a:pathLst>
                <a:path w="22225">
                  <a:moveTo>
                    <a:pt x="0" y="0"/>
                  </a:moveTo>
                  <a:lnTo>
                    <a:pt x="22166" y="0"/>
                  </a:lnTo>
                </a:path>
              </a:pathLst>
            </a:custGeom>
            <a:ln w="33063">
              <a:solidFill>
                <a:srgbClr val="000000"/>
              </a:solidFill>
            </a:ln>
          </p:spPr>
          <p:txBody>
            <a:bodyPr wrap="square" lIns="0" tIns="0" rIns="0" bIns="0" rtlCol="0"/>
            <a:lstStyle/>
            <a:p>
              <a:endParaRPr/>
            </a:p>
          </p:txBody>
        </p:sp>
        <p:sp>
          <p:nvSpPr>
            <p:cNvPr id="26" name="object 19">
              <a:extLst>
                <a:ext uri="{FF2B5EF4-FFF2-40B4-BE49-F238E27FC236}">
                  <a16:creationId xmlns:a16="http://schemas.microsoft.com/office/drawing/2014/main" id="{00236772-56C2-4F66-A3D9-4D1DBB006C0F}"/>
                </a:ext>
              </a:extLst>
            </p:cNvPr>
            <p:cNvSpPr/>
            <p:nvPr/>
          </p:nvSpPr>
          <p:spPr>
            <a:xfrm>
              <a:off x="6633529" y="2501909"/>
              <a:ext cx="93345" cy="92710"/>
            </a:xfrm>
            <a:custGeom>
              <a:avLst/>
              <a:gdLst/>
              <a:ahLst/>
              <a:cxnLst/>
              <a:rect l="l" t="t" r="r" b="b"/>
              <a:pathLst>
                <a:path w="93345" h="92710">
                  <a:moveTo>
                    <a:pt x="46484" y="0"/>
                  </a:moveTo>
                  <a:lnTo>
                    <a:pt x="9761" y="17834"/>
                  </a:lnTo>
                  <a:lnTo>
                    <a:pt x="0" y="43795"/>
                  </a:lnTo>
                  <a:lnTo>
                    <a:pt x="2077" y="58771"/>
                  </a:lnTo>
                  <a:lnTo>
                    <a:pt x="28555" y="88984"/>
                  </a:lnTo>
                  <a:lnTo>
                    <a:pt x="46484" y="92578"/>
                  </a:lnTo>
                  <a:lnTo>
                    <a:pt x="60744" y="90367"/>
                  </a:lnTo>
                  <a:lnTo>
                    <a:pt x="73216" y="84192"/>
                  </a:lnTo>
                  <a:lnTo>
                    <a:pt x="83206" y="74743"/>
                  </a:lnTo>
                  <a:lnTo>
                    <a:pt x="90021" y="62710"/>
                  </a:lnTo>
                  <a:lnTo>
                    <a:pt x="92968" y="48782"/>
                  </a:lnTo>
                  <a:lnTo>
                    <a:pt x="90891" y="33806"/>
                  </a:lnTo>
                  <a:lnTo>
                    <a:pt x="64412" y="3594"/>
                  </a:lnTo>
                  <a:lnTo>
                    <a:pt x="46484" y="0"/>
                  </a:lnTo>
                  <a:close/>
                </a:path>
              </a:pathLst>
            </a:custGeom>
            <a:solidFill>
              <a:srgbClr val="000000"/>
            </a:solidFill>
          </p:spPr>
          <p:txBody>
            <a:bodyPr wrap="square" lIns="0" tIns="0" rIns="0" bIns="0" rtlCol="0"/>
            <a:lstStyle/>
            <a:p>
              <a:endParaRPr/>
            </a:p>
          </p:txBody>
        </p:sp>
        <p:sp>
          <p:nvSpPr>
            <p:cNvPr id="27" name="object 20">
              <a:extLst>
                <a:ext uri="{FF2B5EF4-FFF2-40B4-BE49-F238E27FC236}">
                  <a16:creationId xmlns:a16="http://schemas.microsoft.com/office/drawing/2014/main" id="{135AF636-7E60-4F13-B77A-2E1E2A383A1C}"/>
                </a:ext>
              </a:extLst>
            </p:cNvPr>
            <p:cNvSpPr txBox="1"/>
            <p:nvPr/>
          </p:nvSpPr>
          <p:spPr>
            <a:xfrm>
              <a:off x="4883587" y="2576946"/>
              <a:ext cx="1569085" cy="249554"/>
            </a:xfrm>
            <a:prstGeom prst="rect">
              <a:avLst/>
            </a:prstGeom>
          </p:spPr>
          <p:txBody>
            <a:bodyPr vert="horz" wrap="square" lIns="0" tIns="0" rIns="0" bIns="0" rtlCol="0">
              <a:spAutoFit/>
            </a:bodyPr>
            <a:lstStyle/>
            <a:p>
              <a:pPr marL="12700">
                <a:lnSpc>
                  <a:spcPct val="100000"/>
                </a:lnSpc>
                <a:tabLst>
                  <a:tab pos="385445" algn="l"/>
                  <a:tab pos="816610" algn="l"/>
                  <a:tab pos="1132205" algn="l"/>
                  <a:tab pos="1445260" algn="l"/>
                </a:tabLst>
              </a:pPr>
              <a:r>
                <a:rPr sz="1700" spc="20" dirty="0">
                  <a:latin typeface="Symbol"/>
                  <a:cs typeface="Symbol"/>
                </a:rPr>
                <a:t></a:t>
              </a:r>
              <a:r>
                <a:rPr sz="1700" spc="20" dirty="0">
                  <a:latin typeface="Times New Roman"/>
                  <a:cs typeface="Times New Roman"/>
                </a:rPr>
                <a:t>2</a:t>
              </a:r>
              <a:r>
                <a:rPr sz="1700" dirty="0">
                  <a:latin typeface="Times New Roman"/>
                  <a:cs typeface="Times New Roman"/>
                </a:rPr>
                <a:t>	</a:t>
              </a:r>
              <a:r>
                <a:rPr sz="1700" spc="20" dirty="0">
                  <a:latin typeface="Symbol"/>
                  <a:cs typeface="Symbol"/>
                </a:rPr>
                <a:t></a:t>
              </a:r>
              <a:r>
                <a:rPr sz="1700" dirty="0">
                  <a:latin typeface="Times New Roman"/>
                  <a:cs typeface="Times New Roman"/>
                </a:rPr>
                <a:t>	</a:t>
              </a:r>
              <a:r>
                <a:rPr sz="1700" spc="20" dirty="0">
                  <a:latin typeface="Times New Roman"/>
                  <a:cs typeface="Times New Roman"/>
                </a:rPr>
                <a:t>0</a:t>
              </a:r>
              <a:r>
                <a:rPr sz="1700" dirty="0">
                  <a:latin typeface="Times New Roman"/>
                  <a:cs typeface="Times New Roman"/>
                </a:rPr>
                <a:t>	</a:t>
              </a:r>
              <a:r>
                <a:rPr sz="1700" spc="20" dirty="0">
                  <a:latin typeface="Times New Roman"/>
                  <a:cs typeface="Times New Roman"/>
                </a:rPr>
                <a:t>1</a:t>
              </a:r>
              <a:r>
                <a:rPr sz="1700" dirty="0">
                  <a:latin typeface="Times New Roman"/>
                  <a:cs typeface="Times New Roman"/>
                </a:rPr>
                <a:t>	</a:t>
              </a:r>
              <a:r>
                <a:rPr sz="1700" spc="20" dirty="0">
                  <a:latin typeface="Times New Roman"/>
                  <a:cs typeface="Times New Roman"/>
                </a:rPr>
                <a:t>2</a:t>
              </a:r>
              <a:endParaRPr sz="1700" dirty="0">
                <a:latin typeface="Times New Roman"/>
                <a:cs typeface="Times New Roman"/>
              </a:endParaRPr>
            </a:p>
          </p:txBody>
        </p:sp>
        <p:sp>
          <p:nvSpPr>
            <p:cNvPr id="28" name="object 21">
              <a:extLst>
                <a:ext uri="{FF2B5EF4-FFF2-40B4-BE49-F238E27FC236}">
                  <a16:creationId xmlns:a16="http://schemas.microsoft.com/office/drawing/2014/main" id="{9B9F41AA-C2C0-46A1-9CA9-6AB87DBCC2A1}"/>
                </a:ext>
              </a:extLst>
            </p:cNvPr>
            <p:cNvSpPr txBox="1"/>
            <p:nvPr/>
          </p:nvSpPr>
          <p:spPr>
            <a:xfrm>
              <a:off x="5689110" y="1580753"/>
              <a:ext cx="136525" cy="246379"/>
            </a:xfrm>
            <a:prstGeom prst="rect">
              <a:avLst/>
            </a:prstGeom>
          </p:spPr>
          <p:txBody>
            <a:bodyPr vert="horz" wrap="square" lIns="0" tIns="0" rIns="0" bIns="0" rtlCol="0">
              <a:spAutoFit/>
            </a:bodyPr>
            <a:lstStyle/>
            <a:p>
              <a:pPr marL="12700">
                <a:lnSpc>
                  <a:spcPct val="100000"/>
                </a:lnSpc>
              </a:pPr>
              <a:r>
                <a:rPr sz="1700" spc="20" dirty="0">
                  <a:latin typeface="Times New Roman"/>
                  <a:cs typeface="Times New Roman"/>
                </a:rPr>
                <a:t>1</a:t>
              </a:r>
              <a:endParaRPr sz="1700">
                <a:latin typeface="Times New Roman"/>
                <a:cs typeface="Times New Roman"/>
              </a:endParaRPr>
            </a:p>
          </p:txBody>
        </p:sp>
        <p:sp>
          <p:nvSpPr>
            <p:cNvPr id="29" name="object 22">
              <a:extLst>
                <a:ext uri="{FF2B5EF4-FFF2-40B4-BE49-F238E27FC236}">
                  <a16:creationId xmlns:a16="http://schemas.microsoft.com/office/drawing/2014/main" id="{077D1D59-1BF1-4D13-9169-2871BDB46A89}"/>
                </a:ext>
              </a:extLst>
            </p:cNvPr>
            <p:cNvSpPr txBox="1"/>
            <p:nvPr/>
          </p:nvSpPr>
          <p:spPr>
            <a:xfrm>
              <a:off x="7202770" y="2376653"/>
              <a:ext cx="143510" cy="289560"/>
            </a:xfrm>
            <a:prstGeom prst="rect">
              <a:avLst/>
            </a:prstGeom>
          </p:spPr>
          <p:txBody>
            <a:bodyPr vert="horz" wrap="square" lIns="0" tIns="0" rIns="0" bIns="0" rtlCol="0">
              <a:spAutoFit/>
            </a:bodyPr>
            <a:lstStyle/>
            <a:p>
              <a:pPr marL="12700">
                <a:lnSpc>
                  <a:spcPct val="100000"/>
                </a:lnSpc>
              </a:pPr>
              <a:r>
                <a:rPr sz="2050" i="1" spc="15" dirty="0">
                  <a:latin typeface="Times New Roman"/>
                  <a:cs typeface="Times New Roman"/>
                </a:rPr>
                <a:t>k</a:t>
              </a:r>
              <a:endParaRPr sz="2050">
                <a:latin typeface="Times New Roman"/>
                <a:cs typeface="Times New Roman"/>
              </a:endParaRPr>
            </a:p>
          </p:txBody>
        </p:sp>
        <mc:AlternateContent xmlns:mc="http://schemas.openxmlformats.org/markup-compatibility/2006" xmlns:a14="http://schemas.microsoft.com/office/drawing/2010/main">
          <mc:Choice Requires="a14">
            <p:sp>
              <p:nvSpPr>
                <p:cNvPr id="30" name="object 23">
                  <a:extLst>
                    <a:ext uri="{FF2B5EF4-FFF2-40B4-BE49-F238E27FC236}">
                      <a16:creationId xmlns:a16="http://schemas.microsoft.com/office/drawing/2014/main" id="{487E791C-1739-456E-99BC-6E6B6BD05603}"/>
                    </a:ext>
                  </a:extLst>
                </p:cNvPr>
                <p:cNvSpPr txBox="1"/>
                <p:nvPr/>
              </p:nvSpPr>
              <p:spPr>
                <a:xfrm>
                  <a:off x="4585862" y="1791958"/>
                  <a:ext cx="992814" cy="315471"/>
                </a:xfrm>
                <a:prstGeom prst="rect">
                  <a:avLst/>
                </a:prstGeom>
              </p:spPr>
              <p:txBody>
                <a:bodyPr vert="horz" wrap="square" lIns="0" tIns="0" rIns="0" bIns="0" rtlCol="0">
                  <a:spAutoFit/>
                </a:bodyPr>
                <a:lstStyle/>
                <a:p>
                  <a:pPr marL="12700">
                    <a:lnSpc>
                      <a:spcPct val="100000"/>
                    </a:lnSpc>
                  </a:pPr>
                  <a14:m>
                    <m:oMathPara xmlns:m="http://schemas.openxmlformats.org/officeDocument/2006/math">
                      <m:oMathParaPr>
                        <m:jc m:val="centerGroup"/>
                      </m:oMathParaPr>
                      <m:oMath xmlns:m="http://schemas.openxmlformats.org/officeDocument/2006/math">
                        <m:r>
                          <a:rPr lang="en-US" altLang="zh-CN" sz="2050" b="0" i="1" smtClean="0">
                            <a:latin typeface="Cambria Math" panose="02040503050406030204" pitchFamily="18" charset="0"/>
                            <a:cs typeface="Times New Roman"/>
                          </a:rPr>
                          <m:t>𝛿</m:t>
                        </m:r>
                        <m:r>
                          <a:rPr lang="en-US" altLang="zh-CN" sz="2050" b="0" i="1" smtClean="0">
                            <a:latin typeface="Cambria Math" panose="02040503050406030204" pitchFamily="18" charset="0"/>
                            <a:cs typeface="Times New Roman"/>
                          </a:rPr>
                          <m:t>(</m:t>
                        </m:r>
                        <m:r>
                          <a:rPr lang="en-US" altLang="zh-CN" sz="2050" b="0" i="1" smtClean="0">
                            <a:latin typeface="Cambria Math" panose="02040503050406030204" pitchFamily="18" charset="0"/>
                            <a:cs typeface="Times New Roman"/>
                          </a:rPr>
                          <m:t>𝑘</m:t>
                        </m:r>
                        <m:r>
                          <a:rPr lang="en-US" altLang="zh-CN" sz="2050" b="0" i="1" smtClean="0">
                            <a:latin typeface="Cambria Math" panose="02040503050406030204" pitchFamily="18" charset="0"/>
                            <a:cs typeface="Times New Roman"/>
                          </a:rPr>
                          <m:t>)</m:t>
                        </m:r>
                      </m:oMath>
                    </m:oMathPara>
                  </a14:m>
                  <a:endParaRPr sz="2050" dirty="0">
                    <a:latin typeface="Times New Roman"/>
                    <a:cs typeface="Times New Roman"/>
                  </a:endParaRPr>
                </a:p>
              </p:txBody>
            </p:sp>
          </mc:Choice>
          <mc:Fallback xmlns="">
            <p:sp>
              <p:nvSpPr>
                <p:cNvPr id="30" name="object 23">
                  <a:extLst>
                    <a:ext uri="{FF2B5EF4-FFF2-40B4-BE49-F238E27FC236}">
                      <a16:creationId xmlns:a16="http://schemas.microsoft.com/office/drawing/2014/main" id="{487E791C-1739-456E-99BC-6E6B6BD05603}"/>
                    </a:ext>
                  </a:extLst>
                </p:cNvPr>
                <p:cNvSpPr txBox="1">
                  <a:spLocks noRot="1" noChangeAspect="1" noMove="1" noResize="1" noEditPoints="1" noAdjustHandles="1" noChangeArrowheads="1" noChangeShapeType="1" noTextEdit="1"/>
                </p:cNvSpPr>
                <p:nvPr/>
              </p:nvSpPr>
              <p:spPr>
                <a:xfrm>
                  <a:off x="4585862" y="1791958"/>
                  <a:ext cx="992814" cy="315471"/>
                </a:xfrm>
                <a:prstGeom prst="rect">
                  <a:avLst/>
                </a:prstGeom>
                <a:blipFill>
                  <a:blip r:embed="rId14"/>
                  <a:stretch>
                    <a:fillRect b="-34615"/>
                  </a:stretch>
                </a:blipFill>
              </p:spPr>
              <p:txBody>
                <a:bodyPr/>
                <a:lstStyle/>
                <a:p>
                  <a:r>
                    <a:rPr lang="zh-CN" altLang="en-US">
                      <a:noFill/>
                    </a:rPr>
                    <a:t> </a:t>
                  </a:r>
                </a:p>
              </p:txBody>
            </p:sp>
          </mc:Fallback>
        </mc:AlternateContent>
        <p:sp>
          <p:nvSpPr>
            <p:cNvPr id="31" name="object 24">
              <a:extLst>
                <a:ext uri="{FF2B5EF4-FFF2-40B4-BE49-F238E27FC236}">
                  <a16:creationId xmlns:a16="http://schemas.microsoft.com/office/drawing/2014/main" id="{797C26F5-1B12-4DEC-8E8F-CEA42BDE71D2}"/>
                </a:ext>
              </a:extLst>
            </p:cNvPr>
            <p:cNvSpPr/>
            <p:nvPr/>
          </p:nvSpPr>
          <p:spPr>
            <a:xfrm>
              <a:off x="6356155" y="2566515"/>
              <a:ext cx="22225" cy="0"/>
            </a:xfrm>
            <a:custGeom>
              <a:avLst/>
              <a:gdLst/>
              <a:ahLst/>
              <a:cxnLst/>
              <a:rect l="l" t="t" r="r" b="b"/>
              <a:pathLst>
                <a:path w="22225">
                  <a:moveTo>
                    <a:pt x="0" y="0"/>
                  </a:moveTo>
                  <a:lnTo>
                    <a:pt x="22166" y="0"/>
                  </a:lnTo>
                </a:path>
              </a:pathLst>
            </a:custGeom>
            <a:ln w="33063">
              <a:solidFill>
                <a:srgbClr val="000000"/>
              </a:solidFill>
            </a:ln>
          </p:spPr>
          <p:txBody>
            <a:bodyPr wrap="square" lIns="0" tIns="0" rIns="0" bIns="0" rtlCol="0"/>
            <a:lstStyle/>
            <a:p>
              <a:endParaRPr/>
            </a:p>
          </p:txBody>
        </p:sp>
        <p:sp>
          <p:nvSpPr>
            <p:cNvPr id="32" name="object 25">
              <a:extLst>
                <a:ext uri="{FF2B5EF4-FFF2-40B4-BE49-F238E27FC236}">
                  <a16:creationId xmlns:a16="http://schemas.microsoft.com/office/drawing/2014/main" id="{06FA4C7E-3179-4D01-825D-D40B204E1D92}"/>
                </a:ext>
              </a:extLst>
            </p:cNvPr>
            <p:cNvSpPr/>
            <p:nvPr/>
          </p:nvSpPr>
          <p:spPr>
            <a:xfrm>
              <a:off x="6320666" y="2501909"/>
              <a:ext cx="93345" cy="92710"/>
            </a:xfrm>
            <a:custGeom>
              <a:avLst/>
              <a:gdLst/>
              <a:ahLst/>
              <a:cxnLst/>
              <a:rect l="l" t="t" r="r" b="b"/>
              <a:pathLst>
                <a:path w="93345" h="92710">
                  <a:moveTo>
                    <a:pt x="46484" y="0"/>
                  </a:moveTo>
                  <a:lnTo>
                    <a:pt x="9768" y="17834"/>
                  </a:lnTo>
                  <a:lnTo>
                    <a:pt x="0" y="43795"/>
                  </a:lnTo>
                  <a:lnTo>
                    <a:pt x="2079" y="58771"/>
                  </a:lnTo>
                  <a:lnTo>
                    <a:pt x="28564" y="88984"/>
                  </a:lnTo>
                  <a:lnTo>
                    <a:pt x="46484" y="92578"/>
                  </a:lnTo>
                  <a:lnTo>
                    <a:pt x="60744" y="90367"/>
                  </a:lnTo>
                  <a:lnTo>
                    <a:pt x="73216" y="84192"/>
                  </a:lnTo>
                  <a:lnTo>
                    <a:pt x="83206" y="74743"/>
                  </a:lnTo>
                  <a:lnTo>
                    <a:pt x="90021" y="62710"/>
                  </a:lnTo>
                  <a:lnTo>
                    <a:pt x="92968" y="48782"/>
                  </a:lnTo>
                  <a:lnTo>
                    <a:pt x="90891" y="33806"/>
                  </a:lnTo>
                  <a:lnTo>
                    <a:pt x="64412" y="3594"/>
                  </a:lnTo>
                  <a:lnTo>
                    <a:pt x="46484" y="0"/>
                  </a:lnTo>
                  <a:close/>
                </a:path>
              </a:pathLst>
            </a:custGeom>
            <a:solidFill>
              <a:srgbClr val="000000"/>
            </a:solidFill>
          </p:spPr>
          <p:txBody>
            <a:bodyPr wrap="square" lIns="0" tIns="0" rIns="0" bIns="0" rtlCol="0"/>
            <a:lstStyle/>
            <a:p>
              <a:endParaRPr/>
            </a:p>
          </p:txBody>
        </p:sp>
        <p:sp>
          <p:nvSpPr>
            <p:cNvPr id="33" name="object 26">
              <a:extLst>
                <a:ext uri="{FF2B5EF4-FFF2-40B4-BE49-F238E27FC236}">
                  <a16:creationId xmlns:a16="http://schemas.microsoft.com/office/drawing/2014/main" id="{9399B92F-6075-4CC2-830C-F43DB705BE68}"/>
                </a:ext>
              </a:extLst>
            </p:cNvPr>
            <p:cNvSpPr/>
            <p:nvPr/>
          </p:nvSpPr>
          <p:spPr>
            <a:xfrm>
              <a:off x="5092641" y="2566515"/>
              <a:ext cx="22225" cy="0"/>
            </a:xfrm>
            <a:custGeom>
              <a:avLst/>
              <a:gdLst/>
              <a:ahLst/>
              <a:cxnLst/>
              <a:rect l="l" t="t" r="r" b="b"/>
              <a:pathLst>
                <a:path w="22225">
                  <a:moveTo>
                    <a:pt x="0" y="0"/>
                  </a:moveTo>
                  <a:lnTo>
                    <a:pt x="22166" y="0"/>
                  </a:lnTo>
                </a:path>
              </a:pathLst>
            </a:custGeom>
            <a:ln w="33063">
              <a:solidFill>
                <a:srgbClr val="000000"/>
              </a:solidFill>
            </a:ln>
          </p:spPr>
          <p:txBody>
            <a:bodyPr wrap="square" lIns="0" tIns="0" rIns="0" bIns="0" rtlCol="0"/>
            <a:lstStyle/>
            <a:p>
              <a:endParaRPr/>
            </a:p>
          </p:txBody>
        </p:sp>
        <p:sp>
          <p:nvSpPr>
            <p:cNvPr id="34" name="object 27">
              <a:extLst>
                <a:ext uri="{FF2B5EF4-FFF2-40B4-BE49-F238E27FC236}">
                  <a16:creationId xmlns:a16="http://schemas.microsoft.com/office/drawing/2014/main" id="{DC0B1DC6-7A56-489D-8C22-AA63D99777AE}"/>
                </a:ext>
              </a:extLst>
            </p:cNvPr>
            <p:cNvSpPr/>
            <p:nvPr/>
          </p:nvSpPr>
          <p:spPr>
            <a:xfrm>
              <a:off x="5063979" y="2501909"/>
              <a:ext cx="93345" cy="92710"/>
            </a:xfrm>
            <a:custGeom>
              <a:avLst/>
              <a:gdLst/>
              <a:ahLst/>
              <a:cxnLst/>
              <a:rect l="l" t="t" r="r" b="b"/>
              <a:pathLst>
                <a:path w="93345" h="92710">
                  <a:moveTo>
                    <a:pt x="46484" y="0"/>
                  </a:moveTo>
                  <a:lnTo>
                    <a:pt x="9761" y="17834"/>
                  </a:lnTo>
                  <a:lnTo>
                    <a:pt x="0" y="43795"/>
                  </a:lnTo>
                  <a:lnTo>
                    <a:pt x="2077" y="58771"/>
                  </a:lnTo>
                  <a:lnTo>
                    <a:pt x="28555" y="88984"/>
                  </a:lnTo>
                  <a:lnTo>
                    <a:pt x="46484" y="92578"/>
                  </a:lnTo>
                  <a:lnTo>
                    <a:pt x="60736" y="90367"/>
                  </a:lnTo>
                  <a:lnTo>
                    <a:pt x="73206" y="84192"/>
                  </a:lnTo>
                  <a:lnTo>
                    <a:pt x="83199" y="74743"/>
                  </a:lnTo>
                  <a:lnTo>
                    <a:pt x="90018" y="62710"/>
                  </a:lnTo>
                  <a:lnTo>
                    <a:pt x="92968" y="48782"/>
                  </a:lnTo>
                  <a:lnTo>
                    <a:pt x="90889" y="33806"/>
                  </a:lnTo>
                  <a:lnTo>
                    <a:pt x="64403" y="3594"/>
                  </a:lnTo>
                  <a:lnTo>
                    <a:pt x="46484" y="0"/>
                  </a:lnTo>
                  <a:close/>
                </a:path>
              </a:pathLst>
            </a:custGeom>
            <a:solidFill>
              <a:srgbClr val="000000"/>
            </a:solidFill>
          </p:spPr>
          <p:txBody>
            <a:bodyPr wrap="square" lIns="0" tIns="0" rIns="0" bIns="0" rtlCol="0"/>
            <a:lstStyle/>
            <a:p>
              <a:endParaRPr/>
            </a:p>
          </p:txBody>
        </p:sp>
        <p:sp>
          <p:nvSpPr>
            <p:cNvPr id="35" name="object 28">
              <a:extLst>
                <a:ext uri="{FF2B5EF4-FFF2-40B4-BE49-F238E27FC236}">
                  <a16:creationId xmlns:a16="http://schemas.microsoft.com/office/drawing/2014/main" id="{E200015F-4689-49AC-A623-76A9349F7638}"/>
                </a:ext>
              </a:extLst>
            </p:cNvPr>
            <p:cNvSpPr/>
            <p:nvPr/>
          </p:nvSpPr>
          <p:spPr>
            <a:xfrm>
              <a:off x="4793388" y="2566515"/>
              <a:ext cx="22225" cy="0"/>
            </a:xfrm>
            <a:custGeom>
              <a:avLst/>
              <a:gdLst/>
              <a:ahLst/>
              <a:cxnLst/>
              <a:rect l="l" t="t" r="r" b="b"/>
              <a:pathLst>
                <a:path w="22225">
                  <a:moveTo>
                    <a:pt x="0" y="0"/>
                  </a:moveTo>
                  <a:lnTo>
                    <a:pt x="22166" y="0"/>
                  </a:lnTo>
                </a:path>
              </a:pathLst>
            </a:custGeom>
            <a:ln w="33063">
              <a:solidFill>
                <a:srgbClr val="000000"/>
              </a:solidFill>
            </a:ln>
          </p:spPr>
          <p:txBody>
            <a:bodyPr wrap="square" lIns="0" tIns="0" rIns="0" bIns="0" rtlCol="0"/>
            <a:lstStyle/>
            <a:p>
              <a:endParaRPr/>
            </a:p>
          </p:txBody>
        </p:sp>
        <p:sp>
          <p:nvSpPr>
            <p:cNvPr id="36" name="object 29">
              <a:extLst>
                <a:ext uri="{FF2B5EF4-FFF2-40B4-BE49-F238E27FC236}">
                  <a16:creationId xmlns:a16="http://schemas.microsoft.com/office/drawing/2014/main" id="{C39D7484-D3A3-45F3-AC71-8E617A2EEE9B}"/>
                </a:ext>
              </a:extLst>
            </p:cNvPr>
            <p:cNvSpPr/>
            <p:nvPr/>
          </p:nvSpPr>
          <p:spPr>
            <a:xfrm>
              <a:off x="4749786" y="2501909"/>
              <a:ext cx="93345" cy="92710"/>
            </a:xfrm>
            <a:custGeom>
              <a:avLst/>
              <a:gdLst/>
              <a:ahLst/>
              <a:cxnLst/>
              <a:rect l="l" t="t" r="r" b="b"/>
              <a:pathLst>
                <a:path w="93345" h="92710">
                  <a:moveTo>
                    <a:pt x="46484" y="0"/>
                  </a:moveTo>
                  <a:lnTo>
                    <a:pt x="9761" y="17834"/>
                  </a:lnTo>
                  <a:lnTo>
                    <a:pt x="0" y="43795"/>
                  </a:lnTo>
                  <a:lnTo>
                    <a:pt x="2077" y="58771"/>
                  </a:lnTo>
                  <a:lnTo>
                    <a:pt x="28555" y="88984"/>
                  </a:lnTo>
                  <a:lnTo>
                    <a:pt x="46484" y="92578"/>
                  </a:lnTo>
                  <a:lnTo>
                    <a:pt x="60744" y="90367"/>
                  </a:lnTo>
                  <a:lnTo>
                    <a:pt x="73216" y="84192"/>
                  </a:lnTo>
                  <a:lnTo>
                    <a:pt x="83206" y="74743"/>
                  </a:lnTo>
                  <a:lnTo>
                    <a:pt x="90021" y="62710"/>
                  </a:lnTo>
                  <a:lnTo>
                    <a:pt x="92968" y="48782"/>
                  </a:lnTo>
                  <a:lnTo>
                    <a:pt x="90891" y="33806"/>
                  </a:lnTo>
                  <a:lnTo>
                    <a:pt x="64412" y="3594"/>
                  </a:lnTo>
                  <a:lnTo>
                    <a:pt x="46484" y="0"/>
                  </a:lnTo>
                  <a:close/>
                </a:path>
              </a:pathLst>
            </a:custGeom>
            <a:solidFill>
              <a:srgbClr val="000000"/>
            </a:solidFill>
          </p:spPr>
          <p:txBody>
            <a:bodyPr wrap="square" lIns="0" tIns="0" rIns="0" bIns="0" rtlCol="0"/>
            <a:lstStyle/>
            <a:p>
              <a:endParaRPr/>
            </a:p>
          </p:txBody>
        </p:sp>
      </p:grpSp>
      <p:grpSp>
        <p:nvGrpSpPr>
          <p:cNvPr id="63" name="组合 62">
            <a:extLst>
              <a:ext uri="{FF2B5EF4-FFF2-40B4-BE49-F238E27FC236}">
                <a16:creationId xmlns:a16="http://schemas.microsoft.com/office/drawing/2014/main" id="{751CB6E7-85D5-435C-8407-4518186F33AF}"/>
              </a:ext>
            </a:extLst>
          </p:cNvPr>
          <p:cNvGrpSpPr/>
          <p:nvPr/>
        </p:nvGrpSpPr>
        <p:grpSpPr>
          <a:xfrm>
            <a:off x="8226088" y="3539442"/>
            <a:ext cx="2964407" cy="1305709"/>
            <a:chOff x="3268942" y="1973586"/>
            <a:chExt cx="2964407" cy="1305709"/>
          </a:xfrm>
        </p:grpSpPr>
        <p:sp>
          <p:nvSpPr>
            <p:cNvPr id="64" name="object 27">
              <a:extLst>
                <a:ext uri="{FF2B5EF4-FFF2-40B4-BE49-F238E27FC236}">
                  <a16:creationId xmlns:a16="http://schemas.microsoft.com/office/drawing/2014/main" id="{B6F2CF1C-F469-4B70-8DBE-8C0D2AEB47DE}"/>
                </a:ext>
              </a:extLst>
            </p:cNvPr>
            <p:cNvSpPr txBox="1"/>
            <p:nvPr/>
          </p:nvSpPr>
          <p:spPr>
            <a:xfrm>
              <a:off x="3588629" y="2591590"/>
              <a:ext cx="1885314" cy="687705"/>
            </a:xfrm>
            <a:prstGeom prst="rect">
              <a:avLst/>
            </a:prstGeom>
          </p:spPr>
          <p:txBody>
            <a:bodyPr vert="horz" wrap="square" lIns="0" tIns="0" rIns="0" bIns="0" rtlCol="0">
              <a:spAutoFit/>
            </a:bodyPr>
            <a:lstStyle/>
            <a:p>
              <a:pPr marL="19050" algn="ctr">
                <a:lnSpc>
                  <a:spcPct val="100000"/>
                </a:lnSpc>
              </a:pPr>
              <a:r>
                <a:rPr sz="1400" spc="15" dirty="0">
                  <a:latin typeface="Times New Roman"/>
                  <a:cs typeface="Times New Roman"/>
                </a:rPr>
                <a:t>1</a:t>
              </a:r>
              <a:endParaRPr sz="1400" dirty="0">
                <a:latin typeface="Times New Roman"/>
                <a:cs typeface="Times New Roman"/>
              </a:endParaRPr>
            </a:p>
            <a:p>
              <a:pPr>
                <a:lnSpc>
                  <a:spcPct val="100000"/>
                </a:lnSpc>
                <a:spcBef>
                  <a:spcPts val="36"/>
                </a:spcBef>
              </a:pPr>
              <a:endParaRPr sz="1800" dirty="0">
                <a:latin typeface="Times New Roman"/>
                <a:cs typeface="Times New Roman"/>
              </a:endParaRPr>
            </a:p>
            <a:p>
              <a:pPr algn="ctr">
                <a:lnSpc>
                  <a:spcPct val="100000"/>
                </a:lnSpc>
                <a:tabLst>
                  <a:tab pos="382270" algn="l"/>
                  <a:tab pos="763905" algn="l"/>
                  <a:tab pos="1087755" algn="l"/>
                  <a:tab pos="1411605" algn="l"/>
                  <a:tab pos="1767839" algn="l"/>
                </a:tabLst>
              </a:pPr>
              <a:r>
                <a:rPr sz="1400" spc="15" dirty="0">
                  <a:latin typeface="Symbol"/>
                  <a:cs typeface="Symbol"/>
                </a:rPr>
                <a:t></a:t>
              </a:r>
              <a:r>
                <a:rPr sz="1400" spc="15" dirty="0">
                  <a:latin typeface="Times New Roman"/>
                  <a:cs typeface="Times New Roman"/>
                </a:rPr>
                <a:t>2</a:t>
              </a:r>
              <a:r>
                <a:rPr sz="1400" dirty="0">
                  <a:latin typeface="Times New Roman"/>
                  <a:cs typeface="Times New Roman"/>
                </a:rPr>
                <a:t>	</a:t>
              </a:r>
              <a:r>
                <a:rPr sz="1400" spc="15" dirty="0">
                  <a:latin typeface="Symbol"/>
                  <a:cs typeface="Symbol"/>
                </a:rPr>
                <a:t></a:t>
              </a:r>
              <a:r>
                <a:rPr sz="1400" spc="15" dirty="0">
                  <a:latin typeface="Times New Roman"/>
                  <a:cs typeface="Times New Roman"/>
                </a:rPr>
                <a:t>1</a:t>
              </a:r>
              <a:r>
                <a:rPr sz="1400" dirty="0">
                  <a:latin typeface="Times New Roman"/>
                  <a:cs typeface="Times New Roman"/>
                </a:rPr>
                <a:t>	</a:t>
              </a:r>
              <a:r>
                <a:rPr sz="1400" spc="15" dirty="0">
                  <a:latin typeface="Times New Roman"/>
                  <a:cs typeface="Times New Roman"/>
                </a:rPr>
                <a:t>0</a:t>
              </a:r>
              <a:r>
                <a:rPr sz="1400" dirty="0">
                  <a:latin typeface="Times New Roman"/>
                  <a:cs typeface="Times New Roman"/>
                </a:rPr>
                <a:t>	</a:t>
              </a:r>
              <a:r>
                <a:rPr sz="1400" spc="15" dirty="0">
                  <a:latin typeface="Times New Roman"/>
                  <a:cs typeface="Times New Roman"/>
                </a:rPr>
                <a:t>1</a:t>
              </a:r>
              <a:r>
                <a:rPr sz="1400" dirty="0">
                  <a:latin typeface="Times New Roman"/>
                  <a:cs typeface="Times New Roman"/>
                </a:rPr>
                <a:t>	</a:t>
              </a:r>
              <a:r>
                <a:rPr sz="1400" spc="15" dirty="0">
                  <a:latin typeface="Times New Roman"/>
                  <a:cs typeface="Times New Roman"/>
                </a:rPr>
                <a:t>2</a:t>
              </a:r>
              <a:r>
                <a:rPr sz="1400" dirty="0">
                  <a:latin typeface="Times New Roman"/>
                  <a:cs typeface="Times New Roman"/>
                </a:rPr>
                <a:t>	</a:t>
              </a:r>
              <a:r>
                <a:rPr sz="1400" spc="15" dirty="0">
                  <a:latin typeface="Times New Roman"/>
                  <a:cs typeface="Times New Roman"/>
                </a:rPr>
                <a:t>3</a:t>
              </a:r>
              <a:endParaRPr sz="1400" dirty="0">
                <a:latin typeface="Times New Roman"/>
                <a:cs typeface="Times New Roman"/>
              </a:endParaRPr>
            </a:p>
          </p:txBody>
        </p:sp>
        <p:grpSp>
          <p:nvGrpSpPr>
            <p:cNvPr id="65" name="组合 64">
              <a:extLst>
                <a:ext uri="{FF2B5EF4-FFF2-40B4-BE49-F238E27FC236}">
                  <a16:creationId xmlns:a16="http://schemas.microsoft.com/office/drawing/2014/main" id="{3A1C6844-4E88-471D-9363-E1BDD8B65797}"/>
                </a:ext>
              </a:extLst>
            </p:cNvPr>
            <p:cNvGrpSpPr/>
            <p:nvPr/>
          </p:nvGrpSpPr>
          <p:grpSpPr>
            <a:xfrm>
              <a:off x="3268942" y="1973586"/>
              <a:ext cx="2964407" cy="1168232"/>
              <a:chOff x="3268942" y="1973586"/>
              <a:chExt cx="2964407" cy="1168232"/>
            </a:xfrm>
          </p:grpSpPr>
          <p:sp>
            <p:nvSpPr>
              <p:cNvPr id="66" name="object 6">
                <a:extLst>
                  <a:ext uri="{FF2B5EF4-FFF2-40B4-BE49-F238E27FC236}">
                    <a16:creationId xmlns:a16="http://schemas.microsoft.com/office/drawing/2014/main" id="{6997F1D7-AFC8-4797-91F9-2BE63520E5BF}"/>
                  </a:ext>
                </a:extLst>
              </p:cNvPr>
              <p:cNvSpPr txBox="1"/>
              <p:nvPr/>
            </p:nvSpPr>
            <p:spPr>
              <a:xfrm>
                <a:off x="6126669" y="2935443"/>
                <a:ext cx="106680" cy="206375"/>
              </a:xfrm>
              <a:prstGeom prst="rect">
                <a:avLst/>
              </a:prstGeom>
            </p:spPr>
            <p:txBody>
              <a:bodyPr vert="horz" wrap="square" lIns="0" tIns="0" rIns="0" bIns="0" rtlCol="0">
                <a:spAutoFit/>
              </a:bodyPr>
              <a:lstStyle/>
              <a:p>
                <a:pPr marL="12700">
                  <a:lnSpc>
                    <a:spcPct val="100000"/>
                  </a:lnSpc>
                </a:pPr>
                <a:r>
                  <a:rPr sz="1400" i="1" spc="15" dirty="0">
                    <a:latin typeface="Times New Roman"/>
                    <a:cs typeface="Times New Roman"/>
                  </a:rPr>
                  <a:t>k</a:t>
                </a:r>
                <a:endParaRPr sz="1400">
                  <a:latin typeface="Times New Roman"/>
                  <a:cs typeface="Times New Roman"/>
                </a:endParaRPr>
              </a:p>
            </p:txBody>
          </p:sp>
          <p:sp>
            <p:nvSpPr>
              <p:cNvPr id="67" name="object 7">
                <a:extLst>
                  <a:ext uri="{FF2B5EF4-FFF2-40B4-BE49-F238E27FC236}">
                    <a16:creationId xmlns:a16="http://schemas.microsoft.com/office/drawing/2014/main" id="{9FE8E935-0A09-4577-8F6E-684517EA218F}"/>
                  </a:ext>
                </a:extLst>
              </p:cNvPr>
              <p:cNvSpPr/>
              <p:nvPr/>
            </p:nvSpPr>
            <p:spPr>
              <a:xfrm>
                <a:off x="4023434" y="2029844"/>
                <a:ext cx="97790" cy="95885"/>
              </a:xfrm>
              <a:custGeom>
                <a:avLst/>
                <a:gdLst/>
                <a:ahLst/>
                <a:cxnLst/>
                <a:rect l="l" t="t" r="r" b="b"/>
                <a:pathLst>
                  <a:path w="97789" h="95885">
                    <a:moveTo>
                      <a:pt x="42943" y="0"/>
                    </a:moveTo>
                    <a:lnTo>
                      <a:pt x="8154" y="21096"/>
                    </a:lnTo>
                    <a:lnTo>
                      <a:pt x="0" y="47771"/>
                    </a:lnTo>
                    <a:lnTo>
                      <a:pt x="1022" y="57582"/>
                    </a:lnTo>
                    <a:lnTo>
                      <a:pt x="24587" y="88599"/>
                    </a:lnTo>
                    <a:lnTo>
                      <a:pt x="54230" y="95543"/>
                    </a:lnTo>
                    <a:lnTo>
                      <a:pt x="67978" y="91883"/>
                    </a:lnTo>
                    <a:lnTo>
                      <a:pt x="79789" y="84643"/>
                    </a:lnTo>
                    <a:lnTo>
                      <a:pt x="89019" y="74456"/>
                    </a:lnTo>
                    <a:lnTo>
                      <a:pt x="95028" y="61955"/>
                    </a:lnTo>
                    <a:lnTo>
                      <a:pt x="97174" y="47771"/>
                    </a:lnTo>
                    <a:lnTo>
                      <a:pt x="96151" y="37967"/>
                    </a:lnTo>
                    <a:lnTo>
                      <a:pt x="72586" y="6949"/>
                    </a:lnTo>
                    <a:lnTo>
                      <a:pt x="42943" y="0"/>
                    </a:lnTo>
                    <a:close/>
                  </a:path>
                </a:pathLst>
              </a:custGeom>
              <a:solidFill>
                <a:srgbClr val="000000"/>
              </a:solidFill>
            </p:spPr>
            <p:txBody>
              <a:bodyPr wrap="square" lIns="0" tIns="0" rIns="0" bIns="0" rtlCol="0"/>
              <a:lstStyle/>
              <a:p>
                <a:endParaRPr/>
              </a:p>
            </p:txBody>
          </p:sp>
          <p:sp>
            <p:nvSpPr>
              <p:cNvPr id="68" name="object 8">
                <a:extLst>
                  <a:ext uri="{FF2B5EF4-FFF2-40B4-BE49-F238E27FC236}">
                    <a16:creationId xmlns:a16="http://schemas.microsoft.com/office/drawing/2014/main" id="{36E00C6B-1BC9-445D-8B64-FF6EA4F9D6BB}"/>
                  </a:ext>
                </a:extLst>
              </p:cNvPr>
              <p:cNvSpPr/>
              <p:nvPr/>
            </p:nvSpPr>
            <p:spPr>
              <a:xfrm>
                <a:off x="4023434" y="2029844"/>
                <a:ext cx="97790" cy="95885"/>
              </a:xfrm>
              <a:custGeom>
                <a:avLst/>
                <a:gdLst/>
                <a:ahLst/>
                <a:cxnLst/>
                <a:rect l="l" t="t" r="r" b="b"/>
                <a:pathLst>
                  <a:path w="97789" h="95885">
                    <a:moveTo>
                      <a:pt x="0" y="47771"/>
                    </a:moveTo>
                    <a:lnTo>
                      <a:pt x="17384" y="10907"/>
                    </a:lnTo>
                    <a:lnTo>
                      <a:pt x="42943" y="0"/>
                    </a:lnTo>
                    <a:lnTo>
                      <a:pt x="58922" y="1743"/>
                    </a:lnTo>
                    <a:lnTo>
                      <a:pt x="91553" y="25600"/>
                    </a:lnTo>
                    <a:lnTo>
                      <a:pt x="97174" y="47771"/>
                    </a:lnTo>
                    <a:lnTo>
                      <a:pt x="95028" y="61955"/>
                    </a:lnTo>
                    <a:lnTo>
                      <a:pt x="89019" y="74456"/>
                    </a:lnTo>
                    <a:lnTo>
                      <a:pt x="79789" y="84643"/>
                    </a:lnTo>
                    <a:lnTo>
                      <a:pt x="67978" y="91883"/>
                    </a:lnTo>
                    <a:lnTo>
                      <a:pt x="54230" y="95543"/>
                    </a:lnTo>
                    <a:lnTo>
                      <a:pt x="38251" y="93802"/>
                    </a:lnTo>
                    <a:lnTo>
                      <a:pt x="24587" y="88599"/>
                    </a:lnTo>
                    <a:lnTo>
                      <a:pt x="13592" y="80470"/>
                    </a:lnTo>
                    <a:lnTo>
                      <a:pt x="5620" y="69952"/>
                    </a:lnTo>
                    <a:lnTo>
                      <a:pt x="1022" y="57582"/>
                    </a:lnTo>
                    <a:lnTo>
                      <a:pt x="0" y="47771"/>
                    </a:lnTo>
                    <a:close/>
                  </a:path>
                </a:pathLst>
              </a:custGeom>
              <a:ln w="22735">
                <a:solidFill>
                  <a:srgbClr val="000000"/>
                </a:solidFill>
              </a:ln>
            </p:spPr>
            <p:txBody>
              <a:bodyPr wrap="square" lIns="0" tIns="0" rIns="0" bIns="0" rtlCol="0"/>
              <a:lstStyle/>
              <a:p>
                <a:endParaRPr/>
              </a:p>
            </p:txBody>
          </p:sp>
          <p:sp>
            <p:nvSpPr>
              <p:cNvPr id="69" name="object 9">
                <a:extLst>
                  <a:ext uri="{FF2B5EF4-FFF2-40B4-BE49-F238E27FC236}">
                    <a16:creationId xmlns:a16="http://schemas.microsoft.com/office/drawing/2014/main" id="{F8FA5D31-213E-4D29-B972-EB675695CB21}"/>
                  </a:ext>
                </a:extLst>
              </p:cNvPr>
              <p:cNvSpPr/>
              <p:nvPr/>
            </p:nvSpPr>
            <p:spPr>
              <a:xfrm>
                <a:off x="4074535" y="2079855"/>
                <a:ext cx="0" cy="967105"/>
              </a:xfrm>
              <a:custGeom>
                <a:avLst/>
                <a:gdLst/>
                <a:ahLst/>
                <a:cxnLst/>
                <a:rect l="l" t="t" r="r" b="b"/>
                <a:pathLst>
                  <a:path h="967105">
                    <a:moveTo>
                      <a:pt x="0" y="0"/>
                    </a:moveTo>
                    <a:lnTo>
                      <a:pt x="0" y="967059"/>
                    </a:lnTo>
                  </a:path>
                </a:pathLst>
              </a:custGeom>
              <a:ln w="22853">
                <a:solidFill>
                  <a:srgbClr val="000000"/>
                </a:solidFill>
              </a:ln>
            </p:spPr>
            <p:txBody>
              <a:bodyPr wrap="square" lIns="0" tIns="0" rIns="0" bIns="0" rtlCol="0"/>
              <a:lstStyle/>
              <a:p>
                <a:endParaRPr/>
              </a:p>
            </p:txBody>
          </p:sp>
          <p:sp>
            <p:nvSpPr>
              <p:cNvPr id="70" name="object 10">
                <a:extLst>
                  <a:ext uri="{FF2B5EF4-FFF2-40B4-BE49-F238E27FC236}">
                    <a16:creationId xmlns:a16="http://schemas.microsoft.com/office/drawing/2014/main" id="{5F72A720-5D15-4FBE-808B-01E102D3F9B7}"/>
                  </a:ext>
                </a:extLst>
              </p:cNvPr>
              <p:cNvSpPr/>
              <p:nvPr/>
            </p:nvSpPr>
            <p:spPr>
              <a:xfrm>
                <a:off x="4725866" y="2470072"/>
                <a:ext cx="0" cy="577215"/>
              </a:xfrm>
              <a:custGeom>
                <a:avLst/>
                <a:gdLst/>
                <a:ahLst/>
                <a:cxnLst/>
                <a:rect l="l" t="t" r="r" b="b"/>
                <a:pathLst>
                  <a:path h="577214">
                    <a:moveTo>
                      <a:pt x="0" y="0"/>
                    </a:moveTo>
                    <a:lnTo>
                      <a:pt x="0" y="576842"/>
                    </a:lnTo>
                  </a:path>
                </a:pathLst>
              </a:custGeom>
              <a:ln w="22853">
                <a:solidFill>
                  <a:srgbClr val="000000"/>
                </a:solidFill>
              </a:ln>
            </p:spPr>
            <p:txBody>
              <a:bodyPr wrap="square" lIns="0" tIns="0" rIns="0" bIns="0" rtlCol="0"/>
              <a:lstStyle/>
              <a:p>
                <a:endParaRPr/>
              </a:p>
            </p:txBody>
          </p:sp>
          <p:sp>
            <p:nvSpPr>
              <p:cNvPr id="71" name="object 11">
                <a:extLst>
                  <a:ext uri="{FF2B5EF4-FFF2-40B4-BE49-F238E27FC236}">
                    <a16:creationId xmlns:a16="http://schemas.microsoft.com/office/drawing/2014/main" id="{ECED3C17-4AA7-42D3-A8C6-874A2A20876F}"/>
                  </a:ext>
                </a:extLst>
              </p:cNvPr>
              <p:cNvSpPr/>
              <p:nvPr/>
            </p:nvSpPr>
            <p:spPr>
              <a:xfrm>
                <a:off x="4671269" y="2398570"/>
                <a:ext cx="97790" cy="95885"/>
              </a:xfrm>
              <a:custGeom>
                <a:avLst/>
                <a:gdLst/>
                <a:ahLst/>
                <a:cxnLst/>
                <a:rect l="l" t="t" r="r" b="b"/>
                <a:pathLst>
                  <a:path w="97789" h="95885">
                    <a:moveTo>
                      <a:pt x="42939" y="0"/>
                    </a:moveTo>
                    <a:lnTo>
                      <a:pt x="8148" y="21087"/>
                    </a:lnTo>
                    <a:lnTo>
                      <a:pt x="0" y="47772"/>
                    </a:lnTo>
                    <a:lnTo>
                      <a:pt x="1021" y="57576"/>
                    </a:lnTo>
                    <a:lnTo>
                      <a:pt x="24577" y="88593"/>
                    </a:lnTo>
                    <a:lnTo>
                      <a:pt x="54230" y="95543"/>
                    </a:lnTo>
                    <a:lnTo>
                      <a:pt x="67978" y="91880"/>
                    </a:lnTo>
                    <a:lnTo>
                      <a:pt x="79789" y="84636"/>
                    </a:lnTo>
                    <a:lnTo>
                      <a:pt x="89019" y="74446"/>
                    </a:lnTo>
                    <a:lnTo>
                      <a:pt x="95028" y="61947"/>
                    </a:lnTo>
                    <a:lnTo>
                      <a:pt x="97174" y="47772"/>
                    </a:lnTo>
                    <a:lnTo>
                      <a:pt x="96151" y="37958"/>
                    </a:lnTo>
                    <a:lnTo>
                      <a:pt x="72584" y="6944"/>
                    </a:lnTo>
                    <a:lnTo>
                      <a:pt x="42939" y="0"/>
                    </a:lnTo>
                    <a:close/>
                  </a:path>
                </a:pathLst>
              </a:custGeom>
              <a:solidFill>
                <a:srgbClr val="000000"/>
              </a:solidFill>
            </p:spPr>
            <p:txBody>
              <a:bodyPr wrap="square" lIns="0" tIns="0" rIns="0" bIns="0" rtlCol="0"/>
              <a:lstStyle/>
              <a:p>
                <a:endParaRPr/>
              </a:p>
            </p:txBody>
          </p:sp>
          <p:sp>
            <p:nvSpPr>
              <p:cNvPr id="72" name="object 12">
                <a:extLst>
                  <a:ext uri="{FF2B5EF4-FFF2-40B4-BE49-F238E27FC236}">
                    <a16:creationId xmlns:a16="http://schemas.microsoft.com/office/drawing/2014/main" id="{1874191D-1013-4A12-8835-B4DBAE8FF2C4}"/>
                  </a:ext>
                </a:extLst>
              </p:cNvPr>
              <p:cNvSpPr/>
              <p:nvPr/>
            </p:nvSpPr>
            <p:spPr>
              <a:xfrm>
                <a:off x="4671269" y="2398570"/>
                <a:ext cx="97790" cy="95885"/>
              </a:xfrm>
              <a:custGeom>
                <a:avLst/>
                <a:gdLst/>
                <a:ahLst/>
                <a:cxnLst/>
                <a:rect l="l" t="t" r="r" b="b"/>
                <a:pathLst>
                  <a:path w="97789" h="95885">
                    <a:moveTo>
                      <a:pt x="0" y="47772"/>
                    </a:moveTo>
                    <a:lnTo>
                      <a:pt x="17375" y="10900"/>
                    </a:lnTo>
                    <a:lnTo>
                      <a:pt x="42939" y="0"/>
                    </a:lnTo>
                    <a:lnTo>
                      <a:pt x="58919" y="1741"/>
                    </a:lnTo>
                    <a:lnTo>
                      <a:pt x="91552" y="25589"/>
                    </a:lnTo>
                    <a:lnTo>
                      <a:pt x="97174" y="47772"/>
                    </a:lnTo>
                    <a:lnTo>
                      <a:pt x="95028" y="61947"/>
                    </a:lnTo>
                    <a:lnTo>
                      <a:pt x="89019" y="74446"/>
                    </a:lnTo>
                    <a:lnTo>
                      <a:pt x="79789" y="84636"/>
                    </a:lnTo>
                    <a:lnTo>
                      <a:pt x="67978" y="91880"/>
                    </a:lnTo>
                    <a:lnTo>
                      <a:pt x="54230" y="95543"/>
                    </a:lnTo>
                    <a:lnTo>
                      <a:pt x="38243" y="93800"/>
                    </a:lnTo>
                    <a:lnTo>
                      <a:pt x="24577" y="88593"/>
                    </a:lnTo>
                    <a:lnTo>
                      <a:pt x="13584" y="80461"/>
                    </a:lnTo>
                    <a:lnTo>
                      <a:pt x="5615" y="69943"/>
                    </a:lnTo>
                    <a:lnTo>
                      <a:pt x="1021" y="57576"/>
                    </a:lnTo>
                    <a:lnTo>
                      <a:pt x="0" y="47772"/>
                    </a:lnTo>
                    <a:close/>
                  </a:path>
                </a:pathLst>
              </a:custGeom>
              <a:ln w="22735">
                <a:solidFill>
                  <a:srgbClr val="000000"/>
                </a:solidFill>
              </a:ln>
            </p:spPr>
            <p:txBody>
              <a:bodyPr wrap="square" lIns="0" tIns="0" rIns="0" bIns="0" rtlCol="0"/>
              <a:lstStyle/>
              <a:p>
                <a:endParaRPr/>
              </a:p>
            </p:txBody>
          </p:sp>
          <p:sp>
            <p:nvSpPr>
              <p:cNvPr id="73" name="object 13">
                <a:extLst>
                  <a:ext uri="{FF2B5EF4-FFF2-40B4-BE49-F238E27FC236}">
                    <a16:creationId xmlns:a16="http://schemas.microsoft.com/office/drawing/2014/main" id="{89D99FE8-FC10-46AA-B46A-138ACB059B44}"/>
                  </a:ext>
                </a:extLst>
              </p:cNvPr>
              <p:cNvSpPr/>
              <p:nvPr/>
            </p:nvSpPr>
            <p:spPr>
              <a:xfrm>
                <a:off x="4400201" y="2775459"/>
                <a:ext cx="0" cy="271780"/>
              </a:xfrm>
              <a:custGeom>
                <a:avLst/>
                <a:gdLst/>
                <a:ahLst/>
                <a:cxnLst/>
                <a:rect l="l" t="t" r="r" b="b"/>
                <a:pathLst>
                  <a:path h="271780">
                    <a:moveTo>
                      <a:pt x="0" y="0"/>
                    </a:moveTo>
                    <a:lnTo>
                      <a:pt x="0" y="271455"/>
                    </a:lnTo>
                  </a:path>
                </a:pathLst>
              </a:custGeom>
              <a:ln w="22853">
                <a:solidFill>
                  <a:srgbClr val="000000"/>
                </a:solidFill>
              </a:ln>
            </p:spPr>
            <p:txBody>
              <a:bodyPr wrap="square" lIns="0" tIns="0" rIns="0" bIns="0" rtlCol="0"/>
              <a:lstStyle/>
              <a:p>
                <a:endParaRPr/>
              </a:p>
            </p:txBody>
          </p:sp>
          <p:sp>
            <p:nvSpPr>
              <p:cNvPr id="74" name="object 14">
                <a:extLst>
                  <a:ext uri="{FF2B5EF4-FFF2-40B4-BE49-F238E27FC236}">
                    <a16:creationId xmlns:a16="http://schemas.microsoft.com/office/drawing/2014/main" id="{3D18E349-84A1-4092-86F9-A9C97E8F603B}"/>
                  </a:ext>
                </a:extLst>
              </p:cNvPr>
              <p:cNvSpPr/>
              <p:nvPr/>
            </p:nvSpPr>
            <p:spPr>
              <a:xfrm>
                <a:off x="4347340" y="2719182"/>
                <a:ext cx="97790" cy="95885"/>
              </a:xfrm>
              <a:custGeom>
                <a:avLst/>
                <a:gdLst/>
                <a:ahLst/>
                <a:cxnLst/>
                <a:rect l="l" t="t" r="r" b="b"/>
                <a:pathLst>
                  <a:path w="97789" h="95885">
                    <a:moveTo>
                      <a:pt x="42943" y="0"/>
                    </a:moveTo>
                    <a:lnTo>
                      <a:pt x="8154" y="21096"/>
                    </a:lnTo>
                    <a:lnTo>
                      <a:pt x="0" y="47771"/>
                    </a:lnTo>
                    <a:lnTo>
                      <a:pt x="1022" y="57576"/>
                    </a:lnTo>
                    <a:lnTo>
                      <a:pt x="24587" y="88593"/>
                    </a:lnTo>
                    <a:lnTo>
                      <a:pt x="54230" y="95543"/>
                    </a:lnTo>
                    <a:lnTo>
                      <a:pt x="67978" y="91880"/>
                    </a:lnTo>
                    <a:lnTo>
                      <a:pt x="79789" y="84636"/>
                    </a:lnTo>
                    <a:lnTo>
                      <a:pt x="89019" y="74446"/>
                    </a:lnTo>
                    <a:lnTo>
                      <a:pt x="95028" y="61946"/>
                    </a:lnTo>
                    <a:lnTo>
                      <a:pt x="97174" y="47771"/>
                    </a:lnTo>
                    <a:lnTo>
                      <a:pt x="96151" y="37967"/>
                    </a:lnTo>
                    <a:lnTo>
                      <a:pt x="72586" y="6949"/>
                    </a:lnTo>
                    <a:lnTo>
                      <a:pt x="42943" y="0"/>
                    </a:lnTo>
                    <a:close/>
                  </a:path>
                </a:pathLst>
              </a:custGeom>
              <a:solidFill>
                <a:srgbClr val="000000"/>
              </a:solidFill>
            </p:spPr>
            <p:txBody>
              <a:bodyPr wrap="square" lIns="0" tIns="0" rIns="0" bIns="0" rtlCol="0"/>
              <a:lstStyle/>
              <a:p>
                <a:endParaRPr/>
              </a:p>
            </p:txBody>
          </p:sp>
          <p:sp>
            <p:nvSpPr>
              <p:cNvPr id="75" name="object 15">
                <a:extLst>
                  <a:ext uri="{FF2B5EF4-FFF2-40B4-BE49-F238E27FC236}">
                    <a16:creationId xmlns:a16="http://schemas.microsoft.com/office/drawing/2014/main" id="{6A68AD85-7EFD-4C2E-8F8D-D30B140C2E95}"/>
                  </a:ext>
                </a:extLst>
              </p:cNvPr>
              <p:cNvSpPr/>
              <p:nvPr/>
            </p:nvSpPr>
            <p:spPr>
              <a:xfrm>
                <a:off x="4347340" y="2719182"/>
                <a:ext cx="97790" cy="95885"/>
              </a:xfrm>
              <a:custGeom>
                <a:avLst/>
                <a:gdLst/>
                <a:ahLst/>
                <a:cxnLst/>
                <a:rect l="l" t="t" r="r" b="b"/>
                <a:pathLst>
                  <a:path w="97789" h="95885">
                    <a:moveTo>
                      <a:pt x="0" y="47771"/>
                    </a:moveTo>
                    <a:lnTo>
                      <a:pt x="17384" y="10907"/>
                    </a:lnTo>
                    <a:lnTo>
                      <a:pt x="42943" y="0"/>
                    </a:lnTo>
                    <a:lnTo>
                      <a:pt x="58922" y="1743"/>
                    </a:lnTo>
                    <a:lnTo>
                      <a:pt x="91553" y="25600"/>
                    </a:lnTo>
                    <a:lnTo>
                      <a:pt x="97174" y="47771"/>
                    </a:lnTo>
                    <a:lnTo>
                      <a:pt x="95028" y="61946"/>
                    </a:lnTo>
                    <a:lnTo>
                      <a:pt x="89019" y="74446"/>
                    </a:lnTo>
                    <a:lnTo>
                      <a:pt x="79789" y="84636"/>
                    </a:lnTo>
                    <a:lnTo>
                      <a:pt x="67978" y="91880"/>
                    </a:lnTo>
                    <a:lnTo>
                      <a:pt x="54230" y="95543"/>
                    </a:lnTo>
                    <a:lnTo>
                      <a:pt x="38251" y="93800"/>
                    </a:lnTo>
                    <a:lnTo>
                      <a:pt x="24587" y="88593"/>
                    </a:lnTo>
                    <a:lnTo>
                      <a:pt x="13592" y="80461"/>
                    </a:lnTo>
                    <a:lnTo>
                      <a:pt x="5620" y="69942"/>
                    </a:lnTo>
                    <a:lnTo>
                      <a:pt x="1022" y="57576"/>
                    </a:lnTo>
                    <a:lnTo>
                      <a:pt x="0" y="47771"/>
                    </a:lnTo>
                    <a:close/>
                  </a:path>
                </a:pathLst>
              </a:custGeom>
              <a:ln w="22735">
                <a:solidFill>
                  <a:srgbClr val="000000"/>
                </a:solidFill>
              </a:ln>
            </p:spPr>
            <p:txBody>
              <a:bodyPr wrap="square" lIns="0" tIns="0" rIns="0" bIns="0" rtlCol="0"/>
              <a:lstStyle/>
              <a:p>
                <a:endParaRPr/>
              </a:p>
            </p:txBody>
          </p:sp>
          <p:sp>
            <p:nvSpPr>
              <p:cNvPr id="76" name="object 16">
                <a:extLst>
                  <a:ext uri="{FF2B5EF4-FFF2-40B4-BE49-F238E27FC236}">
                    <a16:creationId xmlns:a16="http://schemas.microsoft.com/office/drawing/2014/main" id="{EF027369-76AF-4180-88B5-E89F5EC57238}"/>
                  </a:ext>
                </a:extLst>
              </p:cNvPr>
              <p:cNvSpPr/>
              <p:nvPr/>
            </p:nvSpPr>
            <p:spPr>
              <a:xfrm>
                <a:off x="3375623" y="2991700"/>
                <a:ext cx="97790" cy="95885"/>
              </a:xfrm>
              <a:custGeom>
                <a:avLst/>
                <a:gdLst/>
                <a:ahLst/>
                <a:cxnLst/>
                <a:rect l="l" t="t" r="r" b="b"/>
                <a:pathLst>
                  <a:path w="97789" h="95885">
                    <a:moveTo>
                      <a:pt x="42943" y="0"/>
                    </a:moveTo>
                    <a:lnTo>
                      <a:pt x="8154" y="21096"/>
                    </a:lnTo>
                    <a:lnTo>
                      <a:pt x="0" y="47771"/>
                    </a:lnTo>
                    <a:lnTo>
                      <a:pt x="1022" y="57576"/>
                    </a:lnTo>
                    <a:lnTo>
                      <a:pt x="24587" y="88593"/>
                    </a:lnTo>
                    <a:lnTo>
                      <a:pt x="54230" y="95543"/>
                    </a:lnTo>
                    <a:lnTo>
                      <a:pt x="67978" y="91880"/>
                    </a:lnTo>
                    <a:lnTo>
                      <a:pt x="79789" y="84636"/>
                    </a:lnTo>
                    <a:lnTo>
                      <a:pt x="89019" y="74446"/>
                    </a:lnTo>
                    <a:lnTo>
                      <a:pt x="95028" y="61946"/>
                    </a:lnTo>
                    <a:lnTo>
                      <a:pt x="97174" y="47771"/>
                    </a:lnTo>
                    <a:lnTo>
                      <a:pt x="96151" y="37967"/>
                    </a:lnTo>
                    <a:lnTo>
                      <a:pt x="72586" y="6949"/>
                    </a:lnTo>
                    <a:lnTo>
                      <a:pt x="42943" y="0"/>
                    </a:lnTo>
                    <a:close/>
                  </a:path>
                </a:pathLst>
              </a:custGeom>
              <a:solidFill>
                <a:srgbClr val="000000"/>
              </a:solidFill>
            </p:spPr>
            <p:txBody>
              <a:bodyPr wrap="square" lIns="0" tIns="0" rIns="0" bIns="0" rtlCol="0"/>
              <a:lstStyle/>
              <a:p>
                <a:endParaRPr/>
              </a:p>
            </p:txBody>
          </p:sp>
          <p:sp>
            <p:nvSpPr>
              <p:cNvPr id="77" name="object 17">
                <a:extLst>
                  <a:ext uri="{FF2B5EF4-FFF2-40B4-BE49-F238E27FC236}">
                    <a16:creationId xmlns:a16="http://schemas.microsoft.com/office/drawing/2014/main" id="{1270B034-A562-4BE3-851C-373F03F8E7A1}"/>
                  </a:ext>
                </a:extLst>
              </p:cNvPr>
              <p:cNvSpPr/>
              <p:nvPr/>
            </p:nvSpPr>
            <p:spPr>
              <a:xfrm>
                <a:off x="3375623" y="2991700"/>
                <a:ext cx="97790" cy="95885"/>
              </a:xfrm>
              <a:custGeom>
                <a:avLst/>
                <a:gdLst/>
                <a:ahLst/>
                <a:cxnLst/>
                <a:rect l="l" t="t" r="r" b="b"/>
                <a:pathLst>
                  <a:path w="97789" h="95885">
                    <a:moveTo>
                      <a:pt x="0" y="47771"/>
                    </a:moveTo>
                    <a:lnTo>
                      <a:pt x="17384" y="10907"/>
                    </a:lnTo>
                    <a:lnTo>
                      <a:pt x="42943" y="0"/>
                    </a:lnTo>
                    <a:lnTo>
                      <a:pt x="58922" y="1743"/>
                    </a:lnTo>
                    <a:lnTo>
                      <a:pt x="91553" y="25600"/>
                    </a:lnTo>
                    <a:lnTo>
                      <a:pt x="97174" y="47771"/>
                    </a:lnTo>
                    <a:lnTo>
                      <a:pt x="95028" y="61946"/>
                    </a:lnTo>
                    <a:lnTo>
                      <a:pt x="89019" y="74446"/>
                    </a:lnTo>
                    <a:lnTo>
                      <a:pt x="79789" y="84636"/>
                    </a:lnTo>
                    <a:lnTo>
                      <a:pt x="67978" y="91880"/>
                    </a:lnTo>
                    <a:lnTo>
                      <a:pt x="54230" y="95543"/>
                    </a:lnTo>
                    <a:lnTo>
                      <a:pt x="38251" y="93800"/>
                    </a:lnTo>
                    <a:lnTo>
                      <a:pt x="24587" y="88593"/>
                    </a:lnTo>
                    <a:lnTo>
                      <a:pt x="13592" y="80461"/>
                    </a:lnTo>
                    <a:lnTo>
                      <a:pt x="5620" y="69942"/>
                    </a:lnTo>
                    <a:lnTo>
                      <a:pt x="1022" y="57576"/>
                    </a:lnTo>
                    <a:lnTo>
                      <a:pt x="0" y="47771"/>
                    </a:lnTo>
                    <a:close/>
                  </a:path>
                </a:pathLst>
              </a:custGeom>
              <a:ln w="22735">
                <a:solidFill>
                  <a:srgbClr val="000000"/>
                </a:solidFill>
              </a:ln>
            </p:spPr>
            <p:txBody>
              <a:bodyPr wrap="square" lIns="0" tIns="0" rIns="0" bIns="0" rtlCol="0"/>
              <a:lstStyle/>
              <a:p>
                <a:endParaRPr/>
              </a:p>
            </p:txBody>
          </p:sp>
          <p:sp>
            <p:nvSpPr>
              <p:cNvPr id="78" name="object 18">
                <a:extLst>
                  <a:ext uri="{FF2B5EF4-FFF2-40B4-BE49-F238E27FC236}">
                    <a16:creationId xmlns:a16="http://schemas.microsoft.com/office/drawing/2014/main" id="{CF62E140-51A1-4715-B493-366DC4E6A8EF}"/>
                  </a:ext>
                </a:extLst>
              </p:cNvPr>
              <p:cNvSpPr/>
              <p:nvPr/>
            </p:nvSpPr>
            <p:spPr>
              <a:xfrm>
                <a:off x="3268942" y="3046914"/>
                <a:ext cx="2519680" cy="0"/>
              </a:xfrm>
              <a:custGeom>
                <a:avLst/>
                <a:gdLst/>
                <a:ahLst/>
                <a:cxnLst/>
                <a:rect l="l" t="t" r="r" b="b"/>
                <a:pathLst>
                  <a:path w="2519679">
                    <a:moveTo>
                      <a:pt x="0" y="0"/>
                    </a:moveTo>
                    <a:lnTo>
                      <a:pt x="2519622" y="0"/>
                    </a:lnTo>
                  </a:path>
                </a:pathLst>
              </a:custGeom>
              <a:ln w="22621">
                <a:solidFill>
                  <a:srgbClr val="000000"/>
                </a:solidFill>
              </a:ln>
            </p:spPr>
            <p:txBody>
              <a:bodyPr wrap="square" lIns="0" tIns="0" rIns="0" bIns="0" rtlCol="0"/>
              <a:lstStyle/>
              <a:p>
                <a:endParaRPr/>
              </a:p>
            </p:txBody>
          </p:sp>
          <p:sp>
            <p:nvSpPr>
              <p:cNvPr id="79" name="object 19">
                <a:extLst>
                  <a:ext uri="{FF2B5EF4-FFF2-40B4-BE49-F238E27FC236}">
                    <a16:creationId xmlns:a16="http://schemas.microsoft.com/office/drawing/2014/main" id="{9F6ACEB3-9533-4479-ACCF-65F69809A027}"/>
                  </a:ext>
                </a:extLst>
              </p:cNvPr>
              <p:cNvSpPr/>
              <p:nvPr/>
            </p:nvSpPr>
            <p:spPr>
              <a:xfrm>
                <a:off x="5771424" y="2962085"/>
                <a:ext cx="240029" cy="153035"/>
              </a:xfrm>
              <a:custGeom>
                <a:avLst/>
                <a:gdLst/>
                <a:ahLst/>
                <a:cxnLst/>
                <a:rect l="l" t="t" r="r" b="b"/>
                <a:pathLst>
                  <a:path w="240029" h="153035">
                    <a:moveTo>
                      <a:pt x="0" y="0"/>
                    </a:moveTo>
                    <a:lnTo>
                      <a:pt x="0" y="152693"/>
                    </a:lnTo>
                    <a:lnTo>
                      <a:pt x="239964" y="84829"/>
                    </a:lnTo>
                    <a:lnTo>
                      <a:pt x="0" y="0"/>
                    </a:lnTo>
                    <a:close/>
                  </a:path>
                </a:pathLst>
              </a:custGeom>
              <a:solidFill>
                <a:srgbClr val="000000"/>
              </a:solidFill>
            </p:spPr>
            <p:txBody>
              <a:bodyPr wrap="square" lIns="0" tIns="0" rIns="0" bIns="0" rtlCol="0"/>
              <a:lstStyle/>
              <a:p>
                <a:endParaRPr/>
              </a:p>
            </p:txBody>
          </p:sp>
          <p:sp>
            <p:nvSpPr>
              <p:cNvPr id="80" name="object 20">
                <a:extLst>
                  <a:ext uri="{FF2B5EF4-FFF2-40B4-BE49-F238E27FC236}">
                    <a16:creationId xmlns:a16="http://schemas.microsoft.com/office/drawing/2014/main" id="{FD877BBA-254C-4E48-A781-66F1BEBFE133}"/>
                  </a:ext>
                </a:extLst>
              </p:cNvPr>
              <p:cNvSpPr/>
              <p:nvPr/>
            </p:nvSpPr>
            <p:spPr>
              <a:xfrm>
                <a:off x="3699529" y="2991700"/>
                <a:ext cx="97790" cy="95885"/>
              </a:xfrm>
              <a:custGeom>
                <a:avLst/>
                <a:gdLst/>
                <a:ahLst/>
                <a:cxnLst/>
                <a:rect l="l" t="t" r="r" b="b"/>
                <a:pathLst>
                  <a:path w="97789" h="95885">
                    <a:moveTo>
                      <a:pt x="42943" y="0"/>
                    </a:moveTo>
                    <a:lnTo>
                      <a:pt x="8154" y="21096"/>
                    </a:lnTo>
                    <a:lnTo>
                      <a:pt x="0" y="47771"/>
                    </a:lnTo>
                    <a:lnTo>
                      <a:pt x="1022" y="57576"/>
                    </a:lnTo>
                    <a:lnTo>
                      <a:pt x="24587" y="88593"/>
                    </a:lnTo>
                    <a:lnTo>
                      <a:pt x="54230" y="95543"/>
                    </a:lnTo>
                    <a:lnTo>
                      <a:pt x="67978" y="91880"/>
                    </a:lnTo>
                    <a:lnTo>
                      <a:pt x="79789" y="84636"/>
                    </a:lnTo>
                    <a:lnTo>
                      <a:pt x="89019" y="74446"/>
                    </a:lnTo>
                    <a:lnTo>
                      <a:pt x="95028" y="61946"/>
                    </a:lnTo>
                    <a:lnTo>
                      <a:pt x="97174" y="47771"/>
                    </a:lnTo>
                    <a:lnTo>
                      <a:pt x="96151" y="37967"/>
                    </a:lnTo>
                    <a:lnTo>
                      <a:pt x="72586" y="6949"/>
                    </a:lnTo>
                    <a:lnTo>
                      <a:pt x="42943" y="0"/>
                    </a:lnTo>
                    <a:close/>
                  </a:path>
                </a:pathLst>
              </a:custGeom>
              <a:solidFill>
                <a:srgbClr val="000000"/>
              </a:solidFill>
            </p:spPr>
            <p:txBody>
              <a:bodyPr wrap="square" lIns="0" tIns="0" rIns="0" bIns="0" rtlCol="0"/>
              <a:lstStyle/>
              <a:p>
                <a:endParaRPr/>
              </a:p>
            </p:txBody>
          </p:sp>
          <p:sp>
            <p:nvSpPr>
              <p:cNvPr id="81" name="object 21">
                <a:extLst>
                  <a:ext uri="{FF2B5EF4-FFF2-40B4-BE49-F238E27FC236}">
                    <a16:creationId xmlns:a16="http://schemas.microsoft.com/office/drawing/2014/main" id="{5EF4CBF1-CC36-40F5-A3B9-BA04AE90F31D}"/>
                  </a:ext>
                </a:extLst>
              </p:cNvPr>
              <p:cNvSpPr/>
              <p:nvPr/>
            </p:nvSpPr>
            <p:spPr>
              <a:xfrm>
                <a:off x="3699529" y="2991700"/>
                <a:ext cx="97790" cy="95885"/>
              </a:xfrm>
              <a:custGeom>
                <a:avLst/>
                <a:gdLst/>
                <a:ahLst/>
                <a:cxnLst/>
                <a:rect l="l" t="t" r="r" b="b"/>
                <a:pathLst>
                  <a:path w="97789" h="95885">
                    <a:moveTo>
                      <a:pt x="0" y="47771"/>
                    </a:moveTo>
                    <a:lnTo>
                      <a:pt x="17384" y="10907"/>
                    </a:lnTo>
                    <a:lnTo>
                      <a:pt x="42943" y="0"/>
                    </a:lnTo>
                    <a:lnTo>
                      <a:pt x="58922" y="1743"/>
                    </a:lnTo>
                    <a:lnTo>
                      <a:pt x="91553" y="25600"/>
                    </a:lnTo>
                    <a:lnTo>
                      <a:pt x="97174" y="47771"/>
                    </a:lnTo>
                    <a:lnTo>
                      <a:pt x="95028" y="61946"/>
                    </a:lnTo>
                    <a:lnTo>
                      <a:pt x="89019" y="74446"/>
                    </a:lnTo>
                    <a:lnTo>
                      <a:pt x="79789" y="84636"/>
                    </a:lnTo>
                    <a:lnTo>
                      <a:pt x="67978" y="91880"/>
                    </a:lnTo>
                    <a:lnTo>
                      <a:pt x="54230" y="95543"/>
                    </a:lnTo>
                    <a:lnTo>
                      <a:pt x="38251" y="93800"/>
                    </a:lnTo>
                    <a:lnTo>
                      <a:pt x="24587" y="88593"/>
                    </a:lnTo>
                    <a:lnTo>
                      <a:pt x="13592" y="80461"/>
                    </a:lnTo>
                    <a:lnTo>
                      <a:pt x="5620" y="69942"/>
                    </a:lnTo>
                    <a:lnTo>
                      <a:pt x="1022" y="57576"/>
                    </a:lnTo>
                    <a:lnTo>
                      <a:pt x="0" y="47771"/>
                    </a:lnTo>
                    <a:close/>
                  </a:path>
                </a:pathLst>
              </a:custGeom>
              <a:ln w="22735">
                <a:solidFill>
                  <a:srgbClr val="000000"/>
                </a:solidFill>
              </a:ln>
            </p:spPr>
            <p:txBody>
              <a:bodyPr wrap="square" lIns="0" tIns="0" rIns="0" bIns="0" rtlCol="0"/>
              <a:lstStyle/>
              <a:p>
                <a:endParaRPr/>
              </a:p>
            </p:txBody>
          </p:sp>
          <p:sp>
            <p:nvSpPr>
              <p:cNvPr id="82" name="object 22">
                <a:extLst>
                  <a:ext uri="{FF2B5EF4-FFF2-40B4-BE49-F238E27FC236}">
                    <a16:creationId xmlns:a16="http://schemas.microsoft.com/office/drawing/2014/main" id="{84472279-AE4E-48B2-BDEB-37488A70C9BE}"/>
                  </a:ext>
                </a:extLst>
              </p:cNvPr>
              <p:cNvSpPr/>
              <p:nvPr/>
            </p:nvSpPr>
            <p:spPr>
              <a:xfrm>
                <a:off x="5319080" y="2991700"/>
                <a:ext cx="97790" cy="95885"/>
              </a:xfrm>
              <a:custGeom>
                <a:avLst/>
                <a:gdLst/>
                <a:ahLst/>
                <a:cxnLst/>
                <a:rect l="l" t="t" r="r" b="b"/>
                <a:pathLst>
                  <a:path w="97789" h="95885">
                    <a:moveTo>
                      <a:pt x="42943" y="0"/>
                    </a:moveTo>
                    <a:lnTo>
                      <a:pt x="8154" y="21096"/>
                    </a:lnTo>
                    <a:lnTo>
                      <a:pt x="0" y="47771"/>
                    </a:lnTo>
                    <a:lnTo>
                      <a:pt x="1022" y="57576"/>
                    </a:lnTo>
                    <a:lnTo>
                      <a:pt x="24587" y="88593"/>
                    </a:lnTo>
                    <a:lnTo>
                      <a:pt x="54230" y="95543"/>
                    </a:lnTo>
                    <a:lnTo>
                      <a:pt x="67978" y="91880"/>
                    </a:lnTo>
                    <a:lnTo>
                      <a:pt x="79789" y="84636"/>
                    </a:lnTo>
                    <a:lnTo>
                      <a:pt x="89019" y="74446"/>
                    </a:lnTo>
                    <a:lnTo>
                      <a:pt x="95028" y="61946"/>
                    </a:lnTo>
                    <a:lnTo>
                      <a:pt x="97174" y="47771"/>
                    </a:lnTo>
                    <a:lnTo>
                      <a:pt x="96151" y="37967"/>
                    </a:lnTo>
                    <a:lnTo>
                      <a:pt x="72586" y="6949"/>
                    </a:lnTo>
                    <a:lnTo>
                      <a:pt x="42943" y="0"/>
                    </a:lnTo>
                    <a:close/>
                  </a:path>
                </a:pathLst>
              </a:custGeom>
              <a:solidFill>
                <a:srgbClr val="000000"/>
              </a:solidFill>
            </p:spPr>
            <p:txBody>
              <a:bodyPr wrap="square" lIns="0" tIns="0" rIns="0" bIns="0" rtlCol="0"/>
              <a:lstStyle/>
              <a:p>
                <a:endParaRPr/>
              </a:p>
            </p:txBody>
          </p:sp>
          <p:sp>
            <p:nvSpPr>
              <p:cNvPr id="83" name="object 23">
                <a:extLst>
                  <a:ext uri="{FF2B5EF4-FFF2-40B4-BE49-F238E27FC236}">
                    <a16:creationId xmlns:a16="http://schemas.microsoft.com/office/drawing/2014/main" id="{421B1F69-B693-486E-A89B-FD7AAE9D28B4}"/>
                  </a:ext>
                </a:extLst>
              </p:cNvPr>
              <p:cNvSpPr/>
              <p:nvPr/>
            </p:nvSpPr>
            <p:spPr>
              <a:xfrm>
                <a:off x="5319080" y="2991700"/>
                <a:ext cx="97790" cy="95885"/>
              </a:xfrm>
              <a:custGeom>
                <a:avLst/>
                <a:gdLst/>
                <a:ahLst/>
                <a:cxnLst/>
                <a:rect l="l" t="t" r="r" b="b"/>
                <a:pathLst>
                  <a:path w="97789" h="95885">
                    <a:moveTo>
                      <a:pt x="0" y="47771"/>
                    </a:moveTo>
                    <a:lnTo>
                      <a:pt x="17384" y="10907"/>
                    </a:lnTo>
                    <a:lnTo>
                      <a:pt x="42943" y="0"/>
                    </a:lnTo>
                    <a:lnTo>
                      <a:pt x="58922" y="1743"/>
                    </a:lnTo>
                    <a:lnTo>
                      <a:pt x="91553" y="25600"/>
                    </a:lnTo>
                    <a:lnTo>
                      <a:pt x="97174" y="47771"/>
                    </a:lnTo>
                    <a:lnTo>
                      <a:pt x="95028" y="61946"/>
                    </a:lnTo>
                    <a:lnTo>
                      <a:pt x="89019" y="74446"/>
                    </a:lnTo>
                    <a:lnTo>
                      <a:pt x="79789" y="84636"/>
                    </a:lnTo>
                    <a:lnTo>
                      <a:pt x="67978" y="91880"/>
                    </a:lnTo>
                    <a:lnTo>
                      <a:pt x="54230" y="95543"/>
                    </a:lnTo>
                    <a:lnTo>
                      <a:pt x="38251" y="93800"/>
                    </a:lnTo>
                    <a:lnTo>
                      <a:pt x="24587" y="88593"/>
                    </a:lnTo>
                    <a:lnTo>
                      <a:pt x="13592" y="80461"/>
                    </a:lnTo>
                    <a:lnTo>
                      <a:pt x="5620" y="69942"/>
                    </a:lnTo>
                    <a:lnTo>
                      <a:pt x="1022" y="57576"/>
                    </a:lnTo>
                    <a:lnTo>
                      <a:pt x="0" y="47771"/>
                    </a:lnTo>
                    <a:close/>
                  </a:path>
                </a:pathLst>
              </a:custGeom>
              <a:ln w="22735">
                <a:solidFill>
                  <a:srgbClr val="000000"/>
                </a:solidFill>
              </a:ln>
            </p:spPr>
            <p:txBody>
              <a:bodyPr wrap="square" lIns="0" tIns="0" rIns="0" bIns="0" rtlCol="0"/>
              <a:lstStyle/>
              <a:p>
                <a:endParaRPr/>
              </a:p>
            </p:txBody>
          </p:sp>
          <p:sp>
            <p:nvSpPr>
              <p:cNvPr id="84" name="object 24">
                <a:extLst>
                  <a:ext uri="{FF2B5EF4-FFF2-40B4-BE49-F238E27FC236}">
                    <a16:creationId xmlns:a16="http://schemas.microsoft.com/office/drawing/2014/main" id="{C6272861-B552-4367-A52E-073E6E7B6A79}"/>
                  </a:ext>
                </a:extLst>
              </p:cNvPr>
              <p:cNvSpPr/>
              <p:nvPr/>
            </p:nvSpPr>
            <p:spPr>
              <a:xfrm>
                <a:off x="5051532" y="2470072"/>
                <a:ext cx="0" cy="577215"/>
              </a:xfrm>
              <a:custGeom>
                <a:avLst/>
                <a:gdLst/>
                <a:ahLst/>
                <a:cxnLst/>
                <a:rect l="l" t="t" r="r" b="b"/>
                <a:pathLst>
                  <a:path h="577214">
                    <a:moveTo>
                      <a:pt x="0" y="0"/>
                    </a:moveTo>
                    <a:lnTo>
                      <a:pt x="0" y="576842"/>
                    </a:lnTo>
                  </a:path>
                </a:pathLst>
              </a:custGeom>
              <a:ln w="22853">
                <a:solidFill>
                  <a:srgbClr val="000000"/>
                </a:solidFill>
              </a:ln>
            </p:spPr>
            <p:txBody>
              <a:bodyPr wrap="square" lIns="0" tIns="0" rIns="0" bIns="0" rtlCol="0"/>
              <a:lstStyle/>
              <a:p>
                <a:endParaRPr/>
              </a:p>
            </p:txBody>
          </p:sp>
          <p:sp>
            <p:nvSpPr>
              <p:cNvPr id="85" name="object 25">
                <a:extLst>
                  <a:ext uri="{FF2B5EF4-FFF2-40B4-BE49-F238E27FC236}">
                    <a16:creationId xmlns:a16="http://schemas.microsoft.com/office/drawing/2014/main" id="{C380DEDE-3698-4576-BFE3-764A568053A9}"/>
                  </a:ext>
                </a:extLst>
              </p:cNvPr>
              <p:cNvSpPr/>
              <p:nvPr/>
            </p:nvSpPr>
            <p:spPr>
              <a:xfrm>
                <a:off x="4995174" y="2398570"/>
                <a:ext cx="97790" cy="95885"/>
              </a:xfrm>
              <a:custGeom>
                <a:avLst/>
                <a:gdLst/>
                <a:ahLst/>
                <a:cxnLst/>
                <a:rect l="l" t="t" r="r" b="b"/>
                <a:pathLst>
                  <a:path w="97789" h="95885">
                    <a:moveTo>
                      <a:pt x="42943" y="0"/>
                    </a:moveTo>
                    <a:lnTo>
                      <a:pt x="8154" y="21087"/>
                    </a:lnTo>
                    <a:lnTo>
                      <a:pt x="0" y="47772"/>
                    </a:lnTo>
                    <a:lnTo>
                      <a:pt x="1022" y="57576"/>
                    </a:lnTo>
                    <a:lnTo>
                      <a:pt x="24587" y="88593"/>
                    </a:lnTo>
                    <a:lnTo>
                      <a:pt x="54230" y="95543"/>
                    </a:lnTo>
                    <a:lnTo>
                      <a:pt x="67978" y="91880"/>
                    </a:lnTo>
                    <a:lnTo>
                      <a:pt x="79789" y="84636"/>
                    </a:lnTo>
                    <a:lnTo>
                      <a:pt x="89019" y="74446"/>
                    </a:lnTo>
                    <a:lnTo>
                      <a:pt x="95028" y="61947"/>
                    </a:lnTo>
                    <a:lnTo>
                      <a:pt x="97174" y="47772"/>
                    </a:lnTo>
                    <a:lnTo>
                      <a:pt x="96151" y="37961"/>
                    </a:lnTo>
                    <a:lnTo>
                      <a:pt x="72586" y="6944"/>
                    </a:lnTo>
                    <a:lnTo>
                      <a:pt x="42943" y="0"/>
                    </a:lnTo>
                    <a:close/>
                  </a:path>
                </a:pathLst>
              </a:custGeom>
              <a:solidFill>
                <a:srgbClr val="000000"/>
              </a:solidFill>
            </p:spPr>
            <p:txBody>
              <a:bodyPr wrap="square" lIns="0" tIns="0" rIns="0" bIns="0" rtlCol="0"/>
              <a:lstStyle/>
              <a:p>
                <a:endParaRPr/>
              </a:p>
            </p:txBody>
          </p:sp>
          <p:sp>
            <p:nvSpPr>
              <p:cNvPr id="86" name="object 26">
                <a:extLst>
                  <a:ext uri="{FF2B5EF4-FFF2-40B4-BE49-F238E27FC236}">
                    <a16:creationId xmlns:a16="http://schemas.microsoft.com/office/drawing/2014/main" id="{78554131-2A37-4B30-A6F7-599E2E113739}"/>
                  </a:ext>
                </a:extLst>
              </p:cNvPr>
              <p:cNvSpPr/>
              <p:nvPr/>
            </p:nvSpPr>
            <p:spPr>
              <a:xfrm>
                <a:off x="4995174" y="2398570"/>
                <a:ext cx="97790" cy="95885"/>
              </a:xfrm>
              <a:custGeom>
                <a:avLst/>
                <a:gdLst/>
                <a:ahLst/>
                <a:cxnLst/>
                <a:rect l="l" t="t" r="r" b="b"/>
                <a:pathLst>
                  <a:path w="97789" h="95885">
                    <a:moveTo>
                      <a:pt x="0" y="47772"/>
                    </a:moveTo>
                    <a:lnTo>
                      <a:pt x="17384" y="10900"/>
                    </a:lnTo>
                    <a:lnTo>
                      <a:pt x="42943" y="0"/>
                    </a:lnTo>
                    <a:lnTo>
                      <a:pt x="58922" y="1741"/>
                    </a:lnTo>
                    <a:lnTo>
                      <a:pt x="91553" y="25591"/>
                    </a:lnTo>
                    <a:lnTo>
                      <a:pt x="97174" y="47772"/>
                    </a:lnTo>
                    <a:lnTo>
                      <a:pt x="95028" y="61947"/>
                    </a:lnTo>
                    <a:lnTo>
                      <a:pt x="89019" y="74446"/>
                    </a:lnTo>
                    <a:lnTo>
                      <a:pt x="79789" y="84636"/>
                    </a:lnTo>
                    <a:lnTo>
                      <a:pt x="67978" y="91880"/>
                    </a:lnTo>
                    <a:lnTo>
                      <a:pt x="54230" y="95543"/>
                    </a:lnTo>
                    <a:lnTo>
                      <a:pt x="38251" y="93800"/>
                    </a:lnTo>
                    <a:lnTo>
                      <a:pt x="24587" y="88593"/>
                    </a:lnTo>
                    <a:lnTo>
                      <a:pt x="13592" y="80461"/>
                    </a:lnTo>
                    <a:lnTo>
                      <a:pt x="5620" y="69943"/>
                    </a:lnTo>
                    <a:lnTo>
                      <a:pt x="1022" y="57576"/>
                    </a:lnTo>
                    <a:lnTo>
                      <a:pt x="0" y="47772"/>
                    </a:lnTo>
                    <a:close/>
                  </a:path>
                </a:pathLst>
              </a:custGeom>
              <a:ln w="22735">
                <a:solidFill>
                  <a:srgbClr val="000000"/>
                </a:solidFill>
              </a:ln>
            </p:spPr>
            <p:txBody>
              <a:bodyPr wrap="square" lIns="0" tIns="0" rIns="0" bIns="0" rtlCol="0"/>
              <a:lstStyle/>
              <a:p>
                <a:endParaRPr/>
              </a:p>
            </p:txBody>
          </p:sp>
          <p:sp>
            <p:nvSpPr>
              <p:cNvPr id="87" name="object 28">
                <a:extLst>
                  <a:ext uri="{FF2B5EF4-FFF2-40B4-BE49-F238E27FC236}">
                    <a16:creationId xmlns:a16="http://schemas.microsoft.com/office/drawing/2014/main" id="{1E3D25F0-9581-42E7-B9EE-14E97B381CF4}"/>
                  </a:ext>
                </a:extLst>
              </p:cNvPr>
              <p:cNvSpPr txBox="1"/>
              <p:nvPr/>
            </p:nvSpPr>
            <p:spPr>
              <a:xfrm>
                <a:off x="3356204" y="1973608"/>
                <a:ext cx="355600" cy="206375"/>
              </a:xfrm>
              <a:prstGeom prst="rect">
                <a:avLst/>
              </a:prstGeom>
            </p:spPr>
            <p:txBody>
              <a:bodyPr vert="horz" wrap="square" lIns="0" tIns="0" rIns="0" bIns="0" rtlCol="0">
                <a:spAutoFit/>
              </a:bodyPr>
              <a:lstStyle/>
              <a:p>
                <a:pPr marL="12700">
                  <a:lnSpc>
                    <a:spcPct val="100000"/>
                  </a:lnSpc>
                </a:pPr>
                <a:r>
                  <a:rPr sz="1400" i="1" spc="15" dirty="0">
                    <a:latin typeface="Times New Roman"/>
                    <a:cs typeface="Times New Roman"/>
                  </a:rPr>
                  <a:t>x</a:t>
                </a:r>
                <a:r>
                  <a:rPr sz="1400" i="1" spc="5" dirty="0">
                    <a:latin typeface="Times New Roman"/>
                    <a:cs typeface="Times New Roman"/>
                  </a:rPr>
                  <a:t> </a:t>
                </a:r>
                <a:r>
                  <a:rPr sz="1400" spc="10" dirty="0">
                    <a:latin typeface="Times New Roman"/>
                    <a:cs typeface="Times New Roman"/>
                  </a:rPr>
                  <a:t>[</a:t>
                </a:r>
                <a:r>
                  <a:rPr sz="1400" i="1" spc="10" dirty="0">
                    <a:latin typeface="Times New Roman"/>
                    <a:cs typeface="Times New Roman"/>
                  </a:rPr>
                  <a:t>k</a:t>
                </a:r>
                <a:r>
                  <a:rPr sz="1400" spc="10" dirty="0">
                    <a:latin typeface="Times New Roman"/>
                    <a:cs typeface="Times New Roman"/>
                  </a:rPr>
                  <a:t>]</a:t>
                </a:r>
                <a:endParaRPr sz="1400">
                  <a:latin typeface="Times New Roman"/>
                  <a:cs typeface="Times New Roman"/>
                </a:endParaRPr>
              </a:p>
            </p:txBody>
          </p:sp>
          <p:sp>
            <p:nvSpPr>
              <p:cNvPr id="88" name="object 29">
                <a:extLst>
                  <a:ext uri="{FF2B5EF4-FFF2-40B4-BE49-F238E27FC236}">
                    <a16:creationId xmlns:a16="http://schemas.microsoft.com/office/drawing/2014/main" id="{1EC54931-E1D6-418F-B0BF-BFD3D470A437}"/>
                  </a:ext>
                </a:extLst>
              </p:cNvPr>
              <p:cNvSpPr txBox="1"/>
              <p:nvPr/>
            </p:nvSpPr>
            <p:spPr>
              <a:xfrm>
                <a:off x="4798571" y="2294220"/>
                <a:ext cx="116839" cy="206375"/>
              </a:xfrm>
              <a:prstGeom prst="rect">
                <a:avLst/>
              </a:prstGeom>
            </p:spPr>
            <p:txBody>
              <a:bodyPr vert="horz" wrap="square" lIns="0" tIns="0" rIns="0" bIns="0" rtlCol="0">
                <a:spAutoFit/>
              </a:bodyPr>
              <a:lstStyle/>
              <a:p>
                <a:pPr marL="12700">
                  <a:lnSpc>
                    <a:spcPct val="100000"/>
                  </a:lnSpc>
                </a:pPr>
                <a:r>
                  <a:rPr sz="1400" spc="15" dirty="0">
                    <a:latin typeface="Times New Roman"/>
                    <a:cs typeface="Times New Roman"/>
                  </a:rPr>
                  <a:t>2</a:t>
                </a:r>
                <a:endParaRPr sz="1400">
                  <a:latin typeface="Times New Roman"/>
                  <a:cs typeface="Times New Roman"/>
                </a:endParaRPr>
              </a:p>
            </p:txBody>
          </p:sp>
          <p:sp>
            <p:nvSpPr>
              <p:cNvPr id="89" name="object 30">
                <a:extLst>
                  <a:ext uri="{FF2B5EF4-FFF2-40B4-BE49-F238E27FC236}">
                    <a16:creationId xmlns:a16="http://schemas.microsoft.com/office/drawing/2014/main" id="{5BEEFD74-DC0C-42F9-8FFC-2D38D100BEA9}"/>
                  </a:ext>
                </a:extLst>
              </p:cNvPr>
              <p:cNvSpPr txBox="1"/>
              <p:nvPr/>
            </p:nvSpPr>
            <p:spPr>
              <a:xfrm>
                <a:off x="4183143" y="1973586"/>
                <a:ext cx="116839" cy="206375"/>
              </a:xfrm>
              <a:prstGeom prst="rect">
                <a:avLst/>
              </a:prstGeom>
            </p:spPr>
            <p:txBody>
              <a:bodyPr vert="horz" wrap="square" lIns="0" tIns="0" rIns="0" bIns="0" rtlCol="0">
                <a:spAutoFit/>
              </a:bodyPr>
              <a:lstStyle/>
              <a:p>
                <a:pPr marL="12700">
                  <a:lnSpc>
                    <a:spcPct val="100000"/>
                  </a:lnSpc>
                </a:pPr>
                <a:r>
                  <a:rPr sz="1400" spc="15" dirty="0">
                    <a:latin typeface="Times New Roman"/>
                    <a:cs typeface="Times New Roman"/>
                  </a:rPr>
                  <a:t>3</a:t>
                </a:r>
                <a:endParaRPr sz="1400">
                  <a:latin typeface="Times New Roman"/>
                  <a:cs typeface="Times New Roman"/>
                </a:endParaRPr>
              </a:p>
            </p:txBody>
          </p:sp>
          <p:sp>
            <p:nvSpPr>
              <p:cNvPr id="90" name="object 31">
                <a:extLst>
                  <a:ext uri="{FF2B5EF4-FFF2-40B4-BE49-F238E27FC236}">
                    <a16:creationId xmlns:a16="http://schemas.microsoft.com/office/drawing/2014/main" id="{2A97850E-FD87-4C31-8094-DAE282620631}"/>
                  </a:ext>
                </a:extLst>
              </p:cNvPr>
              <p:cNvSpPr txBox="1"/>
              <p:nvPr/>
            </p:nvSpPr>
            <p:spPr>
              <a:xfrm>
                <a:off x="5154860" y="2326274"/>
                <a:ext cx="116839" cy="206375"/>
              </a:xfrm>
              <a:prstGeom prst="rect">
                <a:avLst/>
              </a:prstGeom>
            </p:spPr>
            <p:txBody>
              <a:bodyPr vert="horz" wrap="square" lIns="0" tIns="0" rIns="0" bIns="0" rtlCol="0">
                <a:spAutoFit/>
              </a:bodyPr>
              <a:lstStyle/>
              <a:p>
                <a:pPr marL="12700">
                  <a:lnSpc>
                    <a:spcPct val="100000"/>
                  </a:lnSpc>
                </a:pPr>
                <a:r>
                  <a:rPr sz="1400" spc="15" dirty="0">
                    <a:latin typeface="Times New Roman"/>
                    <a:cs typeface="Times New Roman"/>
                  </a:rPr>
                  <a:t>2</a:t>
                </a:r>
                <a:endParaRPr sz="1400">
                  <a:latin typeface="Times New Roman"/>
                  <a:cs typeface="Times New Roman"/>
                </a:endParaRPr>
              </a:p>
            </p:txBody>
          </p:sp>
        </p:grpSp>
      </p:grpSp>
    </p:spTree>
    <p:extLst>
      <p:ext uri="{BB962C8B-B14F-4D97-AF65-F5344CB8AC3E}">
        <p14:creationId xmlns:p14="http://schemas.microsoft.com/office/powerpoint/2010/main" val="268628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 calcmode="lin" valueType="num">
                                      <p:cBhvr additive="base">
                                        <p:cTn id="4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63"/>
                                        </p:tgtEl>
                                        <p:attrNameLst>
                                          <p:attrName>style.visibility</p:attrName>
                                        </p:attrNameLst>
                                      </p:cBhvr>
                                      <p:to>
                                        <p:strVal val="visible"/>
                                      </p:to>
                                    </p:set>
                                    <p:anim calcmode="lin" valueType="num">
                                      <p:cBhvr additive="base">
                                        <p:cTn id="53" dur="500" fill="hold"/>
                                        <p:tgtEl>
                                          <p:spTgt spid="63"/>
                                        </p:tgtEl>
                                        <p:attrNameLst>
                                          <p:attrName>ppt_x</p:attrName>
                                        </p:attrNameLst>
                                      </p:cBhvr>
                                      <p:tavLst>
                                        <p:tav tm="0">
                                          <p:val>
                                            <p:strVal val="#ppt_x"/>
                                          </p:val>
                                        </p:tav>
                                        <p:tav tm="100000">
                                          <p:val>
                                            <p:strVal val="#ppt_x"/>
                                          </p:val>
                                        </p:tav>
                                      </p:tavLst>
                                    </p:anim>
                                    <p:anim calcmode="lin" valueType="num">
                                      <p:cBhvr additive="base">
                                        <p:cTn id="5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C0B999-A068-460E-8B53-73CB4E27407B}"/>
              </a:ext>
            </a:extLst>
          </p:cNvPr>
          <p:cNvSpPr>
            <a:spLocks noGrp="1"/>
          </p:cNvSpPr>
          <p:nvPr>
            <p:ph type="title"/>
          </p:nvPr>
        </p:nvSpPr>
        <p:spPr/>
        <p:txBody>
          <a:bodyPr/>
          <a:lstStyle/>
          <a:p>
            <a:r>
              <a:rPr lang="zh-CN" altLang="en-US" dirty="0"/>
              <a:t>离散冲激函数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575107-BF73-41D9-A6A6-F1FF38DF1B7A}"/>
                  </a:ext>
                </a:extLst>
              </p:cNvPr>
              <p:cNvSpPr>
                <a:spLocks noGrp="1"/>
              </p:cNvSpPr>
              <p:nvPr>
                <p:ph idx="1"/>
              </p:nvPr>
            </p:nvSpPr>
            <p:spPr/>
            <p:txBody>
              <a:bodyPr>
                <a:normAutofit fontScale="62500" lnSpcReduction="20000"/>
              </a:bodyPr>
              <a:lstStyle/>
              <a:p>
                <a:pPr>
                  <a:lnSpc>
                    <a:spcPct val="120000"/>
                  </a:lnSpc>
                </a:pPr>
                <a14:m>
                  <m:oMath xmlns:m="http://schemas.openxmlformats.org/officeDocument/2006/math">
                    <m:r>
                      <a:rPr lang="en-US" altLang="zh-CN" b="0" i="1" smtClean="0">
                        <a:latin typeface="Cambria Math" panose="02040503050406030204" pitchFamily="18" charset="0"/>
                      </a:rPr>
                      <m:t>𝛿</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oMath>
                </a14:m>
                <a:r>
                  <a:rPr lang="zh-CN" altLang="en-US" dirty="0"/>
                  <a:t>是一个普通函数</a:t>
                </a:r>
                <a:endParaRPr lang="en-US" altLang="zh-CN" dirty="0"/>
              </a:p>
              <a:p>
                <a:pPr>
                  <a:lnSpc>
                    <a:spcPct val="120000"/>
                  </a:lnSpc>
                </a:pPr>
                <a:endParaRPr lang="en-US" altLang="zh-CN" dirty="0"/>
              </a:p>
              <a:p>
                <a:pPr>
                  <a:lnSpc>
                    <a:spcPct val="120000"/>
                  </a:lnSpc>
                </a:pPr>
                <a:endParaRPr lang="en-US" altLang="zh-CN" dirty="0"/>
              </a:p>
              <a:p>
                <a:pPr>
                  <a:lnSpc>
                    <a:spcPct val="120000"/>
                  </a:lnSpc>
                </a:pPr>
                <a:r>
                  <a:rPr lang="zh-CN" altLang="en-US" dirty="0"/>
                  <a:t>由该普通函数可组成一个冲激串</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𝑇</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sub>
                      <m:sup>
                        <m:r>
                          <a:rPr lang="en-US" altLang="zh-CN" b="0" i="1" smtClean="0">
                            <a:latin typeface="Cambria Math" panose="02040503050406030204" pitchFamily="18" charset="0"/>
                          </a:rPr>
                          <m:t>∞</m:t>
                        </m:r>
                      </m:sup>
                      <m:e>
                        <m:r>
                          <a:rPr lang="en-US" altLang="zh-CN" b="0" i="1" smtClean="0">
                            <a:latin typeface="Cambria Math" panose="02040503050406030204" pitchFamily="18" charset="0"/>
                          </a:rPr>
                          <m:t>𝛿</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e>
                    </m:nary>
                  </m:oMath>
                </a14:m>
                <a:r>
                  <a:rPr lang="en-US" altLang="zh-CN" dirty="0"/>
                  <a:t>,</a:t>
                </a:r>
                <a:r>
                  <a:rPr lang="zh-CN" altLang="en-US" dirty="0"/>
                  <a:t>这是一个周期函数，可以表示为傅立叶级数</a:t>
                </a:r>
                <a:endParaRPr lang="en-US" altLang="zh-CN" dirty="0"/>
              </a:p>
              <a:p>
                <a:pPr>
                  <a:lnSpc>
                    <a:spcPct val="120000"/>
                  </a:lnSpc>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sub>
                      <m:sup>
                        <m:r>
                          <a:rPr lang="en-US" altLang="zh-CN" b="0" i="1" smtClean="0">
                            <a:latin typeface="Cambria Math" panose="02040503050406030204" pitchFamily="18" charset="0"/>
                          </a:rPr>
                          <m:t>∞</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𝑛</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𝑗</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𝜋</m:t>
                                </m:r>
                                <m:r>
                                  <a:rPr lang="en-US" altLang="zh-CN" b="0" i="1" smtClean="0">
                                    <a:latin typeface="Cambria Math" panose="02040503050406030204" pitchFamily="18" charset="0"/>
                                  </a:rPr>
                                  <m:t>𝑛</m:t>
                                </m:r>
                              </m:num>
                              <m:den>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𝑇</m:t>
                                </m:r>
                              </m:den>
                            </m:f>
                            <m:r>
                              <a:rPr lang="en-US" altLang="zh-CN" b="0" i="1" smtClean="0">
                                <a:latin typeface="Cambria Math" panose="02040503050406030204" pitchFamily="18" charset="0"/>
                              </a:rPr>
                              <m:t>𝑡</m:t>
                            </m:r>
                          </m:sup>
                        </m:sSup>
                      </m:e>
                    </m:nary>
                  </m:oMath>
                </a14:m>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𝑇</m:t>
                        </m:r>
                      </m:den>
                    </m:f>
                    <m:nary>
                      <m:naryPr>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𝑇</m:t>
                            </m:r>
                          </m:num>
                          <m:den>
                            <m:r>
                              <a:rPr lang="en-US" altLang="zh-CN" b="0" i="1" smtClean="0">
                                <a:latin typeface="Cambria Math" panose="02040503050406030204" pitchFamily="18" charset="0"/>
                              </a:rPr>
                              <m:t>2</m:t>
                            </m:r>
                          </m:den>
                        </m:f>
                      </m:sub>
                      <m:sup>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Δ</m:t>
                            </m:r>
                          </m:num>
                          <m:den>
                            <m:r>
                              <a:rPr lang="en-US" altLang="zh-CN" b="0" i="1" smtClean="0">
                                <a:latin typeface="Cambria Math" panose="02040503050406030204" pitchFamily="18" charset="0"/>
                              </a:rPr>
                              <m:t>2</m:t>
                            </m:r>
                          </m:den>
                        </m:f>
                      </m:sup>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𝑠</m:t>
                            </m:r>
                          </m:e>
                          <m:sub>
                            <m:r>
                              <m:rPr>
                                <m:sty m:val="p"/>
                              </m:rPr>
                              <a:rPr lang="en-US" altLang="zh-CN" b="0" i="0" smtClean="0">
                                <a:solidFill>
                                  <a:srgbClr val="FF0000"/>
                                </a:solidFill>
                                <a:latin typeface="Cambria Math" panose="02040503050406030204" pitchFamily="18" charset="0"/>
                              </a:rPr>
                              <m:t>Δ</m:t>
                            </m:r>
                            <m:r>
                              <a:rPr lang="en-US" altLang="zh-CN" b="0" i="1" smtClean="0">
                                <a:solidFill>
                                  <a:srgbClr val="FF0000"/>
                                </a:solidFill>
                                <a:latin typeface="Cambria Math" panose="02040503050406030204" pitchFamily="18" charset="0"/>
                              </a:rPr>
                              <m:t>𝑇</m:t>
                            </m:r>
                          </m:sub>
                        </m:sSub>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𝑡</m:t>
                            </m:r>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𝑗</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𝜋</m:t>
                                </m:r>
                                <m:r>
                                  <a:rPr lang="en-US" altLang="zh-CN" b="0" i="1" smtClean="0">
                                    <a:latin typeface="Cambria Math" panose="02040503050406030204" pitchFamily="18" charset="0"/>
                                  </a:rPr>
                                  <m:t>𝑛</m:t>
                                </m:r>
                              </m:num>
                              <m:den>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𝑇</m:t>
                                </m:r>
                              </m:den>
                            </m:f>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𝑑𝑡</m:t>
                        </m:r>
                      </m:e>
                    </m:nary>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m:rPr>
                            <m:sty m:val="p"/>
                          </m:rPr>
                          <a:rPr lang="en-US" altLang="zh-CN" b="0" i="0" smtClean="0">
                            <a:latin typeface="Cambria Math" panose="02040503050406030204" pitchFamily="18" charset="0"/>
                          </a:rPr>
                          <m:t>Δ</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0</m:t>
                        </m:r>
                      </m:sup>
                    </m:s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𝑇</m:t>
                        </m:r>
                      </m:den>
                    </m:f>
                  </m:oMath>
                </a14:m>
                <a:endParaRPr lang="en-US" altLang="zh-CN" dirty="0"/>
              </a:p>
              <a:p>
                <a:pPr>
                  <a:lnSpc>
                    <a:spcPct val="120000"/>
                  </a:lnSpc>
                </a:pPr>
                <a:r>
                  <a:rPr lang="zh-CN" altLang="en-US" dirty="0"/>
                  <a:t>因此，</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m:rPr>
                            <m:sty m:val="p"/>
                          </m:rPr>
                          <a:rPr lang="en-US" altLang="zh-CN">
                            <a:latin typeface="Cambria Math" panose="02040503050406030204" pitchFamily="18" charset="0"/>
                          </a:rPr>
                          <m:t>Δ</m:t>
                        </m:r>
                        <m:r>
                          <a:rPr lang="en-US" altLang="zh-CN" i="1">
                            <a:latin typeface="Cambria Math" panose="02040503050406030204" pitchFamily="18" charset="0"/>
                          </a:rPr>
                          <m:t>𝑇</m:t>
                        </m:r>
                      </m:sub>
                    </m:sSub>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𝑛</m:t>
                        </m:r>
                        <m:r>
                          <a:rPr lang="en-US" altLang="zh-CN" i="1">
                            <a:latin typeface="Cambria Math" panose="02040503050406030204" pitchFamily="18" charset="0"/>
                          </a:rPr>
                          <m:t>=−∞</m:t>
                        </m:r>
                      </m:sub>
                      <m:sup>
                        <m:r>
                          <a:rPr lang="en-US" altLang="zh-CN" i="1">
                            <a:latin typeface="Cambria Math" panose="02040503050406030204" pitchFamily="18" charset="0"/>
                          </a:rPr>
                          <m:t>∞</m:t>
                        </m:r>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𝑇</m:t>
                            </m:r>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𝑗</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en-US" altLang="zh-CN" i="1">
                                    <a:latin typeface="Cambria Math" panose="02040503050406030204" pitchFamily="18" charset="0"/>
                                  </a:rPr>
                                  <m:t>𝜋</m:t>
                                </m:r>
                                <m:r>
                                  <a:rPr lang="en-US" altLang="zh-CN" i="1">
                                    <a:latin typeface="Cambria Math" panose="02040503050406030204" pitchFamily="18" charset="0"/>
                                  </a:rPr>
                                  <m:t>𝑛</m:t>
                                </m:r>
                              </m:num>
                              <m:den>
                                <m:r>
                                  <m:rPr>
                                    <m:sty m:val="p"/>
                                  </m:rPr>
                                  <a:rPr lang="en-US" altLang="zh-CN">
                                    <a:latin typeface="Cambria Math" panose="02040503050406030204" pitchFamily="18" charset="0"/>
                                  </a:rPr>
                                  <m:t>Δ</m:t>
                                </m:r>
                                <m:r>
                                  <a:rPr lang="en-US" altLang="zh-CN" i="1">
                                    <a:latin typeface="Cambria Math" panose="02040503050406030204" pitchFamily="18" charset="0"/>
                                  </a:rPr>
                                  <m:t>𝑇</m:t>
                                </m:r>
                              </m:den>
                            </m:f>
                            <m:r>
                              <a:rPr lang="en-US" altLang="zh-CN" i="1">
                                <a:latin typeface="Cambria Math" panose="02040503050406030204" pitchFamily="18" charset="0"/>
                              </a:rPr>
                              <m:t>𝑡</m:t>
                            </m:r>
                          </m:sup>
                        </m:sSup>
                      </m:e>
                    </m:nary>
                  </m:oMath>
                </a14:m>
                <a:endParaRPr lang="en-US" altLang="zh-CN" dirty="0"/>
              </a:p>
              <a:p>
                <a:pPr>
                  <a:lnSpc>
                    <a:spcPct val="120000"/>
                  </a:lnSpc>
                </a:pPr>
                <a:r>
                  <a:rPr lang="zh-CN" altLang="en-US" dirty="0"/>
                  <a:t>由于</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𝑗</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𝜋</m:t>
                                </m:r>
                                <m:r>
                                  <a:rPr lang="en-US" altLang="zh-CN" b="0" i="1" smtClean="0">
                                    <a:latin typeface="Cambria Math" panose="02040503050406030204" pitchFamily="18" charset="0"/>
                                  </a:rPr>
                                  <m:t>𝑛</m:t>
                                </m:r>
                              </m:num>
                              <m:den>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𝑇</m:t>
                                </m:r>
                              </m:den>
                            </m:f>
                            <m:r>
                              <a:rPr lang="en-US" altLang="zh-CN" b="0" i="1" smtClean="0">
                                <a:latin typeface="Cambria Math" panose="02040503050406030204" pitchFamily="18" charset="0"/>
                              </a:rPr>
                              <m:t>𝑡</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m:rPr>
                                <m:sty m:val="p"/>
                              </m:rPr>
                              <a:rPr lang="en-US" altLang="zh-CN" b="0" i="0" smtClean="0">
                                <a:latin typeface="Cambria Math" panose="02040503050406030204" pitchFamily="18" charset="0"/>
                              </a:rPr>
                              <m:t>ΔT</m:t>
                            </m:r>
                          </m:den>
                        </m:f>
                      </m:e>
                    </m:d>
                    <m:r>
                      <a:rPr lang="en-US" altLang="zh-CN" b="0" i="1" smtClean="0">
                        <a:latin typeface="Cambria Math" panose="02040503050406030204" pitchFamily="18" charset="0"/>
                      </a:rPr>
                      <m:t>⇒</m:t>
                    </m:r>
                  </m:oMath>
                </a14:m>
                <a:r>
                  <a:rPr lang="zh-CN" altLang="en-US" dirty="0"/>
                  <a:t>周期脉冲的傅立叶变换为：</a:t>
                </a:r>
                <a:endParaRPr lang="en-US" altLang="zh-CN" dirty="0"/>
              </a:p>
              <a:p>
                <a:pPr>
                  <a:lnSpc>
                    <a:spcPct val="120000"/>
                  </a:lnSpc>
                </a:pPr>
                <a14:m>
                  <m:oMath xmlns:m="http://schemas.openxmlformats.org/officeDocument/2006/math">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𝑇</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𝑇</m:t>
                        </m:r>
                      </m:den>
                    </m:f>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𝑛</m:t>
                            </m:r>
                            <m:r>
                              <a:rPr lang="en-US" altLang="zh-CN" i="1">
                                <a:latin typeface="Cambria Math" panose="02040503050406030204" pitchFamily="18" charset="0"/>
                              </a:rPr>
                              <m:t>=−∞</m:t>
                            </m:r>
                          </m:sub>
                          <m:sup>
                            <m:r>
                              <a:rPr lang="en-US" altLang="zh-CN" i="1">
                                <a:latin typeface="Cambria Math" panose="02040503050406030204" pitchFamily="18" charset="0"/>
                              </a:rPr>
                              <m:t>∞</m:t>
                            </m:r>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𝑗</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en-US" altLang="zh-CN" i="1">
                                        <a:latin typeface="Cambria Math" panose="02040503050406030204" pitchFamily="18" charset="0"/>
                                      </a:rPr>
                                      <m:t>𝜋</m:t>
                                    </m:r>
                                    <m:r>
                                      <a:rPr lang="en-US" altLang="zh-CN" i="1">
                                        <a:latin typeface="Cambria Math" panose="02040503050406030204" pitchFamily="18" charset="0"/>
                                      </a:rPr>
                                      <m:t>𝑛</m:t>
                                    </m:r>
                                  </m:num>
                                  <m:den>
                                    <m:r>
                                      <m:rPr>
                                        <m:sty m:val="p"/>
                                      </m:rPr>
                                      <a:rPr lang="en-US" altLang="zh-CN">
                                        <a:latin typeface="Cambria Math" panose="02040503050406030204" pitchFamily="18" charset="0"/>
                                      </a:rPr>
                                      <m:t>Δ</m:t>
                                    </m:r>
                                    <m:r>
                                      <a:rPr lang="en-US" altLang="zh-CN" i="1">
                                        <a:latin typeface="Cambria Math" panose="02040503050406030204" pitchFamily="18" charset="0"/>
                                      </a:rPr>
                                      <m:t>𝑇</m:t>
                                    </m:r>
                                  </m:den>
                                </m:f>
                                <m:r>
                                  <a:rPr lang="en-US" altLang="zh-CN" i="1">
                                    <a:latin typeface="Cambria Math" panose="02040503050406030204" pitchFamily="18" charset="0"/>
                                  </a:rPr>
                                  <m:t>𝑡</m:t>
                                </m:r>
                              </m:sup>
                            </m:sSup>
                          </m:e>
                        </m:nary>
                      </m:e>
                    </m:d>
                    <m:r>
                      <a:rPr lang="en-US" altLang="zh-CN" b="0" i="1" smtClean="0">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m:rPr>
                            <m:sty m:val="p"/>
                          </m:rPr>
                          <a:rPr lang="en-US" altLang="zh-CN">
                            <a:latin typeface="Cambria Math" panose="02040503050406030204" pitchFamily="18" charset="0"/>
                          </a:rPr>
                          <m:t>Δ</m:t>
                        </m:r>
                        <m:r>
                          <a:rPr lang="en-US" altLang="zh-CN" i="1">
                            <a:latin typeface="Cambria Math" panose="02040503050406030204" pitchFamily="18" charset="0"/>
                          </a:rPr>
                          <m:t>𝑇</m:t>
                        </m:r>
                      </m:den>
                    </m:f>
                  </m:oMath>
                </a14:m>
                <a:r>
                  <a:rPr lang="en-US" altLang="zh-CN" dirty="0"/>
                  <a:t> </a:t>
                </a:r>
                <a14:m>
                  <m:oMath xmlns:m="http://schemas.openxmlformats.org/officeDocument/2006/math">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𝑛</m:t>
                        </m:r>
                        <m:r>
                          <a:rPr lang="en-US" altLang="zh-CN" i="1">
                            <a:latin typeface="Cambria Math" panose="02040503050406030204" pitchFamily="18" charset="0"/>
                          </a:rPr>
                          <m:t>=−∞</m:t>
                        </m:r>
                      </m:sub>
                      <m:sup>
                        <m:r>
                          <a:rPr lang="en-US" altLang="zh-CN" i="1">
                            <a:latin typeface="Cambria Math" panose="02040503050406030204" pitchFamily="18" charset="0"/>
                          </a:rPr>
                          <m:t>∞</m:t>
                        </m:r>
                      </m:sup>
                      <m:e>
                        <m:r>
                          <a:rPr lang="en-US" altLang="zh-CN" i="1">
                            <a:latin typeface="Cambria Math" panose="02040503050406030204" pitchFamily="18" charset="0"/>
                          </a:rPr>
                          <m:t>𝛿</m:t>
                        </m:r>
                        <m:d>
                          <m:dPr>
                            <m:ctrlPr>
                              <a:rPr lang="en-US" altLang="zh-CN" i="1">
                                <a:latin typeface="Cambria Math" panose="02040503050406030204" pitchFamily="18" charset="0"/>
                              </a:rPr>
                            </m:ctrlPr>
                          </m:dPr>
                          <m:e>
                            <m:r>
                              <a:rPr lang="en-US" altLang="zh-CN" i="1">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m:rPr>
                                    <m:sty m:val="p"/>
                                  </m:rPr>
                                  <a:rPr lang="en-US" altLang="zh-CN">
                                    <a:latin typeface="Cambria Math" panose="02040503050406030204" pitchFamily="18" charset="0"/>
                                  </a:rPr>
                                  <m:t>ΔT</m:t>
                                </m:r>
                              </m:den>
                            </m:f>
                          </m:e>
                        </m:d>
                      </m:e>
                    </m:nary>
                  </m:oMath>
                </a14:m>
                <a:endParaRPr lang="en-US" altLang="zh-CN" dirty="0"/>
              </a:p>
              <a:p>
                <a:pPr>
                  <a:lnSpc>
                    <a:spcPct val="120000"/>
                  </a:lnSpc>
                </a:pPr>
                <a:endParaRPr lang="zh-CN" altLang="en-US" dirty="0"/>
              </a:p>
            </p:txBody>
          </p:sp>
        </mc:Choice>
        <mc:Fallback xmlns="">
          <p:sp>
            <p:nvSpPr>
              <p:cNvPr id="3" name="内容占位符 2">
                <a:extLst>
                  <a:ext uri="{FF2B5EF4-FFF2-40B4-BE49-F238E27FC236}">
                    <a16:creationId xmlns:a16="http://schemas.microsoft.com/office/drawing/2014/main" id="{8B575107-BF73-41D9-A6A6-F1FF38DF1B7A}"/>
                  </a:ext>
                </a:extLst>
              </p:cNvPr>
              <p:cNvSpPr>
                <a:spLocks noGrp="1" noRot="1" noChangeAspect="1" noMove="1" noResize="1" noEditPoints="1" noAdjustHandles="1" noChangeArrowheads="1" noChangeShapeType="1" noTextEdit="1"/>
              </p:cNvSpPr>
              <p:nvPr>
                <p:ph idx="1"/>
              </p:nvPr>
            </p:nvSpPr>
            <p:spPr>
              <a:blipFill>
                <a:blip r:embed="rId2"/>
                <a:stretch>
                  <a:fillRect l="-406" t="-700" r="-464"/>
                </a:stretch>
              </a:blipFill>
            </p:spPr>
            <p:txBody>
              <a:bodyPr/>
              <a:lstStyle/>
              <a:p>
                <a:r>
                  <a:rPr lang="zh-CN" altLang="en-US">
                    <a:noFill/>
                  </a:rPr>
                  <a:t> </a:t>
                </a:r>
              </a:p>
            </p:txBody>
          </p:sp>
        </mc:Fallback>
      </mc:AlternateContent>
      <p:grpSp>
        <p:nvGrpSpPr>
          <p:cNvPr id="17" name="组合 16">
            <a:extLst>
              <a:ext uri="{FF2B5EF4-FFF2-40B4-BE49-F238E27FC236}">
                <a16:creationId xmlns:a16="http://schemas.microsoft.com/office/drawing/2014/main" id="{79D0BD10-6259-4203-9134-0F52C764AB51}"/>
              </a:ext>
            </a:extLst>
          </p:cNvPr>
          <p:cNvGrpSpPr/>
          <p:nvPr/>
        </p:nvGrpSpPr>
        <p:grpSpPr>
          <a:xfrm>
            <a:off x="4987556" y="774398"/>
            <a:ext cx="2857687" cy="2102453"/>
            <a:chOff x="4488593" y="736103"/>
            <a:chExt cx="2857687" cy="2102453"/>
          </a:xfrm>
        </p:grpSpPr>
        <p:sp>
          <p:nvSpPr>
            <p:cNvPr id="18" name="object 10">
              <a:extLst>
                <a:ext uri="{FF2B5EF4-FFF2-40B4-BE49-F238E27FC236}">
                  <a16:creationId xmlns:a16="http://schemas.microsoft.com/office/drawing/2014/main" id="{257E375B-64CE-4F53-B252-EC460591EBEC}"/>
                </a:ext>
              </a:extLst>
            </p:cNvPr>
            <p:cNvSpPr/>
            <p:nvPr/>
          </p:nvSpPr>
          <p:spPr>
            <a:xfrm>
              <a:off x="4488593" y="2549983"/>
              <a:ext cx="2444115" cy="0"/>
            </a:xfrm>
            <a:custGeom>
              <a:avLst/>
              <a:gdLst/>
              <a:ahLst/>
              <a:cxnLst/>
              <a:rect l="l" t="t" r="r" b="b"/>
              <a:pathLst>
                <a:path w="2444115">
                  <a:moveTo>
                    <a:pt x="0" y="0"/>
                  </a:moveTo>
                  <a:lnTo>
                    <a:pt x="2443902" y="0"/>
                  </a:lnTo>
                </a:path>
              </a:pathLst>
            </a:custGeom>
            <a:ln w="22042">
              <a:solidFill>
                <a:srgbClr val="000000"/>
              </a:solidFill>
            </a:ln>
          </p:spPr>
          <p:txBody>
            <a:bodyPr wrap="square" lIns="0" tIns="0" rIns="0" bIns="0" rtlCol="0"/>
            <a:lstStyle/>
            <a:p>
              <a:endParaRPr/>
            </a:p>
          </p:txBody>
        </p:sp>
        <p:sp>
          <p:nvSpPr>
            <p:cNvPr id="19" name="object 11">
              <a:extLst>
                <a:ext uri="{FF2B5EF4-FFF2-40B4-BE49-F238E27FC236}">
                  <a16:creationId xmlns:a16="http://schemas.microsoft.com/office/drawing/2014/main" id="{DD3C0377-E10A-4F58-A206-BB10710E51C8}"/>
                </a:ext>
              </a:extLst>
            </p:cNvPr>
            <p:cNvSpPr/>
            <p:nvPr/>
          </p:nvSpPr>
          <p:spPr>
            <a:xfrm>
              <a:off x="6915870" y="2467324"/>
              <a:ext cx="233045" cy="165735"/>
            </a:xfrm>
            <a:custGeom>
              <a:avLst/>
              <a:gdLst/>
              <a:ahLst/>
              <a:cxnLst/>
              <a:rect l="l" t="t" r="r" b="b"/>
              <a:pathLst>
                <a:path w="233045" h="165735">
                  <a:moveTo>
                    <a:pt x="0" y="0"/>
                  </a:moveTo>
                  <a:lnTo>
                    <a:pt x="0" y="165318"/>
                  </a:lnTo>
                  <a:lnTo>
                    <a:pt x="232752" y="82659"/>
                  </a:lnTo>
                  <a:lnTo>
                    <a:pt x="0" y="0"/>
                  </a:lnTo>
                  <a:close/>
                </a:path>
              </a:pathLst>
            </a:custGeom>
            <a:solidFill>
              <a:srgbClr val="000000"/>
            </a:solidFill>
          </p:spPr>
          <p:txBody>
            <a:bodyPr wrap="square" lIns="0" tIns="0" rIns="0" bIns="0" rtlCol="0"/>
            <a:lstStyle/>
            <a:p>
              <a:endParaRPr/>
            </a:p>
          </p:txBody>
        </p:sp>
        <p:sp>
          <p:nvSpPr>
            <p:cNvPr id="20" name="object 12">
              <a:extLst>
                <a:ext uri="{FF2B5EF4-FFF2-40B4-BE49-F238E27FC236}">
                  <a16:creationId xmlns:a16="http://schemas.microsoft.com/office/drawing/2014/main" id="{7CB0ECF0-B0D3-4581-9E6E-62359F9CF814}"/>
                </a:ext>
              </a:extLst>
            </p:cNvPr>
            <p:cNvSpPr/>
            <p:nvPr/>
          </p:nvSpPr>
          <p:spPr>
            <a:xfrm>
              <a:off x="5732505" y="736103"/>
              <a:ext cx="48133" cy="1814319"/>
            </a:xfrm>
            <a:custGeom>
              <a:avLst/>
              <a:gdLst/>
              <a:ahLst/>
              <a:cxnLst/>
              <a:rect l="l" t="t" r="r" b="b"/>
              <a:pathLst>
                <a:path h="628650">
                  <a:moveTo>
                    <a:pt x="0" y="628211"/>
                  </a:moveTo>
                  <a:lnTo>
                    <a:pt x="0" y="0"/>
                  </a:lnTo>
                </a:path>
              </a:pathLst>
            </a:custGeom>
            <a:ln w="22166">
              <a:solidFill>
                <a:srgbClr val="000000"/>
              </a:solidFill>
            </a:ln>
          </p:spPr>
          <p:txBody>
            <a:bodyPr wrap="square" lIns="0" tIns="0" rIns="0" bIns="0" rtlCol="0"/>
            <a:lstStyle/>
            <a:p>
              <a:endParaRPr/>
            </a:p>
          </p:txBody>
        </p:sp>
        <p:sp>
          <p:nvSpPr>
            <p:cNvPr id="21" name="object 13">
              <a:extLst>
                <a:ext uri="{FF2B5EF4-FFF2-40B4-BE49-F238E27FC236}">
                  <a16:creationId xmlns:a16="http://schemas.microsoft.com/office/drawing/2014/main" id="{ADE019E9-4C6C-4718-B7BA-B91092FB6F74}"/>
                </a:ext>
              </a:extLst>
            </p:cNvPr>
            <p:cNvSpPr/>
            <p:nvPr/>
          </p:nvSpPr>
          <p:spPr>
            <a:xfrm>
              <a:off x="5692323" y="1877091"/>
              <a:ext cx="93345" cy="92710"/>
            </a:xfrm>
            <a:custGeom>
              <a:avLst/>
              <a:gdLst/>
              <a:ahLst/>
              <a:cxnLst/>
              <a:rect l="l" t="t" r="r" b="b"/>
              <a:pathLst>
                <a:path w="93345" h="92710">
                  <a:moveTo>
                    <a:pt x="46484" y="0"/>
                  </a:moveTo>
                  <a:lnTo>
                    <a:pt x="9761" y="17834"/>
                  </a:lnTo>
                  <a:lnTo>
                    <a:pt x="0" y="43795"/>
                  </a:lnTo>
                  <a:lnTo>
                    <a:pt x="2077" y="58763"/>
                  </a:lnTo>
                  <a:lnTo>
                    <a:pt x="28555" y="88981"/>
                  </a:lnTo>
                  <a:lnTo>
                    <a:pt x="46484" y="92578"/>
                  </a:lnTo>
                  <a:lnTo>
                    <a:pt x="60744" y="90365"/>
                  </a:lnTo>
                  <a:lnTo>
                    <a:pt x="73216" y="84186"/>
                  </a:lnTo>
                  <a:lnTo>
                    <a:pt x="83206" y="74734"/>
                  </a:lnTo>
                  <a:lnTo>
                    <a:pt x="90021" y="62701"/>
                  </a:lnTo>
                  <a:lnTo>
                    <a:pt x="92968" y="48780"/>
                  </a:lnTo>
                  <a:lnTo>
                    <a:pt x="90891" y="33805"/>
                  </a:lnTo>
                  <a:lnTo>
                    <a:pt x="64411" y="3593"/>
                  </a:lnTo>
                  <a:lnTo>
                    <a:pt x="46484" y="0"/>
                  </a:lnTo>
                  <a:close/>
                </a:path>
              </a:pathLst>
            </a:custGeom>
            <a:solidFill>
              <a:srgbClr val="000000"/>
            </a:solidFill>
          </p:spPr>
          <p:txBody>
            <a:bodyPr wrap="square" lIns="0" tIns="0" rIns="0" bIns="0" rtlCol="0"/>
            <a:lstStyle/>
            <a:p>
              <a:endParaRPr/>
            </a:p>
          </p:txBody>
        </p:sp>
        <p:sp>
          <p:nvSpPr>
            <p:cNvPr id="22" name="object 14">
              <a:extLst>
                <a:ext uri="{FF2B5EF4-FFF2-40B4-BE49-F238E27FC236}">
                  <a16:creationId xmlns:a16="http://schemas.microsoft.com/office/drawing/2014/main" id="{FBB39260-9356-4B31-93B9-E8922AAED85D}"/>
                </a:ext>
              </a:extLst>
            </p:cNvPr>
            <p:cNvSpPr/>
            <p:nvPr/>
          </p:nvSpPr>
          <p:spPr>
            <a:xfrm>
              <a:off x="6040277" y="2566515"/>
              <a:ext cx="22225" cy="0"/>
            </a:xfrm>
            <a:custGeom>
              <a:avLst/>
              <a:gdLst/>
              <a:ahLst/>
              <a:cxnLst/>
              <a:rect l="l" t="t" r="r" b="b"/>
              <a:pathLst>
                <a:path w="22225">
                  <a:moveTo>
                    <a:pt x="0" y="0"/>
                  </a:moveTo>
                  <a:lnTo>
                    <a:pt x="22166" y="0"/>
                  </a:lnTo>
                </a:path>
              </a:pathLst>
            </a:custGeom>
            <a:ln w="33063">
              <a:solidFill>
                <a:srgbClr val="000000"/>
              </a:solidFill>
            </a:ln>
          </p:spPr>
          <p:txBody>
            <a:bodyPr wrap="square" lIns="0" tIns="0" rIns="0" bIns="0" rtlCol="0"/>
            <a:lstStyle/>
            <a:p>
              <a:endParaRPr/>
            </a:p>
          </p:txBody>
        </p:sp>
        <p:sp>
          <p:nvSpPr>
            <p:cNvPr id="23" name="object 15">
              <a:extLst>
                <a:ext uri="{FF2B5EF4-FFF2-40B4-BE49-F238E27FC236}">
                  <a16:creationId xmlns:a16="http://schemas.microsoft.com/office/drawing/2014/main" id="{70AD7AD3-43BB-42F9-9397-FF993A15922B}"/>
                </a:ext>
              </a:extLst>
            </p:cNvPr>
            <p:cNvSpPr/>
            <p:nvPr/>
          </p:nvSpPr>
          <p:spPr>
            <a:xfrm>
              <a:off x="6006494" y="2501909"/>
              <a:ext cx="93345" cy="92710"/>
            </a:xfrm>
            <a:custGeom>
              <a:avLst/>
              <a:gdLst/>
              <a:ahLst/>
              <a:cxnLst/>
              <a:rect l="l" t="t" r="r" b="b"/>
              <a:pathLst>
                <a:path w="93345" h="92710">
                  <a:moveTo>
                    <a:pt x="46484" y="0"/>
                  </a:moveTo>
                  <a:lnTo>
                    <a:pt x="9761" y="17834"/>
                  </a:lnTo>
                  <a:lnTo>
                    <a:pt x="0" y="43795"/>
                  </a:lnTo>
                  <a:lnTo>
                    <a:pt x="2077" y="58771"/>
                  </a:lnTo>
                  <a:lnTo>
                    <a:pt x="28555" y="88984"/>
                  </a:lnTo>
                  <a:lnTo>
                    <a:pt x="46484" y="92578"/>
                  </a:lnTo>
                  <a:lnTo>
                    <a:pt x="60744" y="90367"/>
                  </a:lnTo>
                  <a:lnTo>
                    <a:pt x="73216" y="84192"/>
                  </a:lnTo>
                  <a:lnTo>
                    <a:pt x="83206" y="74743"/>
                  </a:lnTo>
                  <a:lnTo>
                    <a:pt x="90021" y="62710"/>
                  </a:lnTo>
                  <a:lnTo>
                    <a:pt x="92968" y="48782"/>
                  </a:lnTo>
                  <a:lnTo>
                    <a:pt x="90891" y="33806"/>
                  </a:lnTo>
                  <a:lnTo>
                    <a:pt x="64412" y="3594"/>
                  </a:lnTo>
                  <a:lnTo>
                    <a:pt x="46484" y="0"/>
                  </a:lnTo>
                  <a:close/>
                </a:path>
              </a:pathLst>
            </a:custGeom>
            <a:solidFill>
              <a:srgbClr val="000000"/>
            </a:solidFill>
          </p:spPr>
          <p:txBody>
            <a:bodyPr wrap="square" lIns="0" tIns="0" rIns="0" bIns="0" rtlCol="0"/>
            <a:lstStyle/>
            <a:p>
              <a:endParaRPr/>
            </a:p>
          </p:txBody>
        </p:sp>
        <p:sp>
          <p:nvSpPr>
            <p:cNvPr id="24" name="object 16">
              <a:extLst>
                <a:ext uri="{FF2B5EF4-FFF2-40B4-BE49-F238E27FC236}">
                  <a16:creationId xmlns:a16="http://schemas.microsoft.com/office/drawing/2014/main" id="{EFB8CB0C-7983-4D8D-9191-781BE1AC28ED}"/>
                </a:ext>
              </a:extLst>
            </p:cNvPr>
            <p:cNvSpPr/>
            <p:nvPr/>
          </p:nvSpPr>
          <p:spPr>
            <a:xfrm>
              <a:off x="5408520" y="2566515"/>
              <a:ext cx="22225" cy="0"/>
            </a:xfrm>
            <a:custGeom>
              <a:avLst/>
              <a:gdLst/>
              <a:ahLst/>
              <a:cxnLst/>
              <a:rect l="l" t="t" r="r" b="b"/>
              <a:pathLst>
                <a:path w="22225">
                  <a:moveTo>
                    <a:pt x="0" y="0"/>
                  </a:moveTo>
                  <a:lnTo>
                    <a:pt x="22166" y="0"/>
                  </a:lnTo>
                </a:path>
              </a:pathLst>
            </a:custGeom>
            <a:ln w="33063">
              <a:solidFill>
                <a:srgbClr val="000000"/>
              </a:solidFill>
            </a:ln>
          </p:spPr>
          <p:txBody>
            <a:bodyPr wrap="square" lIns="0" tIns="0" rIns="0" bIns="0" rtlCol="0"/>
            <a:lstStyle/>
            <a:p>
              <a:endParaRPr/>
            </a:p>
          </p:txBody>
        </p:sp>
        <p:sp>
          <p:nvSpPr>
            <p:cNvPr id="25" name="object 17">
              <a:extLst>
                <a:ext uri="{FF2B5EF4-FFF2-40B4-BE49-F238E27FC236}">
                  <a16:creationId xmlns:a16="http://schemas.microsoft.com/office/drawing/2014/main" id="{B2AFFA57-5116-4D5B-8A16-C0E7B33DE03A}"/>
                </a:ext>
              </a:extLst>
            </p:cNvPr>
            <p:cNvSpPr/>
            <p:nvPr/>
          </p:nvSpPr>
          <p:spPr>
            <a:xfrm>
              <a:off x="5376888" y="2501909"/>
              <a:ext cx="93345" cy="92710"/>
            </a:xfrm>
            <a:custGeom>
              <a:avLst/>
              <a:gdLst/>
              <a:ahLst/>
              <a:cxnLst/>
              <a:rect l="l" t="t" r="r" b="b"/>
              <a:pathLst>
                <a:path w="93345" h="92710">
                  <a:moveTo>
                    <a:pt x="46484" y="0"/>
                  </a:moveTo>
                  <a:lnTo>
                    <a:pt x="9761" y="17834"/>
                  </a:lnTo>
                  <a:lnTo>
                    <a:pt x="0" y="43795"/>
                  </a:lnTo>
                  <a:lnTo>
                    <a:pt x="2077" y="58771"/>
                  </a:lnTo>
                  <a:lnTo>
                    <a:pt x="28555" y="88984"/>
                  </a:lnTo>
                  <a:lnTo>
                    <a:pt x="46484" y="92578"/>
                  </a:lnTo>
                  <a:lnTo>
                    <a:pt x="60744" y="90367"/>
                  </a:lnTo>
                  <a:lnTo>
                    <a:pt x="73216" y="84192"/>
                  </a:lnTo>
                  <a:lnTo>
                    <a:pt x="83206" y="74743"/>
                  </a:lnTo>
                  <a:lnTo>
                    <a:pt x="90021" y="62710"/>
                  </a:lnTo>
                  <a:lnTo>
                    <a:pt x="92968" y="48782"/>
                  </a:lnTo>
                  <a:lnTo>
                    <a:pt x="90891" y="33806"/>
                  </a:lnTo>
                  <a:lnTo>
                    <a:pt x="64412" y="3594"/>
                  </a:lnTo>
                  <a:lnTo>
                    <a:pt x="46484" y="0"/>
                  </a:lnTo>
                  <a:close/>
                </a:path>
              </a:pathLst>
            </a:custGeom>
            <a:solidFill>
              <a:srgbClr val="000000"/>
            </a:solidFill>
          </p:spPr>
          <p:txBody>
            <a:bodyPr wrap="square" lIns="0" tIns="0" rIns="0" bIns="0" rtlCol="0"/>
            <a:lstStyle/>
            <a:p>
              <a:endParaRPr/>
            </a:p>
          </p:txBody>
        </p:sp>
        <p:sp>
          <p:nvSpPr>
            <p:cNvPr id="26" name="object 18">
              <a:extLst>
                <a:ext uri="{FF2B5EF4-FFF2-40B4-BE49-F238E27FC236}">
                  <a16:creationId xmlns:a16="http://schemas.microsoft.com/office/drawing/2014/main" id="{014F6703-4632-4493-9B6F-EF5C1CD6639B}"/>
                </a:ext>
              </a:extLst>
            </p:cNvPr>
            <p:cNvSpPr/>
            <p:nvPr/>
          </p:nvSpPr>
          <p:spPr>
            <a:xfrm>
              <a:off x="6672034" y="2566515"/>
              <a:ext cx="22225" cy="0"/>
            </a:xfrm>
            <a:custGeom>
              <a:avLst/>
              <a:gdLst/>
              <a:ahLst/>
              <a:cxnLst/>
              <a:rect l="l" t="t" r="r" b="b"/>
              <a:pathLst>
                <a:path w="22225">
                  <a:moveTo>
                    <a:pt x="0" y="0"/>
                  </a:moveTo>
                  <a:lnTo>
                    <a:pt x="22166" y="0"/>
                  </a:lnTo>
                </a:path>
              </a:pathLst>
            </a:custGeom>
            <a:ln w="33063">
              <a:solidFill>
                <a:srgbClr val="000000"/>
              </a:solidFill>
            </a:ln>
          </p:spPr>
          <p:txBody>
            <a:bodyPr wrap="square" lIns="0" tIns="0" rIns="0" bIns="0" rtlCol="0"/>
            <a:lstStyle/>
            <a:p>
              <a:endParaRPr/>
            </a:p>
          </p:txBody>
        </p:sp>
        <p:sp>
          <p:nvSpPr>
            <p:cNvPr id="27" name="object 19">
              <a:extLst>
                <a:ext uri="{FF2B5EF4-FFF2-40B4-BE49-F238E27FC236}">
                  <a16:creationId xmlns:a16="http://schemas.microsoft.com/office/drawing/2014/main" id="{5A857082-515C-4D34-8E01-69FCFCB5A00B}"/>
                </a:ext>
              </a:extLst>
            </p:cNvPr>
            <p:cNvSpPr/>
            <p:nvPr/>
          </p:nvSpPr>
          <p:spPr>
            <a:xfrm>
              <a:off x="6633529" y="2501909"/>
              <a:ext cx="93345" cy="92710"/>
            </a:xfrm>
            <a:custGeom>
              <a:avLst/>
              <a:gdLst/>
              <a:ahLst/>
              <a:cxnLst/>
              <a:rect l="l" t="t" r="r" b="b"/>
              <a:pathLst>
                <a:path w="93345" h="92710">
                  <a:moveTo>
                    <a:pt x="46484" y="0"/>
                  </a:moveTo>
                  <a:lnTo>
                    <a:pt x="9761" y="17834"/>
                  </a:lnTo>
                  <a:lnTo>
                    <a:pt x="0" y="43795"/>
                  </a:lnTo>
                  <a:lnTo>
                    <a:pt x="2077" y="58771"/>
                  </a:lnTo>
                  <a:lnTo>
                    <a:pt x="28555" y="88984"/>
                  </a:lnTo>
                  <a:lnTo>
                    <a:pt x="46484" y="92578"/>
                  </a:lnTo>
                  <a:lnTo>
                    <a:pt x="60744" y="90367"/>
                  </a:lnTo>
                  <a:lnTo>
                    <a:pt x="73216" y="84192"/>
                  </a:lnTo>
                  <a:lnTo>
                    <a:pt x="83206" y="74743"/>
                  </a:lnTo>
                  <a:lnTo>
                    <a:pt x="90021" y="62710"/>
                  </a:lnTo>
                  <a:lnTo>
                    <a:pt x="92968" y="48782"/>
                  </a:lnTo>
                  <a:lnTo>
                    <a:pt x="90891" y="33806"/>
                  </a:lnTo>
                  <a:lnTo>
                    <a:pt x="64412" y="3594"/>
                  </a:lnTo>
                  <a:lnTo>
                    <a:pt x="46484" y="0"/>
                  </a:lnTo>
                  <a:close/>
                </a:path>
              </a:pathLst>
            </a:custGeom>
            <a:solidFill>
              <a:srgbClr val="000000"/>
            </a:solidFill>
          </p:spPr>
          <p:txBody>
            <a:bodyPr wrap="square" lIns="0" tIns="0" rIns="0" bIns="0" rtlCol="0"/>
            <a:lstStyle/>
            <a:p>
              <a:endParaRPr/>
            </a:p>
          </p:txBody>
        </p:sp>
        <mc:AlternateContent xmlns:mc="http://schemas.openxmlformats.org/markup-compatibility/2006" xmlns:a14="http://schemas.microsoft.com/office/drawing/2010/main">
          <mc:Choice Requires="a14">
            <p:sp>
              <p:nvSpPr>
                <p:cNvPr id="28" name="object 20">
                  <a:extLst>
                    <a:ext uri="{FF2B5EF4-FFF2-40B4-BE49-F238E27FC236}">
                      <a16:creationId xmlns:a16="http://schemas.microsoft.com/office/drawing/2014/main" id="{8A45CC66-40EB-48C5-A1A3-A73C56843C55}"/>
                    </a:ext>
                  </a:extLst>
                </p:cNvPr>
                <p:cNvSpPr txBox="1"/>
                <p:nvPr/>
              </p:nvSpPr>
              <p:spPr>
                <a:xfrm>
                  <a:off x="4883587" y="2576946"/>
                  <a:ext cx="1696087" cy="261610"/>
                </a:xfrm>
                <a:prstGeom prst="rect">
                  <a:avLst/>
                </a:prstGeom>
              </p:spPr>
              <p:txBody>
                <a:bodyPr vert="horz" wrap="square" lIns="0" tIns="0" rIns="0" bIns="0" rtlCol="0">
                  <a:spAutoFit/>
                </a:bodyPr>
                <a:lstStyle/>
                <a:p>
                  <a:pPr marL="12700">
                    <a:lnSpc>
                      <a:spcPct val="100000"/>
                    </a:lnSpc>
                    <a:tabLst>
                      <a:tab pos="385445" algn="l"/>
                      <a:tab pos="816610" algn="l"/>
                      <a:tab pos="1132205" algn="l"/>
                      <a:tab pos="1445260" algn="l"/>
                    </a:tabLst>
                  </a:pPr>
                  <a:r>
                    <a:rPr lang="zh-CN" altLang="en-US" sz="1700" spc="20" dirty="0">
                      <a:latin typeface="Symbol"/>
                      <a:cs typeface="Symbol"/>
                    </a:rPr>
                    <a:t></a:t>
                  </a:r>
                  <a:r>
                    <a:rPr lang="en-US" altLang="zh-CN" sz="1700" spc="20" dirty="0">
                      <a:latin typeface="Times New Roman"/>
                      <a:cs typeface="Times New Roman"/>
                    </a:rPr>
                    <a:t>2</a:t>
                  </a:r>
                  <a:r>
                    <a:rPr lang="zh-CN" altLang="en-US" sz="1700" dirty="0">
                      <a:latin typeface="Times New Roman"/>
                      <a:cs typeface="Times New Roman"/>
                    </a:rPr>
                    <a:t>	</a:t>
                  </a:r>
                  <a:r>
                    <a:rPr lang="zh-CN" altLang="en-US" sz="1700" spc="20" dirty="0">
                      <a:latin typeface="Symbol"/>
                      <a:cs typeface="Symbol"/>
                    </a:rPr>
                    <a:t></a:t>
                  </a:r>
                  <a:r>
                    <a:rPr lang="zh-CN" altLang="en-US" sz="1700" dirty="0">
                      <a:latin typeface="Times New Roman"/>
                      <a:cs typeface="Times New Roman"/>
                    </a:rPr>
                    <a:t>	</a:t>
                  </a:r>
                  <a:r>
                    <a:rPr lang="en-US" altLang="zh-CN" sz="1700" spc="20" dirty="0">
                      <a:latin typeface="Times New Roman"/>
                      <a:cs typeface="Times New Roman"/>
                    </a:rPr>
                    <a:t>0</a:t>
                  </a:r>
                  <a:r>
                    <a:rPr lang="zh-CN" altLang="en-US" sz="1700" dirty="0">
                      <a:latin typeface="Times New Roman"/>
                      <a:cs typeface="Times New Roman"/>
                    </a:rPr>
                    <a:t>	</a:t>
                  </a:r>
                  <a:r>
                    <a:rPr lang="en-US" altLang="zh-CN" sz="1700" spc="20" dirty="0">
                      <a:latin typeface="Times New Roman"/>
                      <a:cs typeface="Times New Roman"/>
                    </a:rPr>
                    <a:t>1</a:t>
                  </a:r>
                  <a:r>
                    <a:rPr lang="zh-CN" altLang="en-US" sz="1700" dirty="0">
                      <a:latin typeface="Times New Roman"/>
                      <a:cs typeface="Times New Roman"/>
                    </a:rPr>
                    <a:t>	</a:t>
                  </a:r>
                  <a14:m>
                    <m:oMath xmlns:m="http://schemas.openxmlformats.org/officeDocument/2006/math">
                      <m:sSub>
                        <m:sSubPr>
                          <m:ctrlPr>
                            <a:rPr lang="en-US" altLang="zh-CN" sz="1700" b="0" i="1" smtClean="0">
                              <a:latin typeface="Cambria Math" panose="02040503050406030204" pitchFamily="18" charset="0"/>
                              <a:cs typeface="Times New Roman"/>
                            </a:rPr>
                          </m:ctrlPr>
                        </m:sSubPr>
                        <m:e>
                          <m:r>
                            <a:rPr lang="zh-CN" altLang="en-US" sz="1700" b="0" i="1" smtClean="0">
                              <a:latin typeface="Cambria Math" panose="02040503050406030204" pitchFamily="18" charset="0"/>
                              <a:cs typeface="Times New Roman"/>
                            </a:rPr>
                            <m:t>𝑥</m:t>
                          </m:r>
                        </m:e>
                        <m:sub>
                          <m:r>
                            <a:rPr lang="en-US" altLang="zh-CN" sz="1700" b="0" i="1" smtClean="0">
                              <a:latin typeface="Cambria Math" panose="02040503050406030204" pitchFamily="18" charset="0"/>
                              <a:cs typeface="Times New Roman"/>
                            </a:rPr>
                            <m:t>0</m:t>
                          </m:r>
                        </m:sub>
                      </m:sSub>
                    </m:oMath>
                  </a14:m>
                  <a:endParaRPr sz="1700" dirty="0">
                    <a:latin typeface="Times New Roman"/>
                    <a:cs typeface="Times New Roman"/>
                  </a:endParaRPr>
                </a:p>
              </p:txBody>
            </p:sp>
          </mc:Choice>
          <mc:Fallback xmlns="">
            <p:sp>
              <p:nvSpPr>
                <p:cNvPr id="28" name="object 20">
                  <a:extLst>
                    <a:ext uri="{FF2B5EF4-FFF2-40B4-BE49-F238E27FC236}">
                      <a16:creationId xmlns:a16="http://schemas.microsoft.com/office/drawing/2014/main" id="{8A45CC66-40EB-48C5-A1A3-A73C56843C55}"/>
                    </a:ext>
                  </a:extLst>
                </p:cNvPr>
                <p:cNvSpPr txBox="1">
                  <a:spLocks noRot="1" noChangeAspect="1" noMove="1" noResize="1" noEditPoints="1" noAdjustHandles="1" noChangeArrowheads="1" noChangeShapeType="1" noTextEdit="1"/>
                </p:cNvSpPr>
                <p:nvPr/>
              </p:nvSpPr>
              <p:spPr>
                <a:xfrm>
                  <a:off x="4883587" y="2576946"/>
                  <a:ext cx="1696087" cy="261610"/>
                </a:xfrm>
                <a:prstGeom prst="rect">
                  <a:avLst/>
                </a:prstGeom>
                <a:blipFill>
                  <a:blip r:embed="rId3"/>
                  <a:stretch>
                    <a:fillRect l="-7194" t="-25581" r="-360" b="-51163"/>
                  </a:stretch>
                </a:blipFill>
              </p:spPr>
              <p:txBody>
                <a:bodyPr/>
                <a:lstStyle/>
                <a:p>
                  <a:r>
                    <a:rPr lang="zh-CN" altLang="en-US">
                      <a:noFill/>
                    </a:rPr>
                    <a:t> </a:t>
                  </a:r>
                </a:p>
              </p:txBody>
            </p:sp>
          </mc:Fallback>
        </mc:AlternateContent>
        <p:sp>
          <p:nvSpPr>
            <p:cNvPr id="29" name="object 21">
              <a:extLst>
                <a:ext uri="{FF2B5EF4-FFF2-40B4-BE49-F238E27FC236}">
                  <a16:creationId xmlns:a16="http://schemas.microsoft.com/office/drawing/2014/main" id="{4713FC7F-55CA-4469-8004-BF40B6153B90}"/>
                </a:ext>
              </a:extLst>
            </p:cNvPr>
            <p:cNvSpPr txBox="1"/>
            <p:nvPr/>
          </p:nvSpPr>
          <p:spPr>
            <a:xfrm>
              <a:off x="5407950" y="1732180"/>
              <a:ext cx="136525" cy="246379"/>
            </a:xfrm>
            <a:prstGeom prst="rect">
              <a:avLst/>
            </a:prstGeom>
          </p:spPr>
          <p:txBody>
            <a:bodyPr vert="horz" wrap="square" lIns="0" tIns="0" rIns="0" bIns="0" rtlCol="0">
              <a:spAutoFit/>
            </a:bodyPr>
            <a:lstStyle/>
            <a:p>
              <a:pPr marL="12700">
                <a:lnSpc>
                  <a:spcPct val="100000"/>
                </a:lnSpc>
              </a:pPr>
              <a:r>
                <a:rPr sz="1700" spc="20" dirty="0">
                  <a:latin typeface="Times New Roman"/>
                  <a:cs typeface="Times New Roman"/>
                </a:rPr>
                <a:t>1</a:t>
              </a:r>
              <a:endParaRPr sz="1700" dirty="0">
                <a:latin typeface="Times New Roman"/>
                <a:cs typeface="Times New Roman"/>
              </a:endParaRPr>
            </a:p>
          </p:txBody>
        </p:sp>
        <p:sp>
          <p:nvSpPr>
            <p:cNvPr id="30" name="object 22">
              <a:extLst>
                <a:ext uri="{FF2B5EF4-FFF2-40B4-BE49-F238E27FC236}">
                  <a16:creationId xmlns:a16="http://schemas.microsoft.com/office/drawing/2014/main" id="{E780B3C8-FF84-4BD7-A84A-C342FDD53C32}"/>
                </a:ext>
              </a:extLst>
            </p:cNvPr>
            <p:cNvSpPr txBox="1"/>
            <p:nvPr/>
          </p:nvSpPr>
          <p:spPr>
            <a:xfrm>
              <a:off x="7202770" y="2376653"/>
              <a:ext cx="143510" cy="315471"/>
            </a:xfrm>
            <a:prstGeom prst="rect">
              <a:avLst/>
            </a:prstGeom>
          </p:spPr>
          <p:txBody>
            <a:bodyPr vert="horz" wrap="square" lIns="0" tIns="0" rIns="0" bIns="0" rtlCol="0">
              <a:spAutoFit/>
            </a:bodyPr>
            <a:lstStyle/>
            <a:p>
              <a:pPr marL="12700">
                <a:lnSpc>
                  <a:spcPct val="100000"/>
                </a:lnSpc>
              </a:pPr>
              <a:r>
                <a:rPr lang="en-US" sz="2050" i="1" spc="15" dirty="0">
                  <a:latin typeface="Times New Roman"/>
                  <a:cs typeface="Times New Roman"/>
                </a:rPr>
                <a:t>x</a:t>
              </a:r>
              <a:endParaRPr sz="2050" dirty="0">
                <a:latin typeface="Times New Roman"/>
                <a:cs typeface="Times New Roman"/>
              </a:endParaRPr>
            </a:p>
          </p:txBody>
        </p:sp>
        <mc:AlternateContent xmlns:mc="http://schemas.openxmlformats.org/markup-compatibility/2006" xmlns:a14="http://schemas.microsoft.com/office/drawing/2010/main">
          <mc:Choice Requires="a14">
            <p:sp>
              <p:nvSpPr>
                <p:cNvPr id="31" name="object 23">
                  <a:extLst>
                    <a:ext uri="{FF2B5EF4-FFF2-40B4-BE49-F238E27FC236}">
                      <a16:creationId xmlns:a16="http://schemas.microsoft.com/office/drawing/2014/main" id="{EBE253D5-0259-4339-A8F5-4040A570E602}"/>
                    </a:ext>
                  </a:extLst>
                </p:cNvPr>
                <p:cNvSpPr txBox="1"/>
                <p:nvPr/>
              </p:nvSpPr>
              <p:spPr>
                <a:xfrm>
                  <a:off x="5845200" y="1575444"/>
                  <a:ext cx="1110890" cy="315471"/>
                </a:xfrm>
                <a:prstGeom prst="rect">
                  <a:avLst/>
                </a:prstGeom>
              </p:spPr>
              <p:txBody>
                <a:bodyPr vert="horz" wrap="square" lIns="0" tIns="0" rIns="0" bIns="0" rtlCol="0">
                  <a:spAutoFit/>
                </a:bodyPr>
                <a:lstStyle/>
                <a:p>
                  <a:pPr marL="12700">
                    <a:lnSpc>
                      <a:spcPct val="100000"/>
                    </a:lnSpc>
                  </a:pPr>
                  <a14:m>
                    <m:oMathPara xmlns:m="http://schemas.openxmlformats.org/officeDocument/2006/math">
                      <m:oMathParaPr>
                        <m:jc m:val="centerGroup"/>
                      </m:oMathParaPr>
                      <m:oMath xmlns:m="http://schemas.openxmlformats.org/officeDocument/2006/math">
                        <m:r>
                          <a:rPr lang="en-US" altLang="zh-CN" sz="2050" b="0" i="1" smtClean="0">
                            <a:latin typeface="Cambria Math" panose="02040503050406030204" pitchFamily="18" charset="0"/>
                            <a:cs typeface="Times New Roman"/>
                          </a:rPr>
                          <m:t>𝛿</m:t>
                        </m:r>
                        <m:r>
                          <a:rPr lang="en-US" altLang="zh-CN" sz="2050" b="0" i="1" smtClean="0">
                            <a:latin typeface="Cambria Math" panose="02040503050406030204" pitchFamily="18" charset="0"/>
                            <a:cs typeface="Times New Roman"/>
                          </a:rPr>
                          <m:t>(</m:t>
                        </m:r>
                        <m:r>
                          <a:rPr lang="en-US" altLang="zh-CN" sz="2050" b="0" i="1" smtClean="0">
                            <a:latin typeface="Cambria Math" panose="02040503050406030204" pitchFamily="18" charset="0"/>
                            <a:cs typeface="Times New Roman"/>
                          </a:rPr>
                          <m:t>𝑥</m:t>
                        </m:r>
                        <m:r>
                          <a:rPr lang="en-US" altLang="zh-CN" sz="2050" b="0" i="1" smtClean="0">
                            <a:latin typeface="Cambria Math" panose="02040503050406030204" pitchFamily="18" charset="0"/>
                            <a:cs typeface="Times New Roman"/>
                          </a:rPr>
                          <m:t>−</m:t>
                        </m:r>
                        <m:sSub>
                          <m:sSubPr>
                            <m:ctrlPr>
                              <a:rPr lang="en-US" altLang="zh-CN" sz="2050" b="0" i="1" smtClean="0">
                                <a:latin typeface="Cambria Math" panose="02040503050406030204" pitchFamily="18" charset="0"/>
                                <a:cs typeface="Times New Roman"/>
                              </a:rPr>
                            </m:ctrlPr>
                          </m:sSubPr>
                          <m:e>
                            <m:r>
                              <a:rPr lang="en-US" altLang="zh-CN" sz="2050" b="0" i="1" smtClean="0">
                                <a:latin typeface="Cambria Math" panose="02040503050406030204" pitchFamily="18" charset="0"/>
                                <a:cs typeface="Times New Roman"/>
                              </a:rPr>
                              <m:t>𝑥</m:t>
                            </m:r>
                          </m:e>
                          <m:sub>
                            <m:r>
                              <a:rPr lang="en-US" altLang="zh-CN" sz="2050" b="0" i="1" smtClean="0">
                                <a:latin typeface="Cambria Math" panose="02040503050406030204" pitchFamily="18" charset="0"/>
                                <a:cs typeface="Times New Roman"/>
                              </a:rPr>
                              <m:t>0</m:t>
                            </m:r>
                          </m:sub>
                        </m:sSub>
                        <m:r>
                          <a:rPr lang="en-US" altLang="zh-CN" sz="2050" b="0" i="1" smtClean="0">
                            <a:latin typeface="Cambria Math" panose="02040503050406030204" pitchFamily="18" charset="0"/>
                            <a:cs typeface="Times New Roman"/>
                          </a:rPr>
                          <m:t>)</m:t>
                        </m:r>
                      </m:oMath>
                    </m:oMathPara>
                  </a14:m>
                  <a:endParaRPr sz="2050" dirty="0">
                    <a:latin typeface="Times New Roman"/>
                    <a:cs typeface="Times New Roman"/>
                  </a:endParaRPr>
                </a:p>
              </p:txBody>
            </p:sp>
          </mc:Choice>
          <mc:Fallback xmlns="">
            <p:sp>
              <p:nvSpPr>
                <p:cNvPr id="31" name="object 23">
                  <a:extLst>
                    <a:ext uri="{FF2B5EF4-FFF2-40B4-BE49-F238E27FC236}">
                      <a16:creationId xmlns:a16="http://schemas.microsoft.com/office/drawing/2014/main" id="{EBE253D5-0259-4339-A8F5-4040A570E602}"/>
                    </a:ext>
                  </a:extLst>
                </p:cNvPr>
                <p:cNvSpPr txBox="1">
                  <a:spLocks noRot="1" noChangeAspect="1" noMove="1" noResize="1" noEditPoints="1" noAdjustHandles="1" noChangeArrowheads="1" noChangeShapeType="1" noTextEdit="1"/>
                </p:cNvSpPr>
                <p:nvPr/>
              </p:nvSpPr>
              <p:spPr>
                <a:xfrm>
                  <a:off x="5845200" y="1575444"/>
                  <a:ext cx="1110890" cy="315471"/>
                </a:xfrm>
                <a:prstGeom prst="rect">
                  <a:avLst/>
                </a:prstGeom>
                <a:blipFill>
                  <a:blip r:embed="rId4"/>
                  <a:stretch>
                    <a:fillRect l="-7692" r="-9890" b="-37255"/>
                  </a:stretch>
                </a:blipFill>
              </p:spPr>
              <p:txBody>
                <a:bodyPr/>
                <a:lstStyle/>
                <a:p>
                  <a:r>
                    <a:rPr lang="zh-CN" altLang="en-US">
                      <a:noFill/>
                    </a:rPr>
                    <a:t> </a:t>
                  </a:r>
                </a:p>
              </p:txBody>
            </p:sp>
          </mc:Fallback>
        </mc:AlternateContent>
        <p:sp>
          <p:nvSpPr>
            <p:cNvPr id="32" name="object 24">
              <a:extLst>
                <a:ext uri="{FF2B5EF4-FFF2-40B4-BE49-F238E27FC236}">
                  <a16:creationId xmlns:a16="http://schemas.microsoft.com/office/drawing/2014/main" id="{B2B81F0D-FFF8-480F-A277-3CD788382FAB}"/>
                </a:ext>
              </a:extLst>
            </p:cNvPr>
            <p:cNvSpPr/>
            <p:nvPr/>
          </p:nvSpPr>
          <p:spPr>
            <a:xfrm>
              <a:off x="6356155" y="2566515"/>
              <a:ext cx="22225" cy="0"/>
            </a:xfrm>
            <a:custGeom>
              <a:avLst/>
              <a:gdLst/>
              <a:ahLst/>
              <a:cxnLst/>
              <a:rect l="l" t="t" r="r" b="b"/>
              <a:pathLst>
                <a:path w="22225">
                  <a:moveTo>
                    <a:pt x="0" y="0"/>
                  </a:moveTo>
                  <a:lnTo>
                    <a:pt x="22166" y="0"/>
                  </a:lnTo>
                </a:path>
              </a:pathLst>
            </a:custGeom>
            <a:ln w="33063">
              <a:solidFill>
                <a:srgbClr val="000000"/>
              </a:solidFill>
            </a:ln>
          </p:spPr>
          <p:txBody>
            <a:bodyPr wrap="square" lIns="0" tIns="0" rIns="0" bIns="0" rtlCol="0"/>
            <a:lstStyle/>
            <a:p>
              <a:endParaRPr/>
            </a:p>
          </p:txBody>
        </p:sp>
        <p:sp>
          <p:nvSpPr>
            <p:cNvPr id="33" name="object 25">
              <a:extLst>
                <a:ext uri="{FF2B5EF4-FFF2-40B4-BE49-F238E27FC236}">
                  <a16:creationId xmlns:a16="http://schemas.microsoft.com/office/drawing/2014/main" id="{718C05BB-5FC3-4633-8865-AFB2D527FFFE}"/>
                </a:ext>
              </a:extLst>
            </p:cNvPr>
            <p:cNvSpPr/>
            <p:nvPr/>
          </p:nvSpPr>
          <p:spPr>
            <a:xfrm>
              <a:off x="6320666" y="2501909"/>
              <a:ext cx="93345" cy="92710"/>
            </a:xfrm>
            <a:custGeom>
              <a:avLst/>
              <a:gdLst/>
              <a:ahLst/>
              <a:cxnLst/>
              <a:rect l="l" t="t" r="r" b="b"/>
              <a:pathLst>
                <a:path w="93345" h="92710">
                  <a:moveTo>
                    <a:pt x="46484" y="0"/>
                  </a:moveTo>
                  <a:lnTo>
                    <a:pt x="9768" y="17834"/>
                  </a:lnTo>
                  <a:lnTo>
                    <a:pt x="0" y="43795"/>
                  </a:lnTo>
                  <a:lnTo>
                    <a:pt x="2079" y="58771"/>
                  </a:lnTo>
                  <a:lnTo>
                    <a:pt x="28564" y="88984"/>
                  </a:lnTo>
                  <a:lnTo>
                    <a:pt x="46484" y="92578"/>
                  </a:lnTo>
                  <a:lnTo>
                    <a:pt x="60744" y="90367"/>
                  </a:lnTo>
                  <a:lnTo>
                    <a:pt x="73216" y="84192"/>
                  </a:lnTo>
                  <a:lnTo>
                    <a:pt x="83206" y="74743"/>
                  </a:lnTo>
                  <a:lnTo>
                    <a:pt x="90021" y="62710"/>
                  </a:lnTo>
                  <a:lnTo>
                    <a:pt x="92968" y="48782"/>
                  </a:lnTo>
                  <a:lnTo>
                    <a:pt x="90891" y="33806"/>
                  </a:lnTo>
                  <a:lnTo>
                    <a:pt x="64412" y="3594"/>
                  </a:lnTo>
                  <a:lnTo>
                    <a:pt x="46484" y="0"/>
                  </a:lnTo>
                  <a:close/>
                </a:path>
              </a:pathLst>
            </a:custGeom>
            <a:solidFill>
              <a:srgbClr val="000000"/>
            </a:solidFill>
          </p:spPr>
          <p:txBody>
            <a:bodyPr wrap="square" lIns="0" tIns="0" rIns="0" bIns="0" rtlCol="0"/>
            <a:lstStyle/>
            <a:p>
              <a:endParaRPr/>
            </a:p>
          </p:txBody>
        </p:sp>
        <p:sp>
          <p:nvSpPr>
            <p:cNvPr id="34" name="object 26">
              <a:extLst>
                <a:ext uri="{FF2B5EF4-FFF2-40B4-BE49-F238E27FC236}">
                  <a16:creationId xmlns:a16="http://schemas.microsoft.com/office/drawing/2014/main" id="{952E014A-BC83-40A9-9959-966E763FD754}"/>
                </a:ext>
              </a:extLst>
            </p:cNvPr>
            <p:cNvSpPr/>
            <p:nvPr/>
          </p:nvSpPr>
          <p:spPr>
            <a:xfrm>
              <a:off x="5092641" y="2566515"/>
              <a:ext cx="22225" cy="0"/>
            </a:xfrm>
            <a:custGeom>
              <a:avLst/>
              <a:gdLst/>
              <a:ahLst/>
              <a:cxnLst/>
              <a:rect l="l" t="t" r="r" b="b"/>
              <a:pathLst>
                <a:path w="22225">
                  <a:moveTo>
                    <a:pt x="0" y="0"/>
                  </a:moveTo>
                  <a:lnTo>
                    <a:pt x="22166" y="0"/>
                  </a:lnTo>
                </a:path>
              </a:pathLst>
            </a:custGeom>
            <a:ln w="33063">
              <a:solidFill>
                <a:srgbClr val="000000"/>
              </a:solidFill>
            </a:ln>
          </p:spPr>
          <p:txBody>
            <a:bodyPr wrap="square" lIns="0" tIns="0" rIns="0" bIns="0" rtlCol="0"/>
            <a:lstStyle/>
            <a:p>
              <a:endParaRPr/>
            </a:p>
          </p:txBody>
        </p:sp>
        <p:sp>
          <p:nvSpPr>
            <p:cNvPr id="35" name="object 27">
              <a:extLst>
                <a:ext uri="{FF2B5EF4-FFF2-40B4-BE49-F238E27FC236}">
                  <a16:creationId xmlns:a16="http://schemas.microsoft.com/office/drawing/2014/main" id="{66517205-487D-4ADF-A003-91CA25816911}"/>
                </a:ext>
              </a:extLst>
            </p:cNvPr>
            <p:cNvSpPr/>
            <p:nvPr/>
          </p:nvSpPr>
          <p:spPr>
            <a:xfrm>
              <a:off x="5063979" y="2501909"/>
              <a:ext cx="93345" cy="92710"/>
            </a:xfrm>
            <a:custGeom>
              <a:avLst/>
              <a:gdLst/>
              <a:ahLst/>
              <a:cxnLst/>
              <a:rect l="l" t="t" r="r" b="b"/>
              <a:pathLst>
                <a:path w="93345" h="92710">
                  <a:moveTo>
                    <a:pt x="46484" y="0"/>
                  </a:moveTo>
                  <a:lnTo>
                    <a:pt x="9761" y="17834"/>
                  </a:lnTo>
                  <a:lnTo>
                    <a:pt x="0" y="43795"/>
                  </a:lnTo>
                  <a:lnTo>
                    <a:pt x="2077" y="58771"/>
                  </a:lnTo>
                  <a:lnTo>
                    <a:pt x="28555" y="88984"/>
                  </a:lnTo>
                  <a:lnTo>
                    <a:pt x="46484" y="92578"/>
                  </a:lnTo>
                  <a:lnTo>
                    <a:pt x="60736" y="90367"/>
                  </a:lnTo>
                  <a:lnTo>
                    <a:pt x="73206" y="84192"/>
                  </a:lnTo>
                  <a:lnTo>
                    <a:pt x="83199" y="74743"/>
                  </a:lnTo>
                  <a:lnTo>
                    <a:pt x="90018" y="62710"/>
                  </a:lnTo>
                  <a:lnTo>
                    <a:pt x="92968" y="48782"/>
                  </a:lnTo>
                  <a:lnTo>
                    <a:pt x="90889" y="33806"/>
                  </a:lnTo>
                  <a:lnTo>
                    <a:pt x="64403" y="3594"/>
                  </a:lnTo>
                  <a:lnTo>
                    <a:pt x="46484" y="0"/>
                  </a:lnTo>
                  <a:close/>
                </a:path>
              </a:pathLst>
            </a:custGeom>
            <a:solidFill>
              <a:srgbClr val="000000"/>
            </a:solidFill>
          </p:spPr>
          <p:txBody>
            <a:bodyPr wrap="square" lIns="0" tIns="0" rIns="0" bIns="0" rtlCol="0"/>
            <a:lstStyle/>
            <a:p>
              <a:endParaRPr/>
            </a:p>
          </p:txBody>
        </p:sp>
        <p:sp>
          <p:nvSpPr>
            <p:cNvPr id="36" name="object 28">
              <a:extLst>
                <a:ext uri="{FF2B5EF4-FFF2-40B4-BE49-F238E27FC236}">
                  <a16:creationId xmlns:a16="http://schemas.microsoft.com/office/drawing/2014/main" id="{9BBB97FC-A238-49AF-B7E5-6303F23C4546}"/>
                </a:ext>
              </a:extLst>
            </p:cNvPr>
            <p:cNvSpPr/>
            <p:nvPr/>
          </p:nvSpPr>
          <p:spPr>
            <a:xfrm>
              <a:off x="4793388" y="2566515"/>
              <a:ext cx="22225" cy="0"/>
            </a:xfrm>
            <a:custGeom>
              <a:avLst/>
              <a:gdLst/>
              <a:ahLst/>
              <a:cxnLst/>
              <a:rect l="l" t="t" r="r" b="b"/>
              <a:pathLst>
                <a:path w="22225">
                  <a:moveTo>
                    <a:pt x="0" y="0"/>
                  </a:moveTo>
                  <a:lnTo>
                    <a:pt x="22166" y="0"/>
                  </a:lnTo>
                </a:path>
              </a:pathLst>
            </a:custGeom>
            <a:ln w="33063">
              <a:solidFill>
                <a:srgbClr val="000000"/>
              </a:solidFill>
            </a:ln>
          </p:spPr>
          <p:txBody>
            <a:bodyPr wrap="square" lIns="0" tIns="0" rIns="0" bIns="0" rtlCol="0"/>
            <a:lstStyle/>
            <a:p>
              <a:endParaRPr/>
            </a:p>
          </p:txBody>
        </p:sp>
        <p:sp>
          <p:nvSpPr>
            <p:cNvPr id="37" name="object 29">
              <a:extLst>
                <a:ext uri="{FF2B5EF4-FFF2-40B4-BE49-F238E27FC236}">
                  <a16:creationId xmlns:a16="http://schemas.microsoft.com/office/drawing/2014/main" id="{43EA0AB3-2DF2-4FD5-977F-4DBA265AE49C}"/>
                </a:ext>
              </a:extLst>
            </p:cNvPr>
            <p:cNvSpPr/>
            <p:nvPr/>
          </p:nvSpPr>
          <p:spPr>
            <a:xfrm>
              <a:off x="4749786" y="2501909"/>
              <a:ext cx="93345" cy="92710"/>
            </a:xfrm>
            <a:custGeom>
              <a:avLst/>
              <a:gdLst/>
              <a:ahLst/>
              <a:cxnLst/>
              <a:rect l="l" t="t" r="r" b="b"/>
              <a:pathLst>
                <a:path w="93345" h="92710">
                  <a:moveTo>
                    <a:pt x="46484" y="0"/>
                  </a:moveTo>
                  <a:lnTo>
                    <a:pt x="9761" y="17834"/>
                  </a:lnTo>
                  <a:lnTo>
                    <a:pt x="0" y="43795"/>
                  </a:lnTo>
                  <a:lnTo>
                    <a:pt x="2077" y="58771"/>
                  </a:lnTo>
                  <a:lnTo>
                    <a:pt x="28555" y="88984"/>
                  </a:lnTo>
                  <a:lnTo>
                    <a:pt x="46484" y="92578"/>
                  </a:lnTo>
                  <a:lnTo>
                    <a:pt x="60744" y="90367"/>
                  </a:lnTo>
                  <a:lnTo>
                    <a:pt x="73216" y="84192"/>
                  </a:lnTo>
                  <a:lnTo>
                    <a:pt x="83206" y="74743"/>
                  </a:lnTo>
                  <a:lnTo>
                    <a:pt x="90021" y="62710"/>
                  </a:lnTo>
                  <a:lnTo>
                    <a:pt x="92968" y="48782"/>
                  </a:lnTo>
                  <a:lnTo>
                    <a:pt x="90891" y="33806"/>
                  </a:lnTo>
                  <a:lnTo>
                    <a:pt x="64412" y="3594"/>
                  </a:lnTo>
                  <a:lnTo>
                    <a:pt x="46484" y="0"/>
                  </a:lnTo>
                  <a:close/>
                </a:path>
              </a:pathLst>
            </a:custGeom>
            <a:solidFill>
              <a:srgbClr val="000000"/>
            </a:solidFill>
          </p:spPr>
          <p:txBody>
            <a:bodyPr wrap="square" lIns="0" tIns="0" rIns="0" bIns="0" rtlCol="0"/>
            <a:lstStyle/>
            <a:p>
              <a:endParaRPr/>
            </a:p>
          </p:txBody>
        </p:sp>
        <p:sp>
          <p:nvSpPr>
            <p:cNvPr id="38" name="object 12">
              <a:extLst>
                <a:ext uri="{FF2B5EF4-FFF2-40B4-BE49-F238E27FC236}">
                  <a16:creationId xmlns:a16="http://schemas.microsoft.com/office/drawing/2014/main" id="{E65A87EB-5897-470E-8D0A-164525C82C2A}"/>
                </a:ext>
              </a:extLst>
            </p:cNvPr>
            <p:cNvSpPr/>
            <p:nvPr/>
          </p:nvSpPr>
          <p:spPr>
            <a:xfrm>
              <a:off x="6377786" y="1877091"/>
              <a:ext cx="45719" cy="686374"/>
            </a:xfrm>
            <a:custGeom>
              <a:avLst/>
              <a:gdLst/>
              <a:ahLst/>
              <a:cxnLst/>
              <a:rect l="l" t="t" r="r" b="b"/>
              <a:pathLst>
                <a:path h="628650">
                  <a:moveTo>
                    <a:pt x="0" y="628211"/>
                  </a:moveTo>
                  <a:lnTo>
                    <a:pt x="0" y="0"/>
                  </a:lnTo>
                </a:path>
              </a:pathLst>
            </a:custGeom>
            <a:ln w="22166">
              <a:solidFill>
                <a:srgbClr val="000000"/>
              </a:solidFill>
            </a:ln>
          </p:spPr>
          <p:txBody>
            <a:bodyPr wrap="square" lIns="0" tIns="0" rIns="0" bIns="0" rtlCol="0"/>
            <a:lstStyle/>
            <a:p>
              <a:endParaRPr/>
            </a:p>
          </p:txBody>
        </p:sp>
      </p:grpSp>
      <p:grpSp>
        <p:nvGrpSpPr>
          <p:cNvPr id="64" name="组合 63">
            <a:extLst>
              <a:ext uri="{FF2B5EF4-FFF2-40B4-BE49-F238E27FC236}">
                <a16:creationId xmlns:a16="http://schemas.microsoft.com/office/drawing/2014/main" id="{E8E7BD33-3AB6-4932-BB42-8BDEE832F1CB}"/>
              </a:ext>
            </a:extLst>
          </p:cNvPr>
          <p:cNvGrpSpPr/>
          <p:nvPr/>
        </p:nvGrpSpPr>
        <p:grpSpPr>
          <a:xfrm>
            <a:off x="8555695" y="518166"/>
            <a:ext cx="3378350" cy="2326781"/>
            <a:chOff x="4298803" y="419442"/>
            <a:chExt cx="3378350" cy="2326781"/>
          </a:xfrm>
        </p:grpSpPr>
        <p:sp>
          <p:nvSpPr>
            <p:cNvPr id="65" name="object 10">
              <a:extLst>
                <a:ext uri="{FF2B5EF4-FFF2-40B4-BE49-F238E27FC236}">
                  <a16:creationId xmlns:a16="http://schemas.microsoft.com/office/drawing/2014/main" id="{657725F5-63DA-4A1C-97A7-7F515916C533}"/>
                </a:ext>
              </a:extLst>
            </p:cNvPr>
            <p:cNvSpPr/>
            <p:nvPr/>
          </p:nvSpPr>
          <p:spPr>
            <a:xfrm>
              <a:off x="4488593" y="2549983"/>
              <a:ext cx="2444115" cy="0"/>
            </a:xfrm>
            <a:custGeom>
              <a:avLst/>
              <a:gdLst/>
              <a:ahLst/>
              <a:cxnLst/>
              <a:rect l="l" t="t" r="r" b="b"/>
              <a:pathLst>
                <a:path w="2444115">
                  <a:moveTo>
                    <a:pt x="0" y="0"/>
                  </a:moveTo>
                  <a:lnTo>
                    <a:pt x="2443902" y="0"/>
                  </a:lnTo>
                </a:path>
              </a:pathLst>
            </a:custGeom>
            <a:ln w="22042">
              <a:solidFill>
                <a:srgbClr val="000000"/>
              </a:solidFill>
            </a:ln>
          </p:spPr>
          <p:txBody>
            <a:bodyPr wrap="square" lIns="0" tIns="0" rIns="0" bIns="0" rtlCol="0"/>
            <a:lstStyle/>
            <a:p>
              <a:endParaRPr/>
            </a:p>
          </p:txBody>
        </p:sp>
        <p:sp>
          <p:nvSpPr>
            <p:cNvPr id="66" name="object 11">
              <a:extLst>
                <a:ext uri="{FF2B5EF4-FFF2-40B4-BE49-F238E27FC236}">
                  <a16:creationId xmlns:a16="http://schemas.microsoft.com/office/drawing/2014/main" id="{F2FD9F87-CA5E-4D08-8F0E-BC425B9DDCCC}"/>
                </a:ext>
              </a:extLst>
            </p:cNvPr>
            <p:cNvSpPr/>
            <p:nvPr/>
          </p:nvSpPr>
          <p:spPr>
            <a:xfrm>
              <a:off x="6915870" y="2467324"/>
              <a:ext cx="233045" cy="165735"/>
            </a:xfrm>
            <a:custGeom>
              <a:avLst/>
              <a:gdLst/>
              <a:ahLst/>
              <a:cxnLst/>
              <a:rect l="l" t="t" r="r" b="b"/>
              <a:pathLst>
                <a:path w="233045" h="165735">
                  <a:moveTo>
                    <a:pt x="0" y="0"/>
                  </a:moveTo>
                  <a:lnTo>
                    <a:pt x="0" y="165318"/>
                  </a:lnTo>
                  <a:lnTo>
                    <a:pt x="232752" y="82659"/>
                  </a:lnTo>
                  <a:lnTo>
                    <a:pt x="0" y="0"/>
                  </a:lnTo>
                  <a:close/>
                </a:path>
              </a:pathLst>
            </a:custGeom>
            <a:solidFill>
              <a:srgbClr val="000000"/>
            </a:solidFill>
          </p:spPr>
          <p:txBody>
            <a:bodyPr wrap="square" lIns="0" tIns="0" rIns="0" bIns="0" rtlCol="0"/>
            <a:lstStyle/>
            <a:p>
              <a:endParaRPr/>
            </a:p>
          </p:txBody>
        </p:sp>
        <p:sp>
          <p:nvSpPr>
            <p:cNvPr id="67" name="object 12">
              <a:extLst>
                <a:ext uri="{FF2B5EF4-FFF2-40B4-BE49-F238E27FC236}">
                  <a16:creationId xmlns:a16="http://schemas.microsoft.com/office/drawing/2014/main" id="{D5FEF5AD-3C2A-4494-A469-9C3F40EFFF45}"/>
                </a:ext>
              </a:extLst>
            </p:cNvPr>
            <p:cNvSpPr/>
            <p:nvPr/>
          </p:nvSpPr>
          <p:spPr>
            <a:xfrm>
              <a:off x="5732505" y="736103"/>
              <a:ext cx="48133" cy="1814319"/>
            </a:xfrm>
            <a:custGeom>
              <a:avLst/>
              <a:gdLst/>
              <a:ahLst/>
              <a:cxnLst/>
              <a:rect l="l" t="t" r="r" b="b"/>
              <a:pathLst>
                <a:path h="628650">
                  <a:moveTo>
                    <a:pt x="0" y="628211"/>
                  </a:moveTo>
                  <a:lnTo>
                    <a:pt x="0" y="0"/>
                  </a:lnTo>
                </a:path>
              </a:pathLst>
            </a:custGeom>
            <a:ln w="22166">
              <a:solidFill>
                <a:srgbClr val="000000"/>
              </a:solidFill>
            </a:ln>
          </p:spPr>
          <p:txBody>
            <a:bodyPr wrap="square" lIns="0" tIns="0" rIns="0" bIns="0" rtlCol="0"/>
            <a:lstStyle/>
            <a:p>
              <a:endParaRPr/>
            </a:p>
          </p:txBody>
        </p:sp>
        <p:sp>
          <p:nvSpPr>
            <p:cNvPr id="68" name="object 13">
              <a:extLst>
                <a:ext uri="{FF2B5EF4-FFF2-40B4-BE49-F238E27FC236}">
                  <a16:creationId xmlns:a16="http://schemas.microsoft.com/office/drawing/2014/main" id="{0C094712-8EB2-4815-9A45-AAE8281B2681}"/>
                </a:ext>
              </a:extLst>
            </p:cNvPr>
            <p:cNvSpPr/>
            <p:nvPr/>
          </p:nvSpPr>
          <p:spPr>
            <a:xfrm>
              <a:off x="5680139" y="1820157"/>
              <a:ext cx="93345" cy="92710"/>
            </a:xfrm>
            <a:custGeom>
              <a:avLst/>
              <a:gdLst/>
              <a:ahLst/>
              <a:cxnLst/>
              <a:rect l="l" t="t" r="r" b="b"/>
              <a:pathLst>
                <a:path w="93345" h="92710">
                  <a:moveTo>
                    <a:pt x="46484" y="0"/>
                  </a:moveTo>
                  <a:lnTo>
                    <a:pt x="9761" y="17834"/>
                  </a:lnTo>
                  <a:lnTo>
                    <a:pt x="0" y="43795"/>
                  </a:lnTo>
                  <a:lnTo>
                    <a:pt x="2077" y="58763"/>
                  </a:lnTo>
                  <a:lnTo>
                    <a:pt x="28555" y="88981"/>
                  </a:lnTo>
                  <a:lnTo>
                    <a:pt x="46484" y="92578"/>
                  </a:lnTo>
                  <a:lnTo>
                    <a:pt x="60744" y="90365"/>
                  </a:lnTo>
                  <a:lnTo>
                    <a:pt x="73216" y="84186"/>
                  </a:lnTo>
                  <a:lnTo>
                    <a:pt x="83206" y="74734"/>
                  </a:lnTo>
                  <a:lnTo>
                    <a:pt x="90021" y="62701"/>
                  </a:lnTo>
                  <a:lnTo>
                    <a:pt x="92968" y="48780"/>
                  </a:lnTo>
                  <a:lnTo>
                    <a:pt x="90891" y="33805"/>
                  </a:lnTo>
                  <a:lnTo>
                    <a:pt x="64411" y="3593"/>
                  </a:lnTo>
                  <a:lnTo>
                    <a:pt x="46484" y="0"/>
                  </a:lnTo>
                  <a:close/>
                </a:path>
              </a:pathLst>
            </a:custGeom>
            <a:solidFill>
              <a:srgbClr val="000000"/>
            </a:solidFill>
          </p:spPr>
          <p:txBody>
            <a:bodyPr wrap="square" lIns="0" tIns="0" rIns="0" bIns="0" rtlCol="0"/>
            <a:lstStyle/>
            <a:p>
              <a:endParaRPr/>
            </a:p>
          </p:txBody>
        </p:sp>
        <p:sp>
          <p:nvSpPr>
            <p:cNvPr id="69" name="object 14">
              <a:extLst>
                <a:ext uri="{FF2B5EF4-FFF2-40B4-BE49-F238E27FC236}">
                  <a16:creationId xmlns:a16="http://schemas.microsoft.com/office/drawing/2014/main" id="{CC4191FE-0846-4115-BFEC-5A2F749CE04E}"/>
                </a:ext>
              </a:extLst>
            </p:cNvPr>
            <p:cNvSpPr/>
            <p:nvPr/>
          </p:nvSpPr>
          <p:spPr>
            <a:xfrm>
              <a:off x="6040277" y="2566515"/>
              <a:ext cx="22225" cy="0"/>
            </a:xfrm>
            <a:custGeom>
              <a:avLst/>
              <a:gdLst/>
              <a:ahLst/>
              <a:cxnLst/>
              <a:rect l="l" t="t" r="r" b="b"/>
              <a:pathLst>
                <a:path w="22225">
                  <a:moveTo>
                    <a:pt x="0" y="0"/>
                  </a:moveTo>
                  <a:lnTo>
                    <a:pt x="22166" y="0"/>
                  </a:lnTo>
                </a:path>
              </a:pathLst>
            </a:custGeom>
            <a:ln w="33063">
              <a:solidFill>
                <a:srgbClr val="000000"/>
              </a:solidFill>
            </a:ln>
          </p:spPr>
          <p:txBody>
            <a:bodyPr wrap="square" lIns="0" tIns="0" rIns="0" bIns="0" rtlCol="0"/>
            <a:lstStyle/>
            <a:p>
              <a:endParaRPr/>
            </a:p>
          </p:txBody>
        </p:sp>
        <p:sp>
          <p:nvSpPr>
            <p:cNvPr id="70" name="object 15">
              <a:extLst>
                <a:ext uri="{FF2B5EF4-FFF2-40B4-BE49-F238E27FC236}">
                  <a16:creationId xmlns:a16="http://schemas.microsoft.com/office/drawing/2014/main" id="{7B0F334E-73E4-48E0-BF4A-06CC74A46835}"/>
                </a:ext>
              </a:extLst>
            </p:cNvPr>
            <p:cNvSpPr/>
            <p:nvPr/>
          </p:nvSpPr>
          <p:spPr>
            <a:xfrm>
              <a:off x="6006494" y="2501909"/>
              <a:ext cx="93345" cy="92710"/>
            </a:xfrm>
            <a:custGeom>
              <a:avLst/>
              <a:gdLst/>
              <a:ahLst/>
              <a:cxnLst/>
              <a:rect l="l" t="t" r="r" b="b"/>
              <a:pathLst>
                <a:path w="93345" h="92710">
                  <a:moveTo>
                    <a:pt x="46484" y="0"/>
                  </a:moveTo>
                  <a:lnTo>
                    <a:pt x="9761" y="17834"/>
                  </a:lnTo>
                  <a:lnTo>
                    <a:pt x="0" y="43795"/>
                  </a:lnTo>
                  <a:lnTo>
                    <a:pt x="2077" y="58771"/>
                  </a:lnTo>
                  <a:lnTo>
                    <a:pt x="28555" y="88984"/>
                  </a:lnTo>
                  <a:lnTo>
                    <a:pt x="46484" y="92578"/>
                  </a:lnTo>
                  <a:lnTo>
                    <a:pt x="60744" y="90367"/>
                  </a:lnTo>
                  <a:lnTo>
                    <a:pt x="73216" y="84192"/>
                  </a:lnTo>
                  <a:lnTo>
                    <a:pt x="83206" y="74743"/>
                  </a:lnTo>
                  <a:lnTo>
                    <a:pt x="90021" y="62710"/>
                  </a:lnTo>
                  <a:lnTo>
                    <a:pt x="92968" y="48782"/>
                  </a:lnTo>
                  <a:lnTo>
                    <a:pt x="90891" y="33806"/>
                  </a:lnTo>
                  <a:lnTo>
                    <a:pt x="64412" y="3594"/>
                  </a:lnTo>
                  <a:lnTo>
                    <a:pt x="46484" y="0"/>
                  </a:lnTo>
                  <a:close/>
                </a:path>
              </a:pathLst>
            </a:custGeom>
            <a:solidFill>
              <a:srgbClr val="000000"/>
            </a:solidFill>
          </p:spPr>
          <p:txBody>
            <a:bodyPr wrap="square" lIns="0" tIns="0" rIns="0" bIns="0" rtlCol="0"/>
            <a:lstStyle/>
            <a:p>
              <a:endParaRPr/>
            </a:p>
          </p:txBody>
        </p:sp>
        <p:sp>
          <p:nvSpPr>
            <p:cNvPr id="71" name="object 16">
              <a:extLst>
                <a:ext uri="{FF2B5EF4-FFF2-40B4-BE49-F238E27FC236}">
                  <a16:creationId xmlns:a16="http://schemas.microsoft.com/office/drawing/2014/main" id="{2B7C6E11-49D7-480F-8050-871AA00FF99C}"/>
                </a:ext>
              </a:extLst>
            </p:cNvPr>
            <p:cNvSpPr/>
            <p:nvPr/>
          </p:nvSpPr>
          <p:spPr>
            <a:xfrm>
              <a:off x="5408520" y="2566515"/>
              <a:ext cx="22225" cy="0"/>
            </a:xfrm>
            <a:custGeom>
              <a:avLst/>
              <a:gdLst/>
              <a:ahLst/>
              <a:cxnLst/>
              <a:rect l="l" t="t" r="r" b="b"/>
              <a:pathLst>
                <a:path w="22225">
                  <a:moveTo>
                    <a:pt x="0" y="0"/>
                  </a:moveTo>
                  <a:lnTo>
                    <a:pt x="22166" y="0"/>
                  </a:lnTo>
                </a:path>
              </a:pathLst>
            </a:custGeom>
            <a:ln w="33063">
              <a:solidFill>
                <a:srgbClr val="000000"/>
              </a:solidFill>
            </a:ln>
          </p:spPr>
          <p:txBody>
            <a:bodyPr wrap="square" lIns="0" tIns="0" rIns="0" bIns="0" rtlCol="0"/>
            <a:lstStyle/>
            <a:p>
              <a:endParaRPr/>
            </a:p>
          </p:txBody>
        </p:sp>
        <p:sp>
          <p:nvSpPr>
            <p:cNvPr id="72" name="object 17">
              <a:extLst>
                <a:ext uri="{FF2B5EF4-FFF2-40B4-BE49-F238E27FC236}">
                  <a16:creationId xmlns:a16="http://schemas.microsoft.com/office/drawing/2014/main" id="{36429263-7933-4674-ABEA-C68C56411DCD}"/>
                </a:ext>
              </a:extLst>
            </p:cNvPr>
            <p:cNvSpPr/>
            <p:nvPr/>
          </p:nvSpPr>
          <p:spPr>
            <a:xfrm>
              <a:off x="5376888" y="2501909"/>
              <a:ext cx="93345" cy="92710"/>
            </a:xfrm>
            <a:custGeom>
              <a:avLst/>
              <a:gdLst/>
              <a:ahLst/>
              <a:cxnLst/>
              <a:rect l="l" t="t" r="r" b="b"/>
              <a:pathLst>
                <a:path w="93345" h="92710">
                  <a:moveTo>
                    <a:pt x="46484" y="0"/>
                  </a:moveTo>
                  <a:lnTo>
                    <a:pt x="9761" y="17834"/>
                  </a:lnTo>
                  <a:lnTo>
                    <a:pt x="0" y="43795"/>
                  </a:lnTo>
                  <a:lnTo>
                    <a:pt x="2077" y="58771"/>
                  </a:lnTo>
                  <a:lnTo>
                    <a:pt x="28555" y="88984"/>
                  </a:lnTo>
                  <a:lnTo>
                    <a:pt x="46484" y="92578"/>
                  </a:lnTo>
                  <a:lnTo>
                    <a:pt x="60744" y="90367"/>
                  </a:lnTo>
                  <a:lnTo>
                    <a:pt x="73216" y="84192"/>
                  </a:lnTo>
                  <a:lnTo>
                    <a:pt x="83206" y="74743"/>
                  </a:lnTo>
                  <a:lnTo>
                    <a:pt x="90021" y="62710"/>
                  </a:lnTo>
                  <a:lnTo>
                    <a:pt x="92968" y="48782"/>
                  </a:lnTo>
                  <a:lnTo>
                    <a:pt x="90891" y="33806"/>
                  </a:lnTo>
                  <a:lnTo>
                    <a:pt x="64412" y="3594"/>
                  </a:lnTo>
                  <a:lnTo>
                    <a:pt x="46484" y="0"/>
                  </a:lnTo>
                  <a:close/>
                </a:path>
              </a:pathLst>
            </a:custGeom>
            <a:solidFill>
              <a:srgbClr val="000000"/>
            </a:solidFill>
          </p:spPr>
          <p:txBody>
            <a:bodyPr wrap="square" lIns="0" tIns="0" rIns="0" bIns="0" rtlCol="0"/>
            <a:lstStyle/>
            <a:p>
              <a:endParaRPr/>
            </a:p>
          </p:txBody>
        </p:sp>
        <p:sp>
          <p:nvSpPr>
            <p:cNvPr id="73" name="object 18">
              <a:extLst>
                <a:ext uri="{FF2B5EF4-FFF2-40B4-BE49-F238E27FC236}">
                  <a16:creationId xmlns:a16="http://schemas.microsoft.com/office/drawing/2014/main" id="{D10E9A05-2BF6-469E-B820-914B67257994}"/>
                </a:ext>
              </a:extLst>
            </p:cNvPr>
            <p:cNvSpPr/>
            <p:nvPr/>
          </p:nvSpPr>
          <p:spPr>
            <a:xfrm>
              <a:off x="6672034" y="2566515"/>
              <a:ext cx="22225" cy="0"/>
            </a:xfrm>
            <a:custGeom>
              <a:avLst/>
              <a:gdLst/>
              <a:ahLst/>
              <a:cxnLst/>
              <a:rect l="l" t="t" r="r" b="b"/>
              <a:pathLst>
                <a:path w="22225">
                  <a:moveTo>
                    <a:pt x="0" y="0"/>
                  </a:moveTo>
                  <a:lnTo>
                    <a:pt x="22166" y="0"/>
                  </a:lnTo>
                </a:path>
              </a:pathLst>
            </a:custGeom>
            <a:ln w="33063">
              <a:solidFill>
                <a:srgbClr val="000000"/>
              </a:solidFill>
            </a:ln>
          </p:spPr>
          <p:txBody>
            <a:bodyPr wrap="square" lIns="0" tIns="0" rIns="0" bIns="0" rtlCol="0"/>
            <a:lstStyle/>
            <a:p>
              <a:endParaRPr/>
            </a:p>
          </p:txBody>
        </p:sp>
        <p:sp>
          <p:nvSpPr>
            <p:cNvPr id="74" name="object 19">
              <a:extLst>
                <a:ext uri="{FF2B5EF4-FFF2-40B4-BE49-F238E27FC236}">
                  <a16:creationId xmlns:a16="http://schemas.microsoft.com/office/drawing/2014/main" id="{95DF264A-28A0-4A99-8E64-07DC8463C8A8}"/>
                </a:ext>
              </a:extLst>
            </p:cNvPr>
            <p:cNvSpPr/>
            <p:nvPr/>
          </p:nvSpPr>
          <p:spPr>
            <a:xfrm>
              <a:off x="6633529" y="2501909"/>
              <a:ext cx="93345" cy="92710"/>
            </a:xfrm>
            <a:custGeom>
              <a:avLst/>
              <a:gdLst/>
              <a:ahLst/>
              <a:cxnLst/>
              <a:rect l="l" t="t" r="r" b="b"/>
              <a:pathLst>
                <a:path w="93345" h="92710">
                  <a:moveTo>
                    <a:pt x="46484" y="0"/>
                  </a:moveTo>
                  <a:lnTo>
                    <a:pt x="9761" y="17834"/>
                  </a:lnTo>
                  <a:lnTo>
                    <a:pt x="0" y="43795"/>
                  </a:lnTo>
                  <a:lnTo>
                    <a:pt x="2077" y="58771"/>
                  </a:lnTo>
                  <a:lnTo>
                    <a:pt x="28555" y="88984"/>
                  </a:lnTo>
                  <a:lnTo>
                    <a:pt x="46484" y="92578"/>
                  </a:lnTo>
                  <a:lnTo>
                    <a:pt x="60744" y="90367"/>
                  </a:lnTo>
                  <a:lnTo>
                    <a:pt x="73216" y="84192"/>
                  </a:lnTo>
                  <a:lnTo>
                    <a:pt x="83206" y="74743"/>
                  </a:lnTo>
                  <a:lnTo>
                    <a:pt x="90021" y="62710"/>
                  </a:lnTo>
                  <a:lnTo>
                    <a:pt x="92968" y="48782"/>
                  </a:lnTo>
                  <a:lnTo>
                    <a:pt x="90891" y="33806"/>
                  </a:lnTo>
                  <a:lnTo>
                    <a:pt x="64412" y="3594"/>
                  </a:lnTo>
                  <a:lnTo>
                    <a:pt x="46484" y="0"/>
                  </a:lnTo>
                  <a:close/>
                </a:path>
              </a:pathLst>
            </a:custGeom>
            <a:solidFill>
              <a:srgbClr val="000000"/>
            </a:solidFill>
          </p:spPr>
          <p:txBody>
            <a:bodyPr wrap="square" lIns="0" tIns="0" rIns="0" bIns="0" rtlCol="0"/>
            <a:lstStyle/>
            <a:p>
              <a:endParaRPr/>
            </a:p>
          </p:txBody>
        </p:sp>
        <mc:AlternateContent xmlns:mc="http://schemas.openxmlformats.org/markup-compatibility/2006" xmlns:a14="http://schemas.microsoft.com/office/drawing/2010/main">
          <mc:Choice Requires="a14">
            <p:sp>
              <p:nvSpPr>
                <p:cNvPr id="75" name="object 20">
                  <a:extLst>
                    <a:ext uri="{FF2B5EF4-FFF2-40B4-BE49-F238E27FC236}">
                      <a16:creationId xmlns:a16="http://schemas.microsoft.com/office/drawing/2014/main" id="{8E78B311-8243-48E7-B59A-33297EB31ED0}"/>
                    </a:ext>
                  </a:extLst>
                </p:cNvPr>
                <p:cNvSpPr txBox="1"/>
                <p:nvPr/>
              </p:nvSpPr>
              <p:spPr>
                <a:xfrm>
                  <a:off x="4298803" y="2576946"/>
                  <a:ext cx="3378350" cy="169277"/>
                </a:xfrm>
                <a:prstGeom prst="rect">
                  <a:avLst/>
                </a:prstGeom>
              </p:spPr>
              <p:txBody>
                <a:bodyPr vert="horz" wrap="square" lIns="0" tIns="0" rIns="0" bIns="0" rtlCol="0">
                  <a:spAutoFit/>
                </a:bodyPr>
                <a:lstStyle/>
                <a:p>
                  <a:pPr marL="12700">
                    <a:lnSpc>
                      <a:spcPct val="100000"/>
                    </a:lnSpc>
                    <a:tabLst>
                      <a:tab pos="385445" algn="l"/>
                      <a:tab pos="816610" algn="l"/>
                      <a:tab pos="1132205" algn="l"/>
                      <a:tab pos="1445260" algn="l"/>
                    </a:tabLst>
                  </a:pPr>
                  <a:r>
                    <a:rPr lang="en-US" altLang="zh-CN" sz="1100" dirty="0">
                      <a:cs typeface="Times New Roman"/>
                    </a:rPr>
                    <a:t> </a:t>
                  </a:r>
                  <a14:m>
                    <m:oMath xmlns:m="http://schemas.openxmlformats.org/officeDocument/2006/math">
                      <m:r>
                        <a:rPr lang="en-US" altLang="zh-CN" sz="1100" b="0" i="0" smtClean="0">
                          <a:latin typeface="Cambria Math" panose="02040503050406030204" pitchFamily="18" charset="0"/>
                          <a:cs typeface="Times New Roman"/>
                        </a:rPr>
                        <m:t> </m:t>
                      </m:r>
                      <m:r>
                        <a:rPr lang="en-US" altLang="zh-CN" sz="1100" b="0" i="1" smtClean="0">
                          <a:latin typeface="Cambria Math" panose="02040503050406030204" pitchFamily="18" charset="0"/>
                          <a:cs typeface="Times New Roman"/>
                        </a:rPr>
                        <m:t>⋯−</m:t>
                      </m:r>
                      <m:r>
                        <a:rPr lang="en-US" altLang="zh-CN" sz="1100" b="0" i="0" smtClean="0">
                          <a:latin typeface="Cambria Math" panose="02040503050406030204" pitchFamily="18" charset="0"/>
                          <a:cs typeface="Times New Roman"/>
                        </a:rPr>
                        <m:t>3</m:t>
                      </m:r>
                      <m:r>
                        <m:rPr>
                          <m:sty m:val="p"/>
                        </m:rPr>
                        <a:rPr lang="en-US" altLang="zh-CN" sz="1100">
                          <a:latin typeface="Cambria Math" panose="02040503050406030204" pitchFamily="18" charset="0"/>
                          <a:cs typeface="Times New Roman"/>
                        </a:rPr>
                        <m:t>Δ</m:t>
                      </m:r>
                      <m:r>
                        <a:rPr lang="en-US" altLang="zh-CN" sz="1100" i="1">
                          <a:latin typeface="Cambria Math" panose="02040503050406030204" pitchFamily="18" charset="0"/>
                          <a:cs typeface="Times New Roman"/>
                        </a:rPr>
                        <m:t>𝑇</m:t>
                      </m:r>
                    </m:oMath>
                  </a14:m>
                  <a:r>
                    <a:rPr lang="en-US" altLang="zh-CN" sz="1100" dirty="0">
                      <a:cs typeface="Times New Roman"/>
                    </a:rPr>
                    <a:t>  </a:t>
                  </a:r>
                  <a14:m>
                    <m:oMath xmlns:m="http://schemas.openxmlformats.org/officeDocument/2006/math">
                      <m:r>
                        <a:rPr lang="en-US" altLang="zh-CN" sz="1100" b="0" i="0" smtClean="0">
                          <a:latin typeface="Cambria Math" panose="02040503050406030204" pitchFamily="18" charset="0"/>
                          <a:cs typeface="Times New Roman"/>
                        </a:rPr>
                        <m:t>−2</m:t>
                      </m:r>
                      <m:r>
                        <m:rPr>
                          <m:sty m:val="p"/>
                        </m:rPr>
                        <a:rPr lang="en-US" altLang="zh-CN" sz="1100">
                          <a:latin typeface="Cambria Math" panose="02040503050406030204" pitchFamily="18" charset="0"/>
                          <a:cs typeface="Times New Roman"/>
                        </a:rPr>
                        <m:t>Δ</m:t>
                      </m:r>
                      <m:r>
                        <a:rPr lang="en-US" altLang="zh-CN" sz="1100" i="1">
                          <a:latin typeface="Cambria Math" panose="02040503050406030204" pitchFamily="18" charset="0"/>
                          <a:cs typeface="Times New Roman"/>
                        </a:rPr>
                        <m:t>𝑇</m:t>
                      </m:r>
                      <m:r>
                        <a:rPr lang="en-US" altLang="zh-CN" sz="1100" i="1">
                          <a:latin typeface="Cambria Math" panose="02040503050406030204" pitchFamily="18" charset="0"/>
                          <a:cs typeface="Times New Roman"/>
                        </a:rPr>
                        <m:t> </m:t>
                      </m:r>
                    </m:oMath>
                  </a14:m>
                  <a:r>
                    <a:rPr lang="en-US" altLang="zh-CN" sz="1100" dirty="0">
                      <a:cs typeface="Times New Roman"/>
                    </a:rPr>
                    <a:t> </a:t>
                  </a:r>
                  <a14:m>
                    <m:oMath xmlns:m="http://schemas.openxmlformats.org/officeDocument/2006/math">
                      <m:r>
                        <a:rPr lang="en-US" altLang="zh-CN" sz="1100" b="0" i="0" smtClean="0">
                          <a:latin typeface="Cambria Math" panose="02040503050406030204" pitchFamily="18" charset="0"/>
                          <a:cs typeface="Times New Roman"/>
                        </a:rPr>
                        <m:t>−</m:t>
                      </m:r>
                      <m:r>
                        <m:rPr>
                          <m:sty m:val="p"/>
                        </m:rPr>
                        <a:rPr lang="en-US" altLang="zh-CN" sz="1100">
                          <a:latin typeface="Cambria Math" panose="02040503050406030204" pitchFamily="18" charset="0"/>
                          <a:cs typeface="Times New Roman"/>
                        </a:rPr>
                        <m:t>Δ</m:t>
                      </m:r>
                      <m:r>
                        <a:rPr lang="en-US" altLang="zh-CN" sz="1100" i="1">
                          <a:latin typeface="Cambria Math" panose="02040503050406030204" pitchFamily="18" charset="0"/>
                          <a:cs typeface="Times New Roman"/>
                        </a:rPr>
                        <m:t>𝑇</m:t>
                      </m:r>
                      <m:r>
                        <a:rPr lang="en-US" altLang="zh-CN" sz="1100" b="0" i="1" smtClean="0">
                          <a:latin typeface="Cambria Math" panose="02040503050406030204" pitchFamily="18" charset="0"/>
                          <a:cs typeface="Times New Roman"/>
                        </a:rPr>
                        <m:t> </m:t>
                      </m:r>
                      <m:r>
                        <a:rPr lang="en-US" altLang="zh-CN" sz="1100" i="1">
                          <a:latin typeface="Cambria Math" panose="02040503050406030204" pitchFamily="18" charset="0"/>
                          <a:cs typeface="Times New Roman"/>
                        </a:rPr>
                        <m:t> </m:t>
                      </m:r>
                    </m:oMath>
                  </a14:m>
                  <a:r>
                    <a:rPr lang="en-US" altLang="zh-CN" sz="1100" spc="20" dirty="0">
                      <a:latin typeface="Times New Roman"/>
                      <a:cs typeface="Times New Roman"/>
                    </a:rPr>
                    <a:t>0</a:t>
                  </a:r>
                  <a14:m>
                    <m:oMath xmlns:m="http://schemas.openxmlformats.org/officeDocument/2006/math">
                      <m:r>
                        <a:rPr lang="en-US" altLang="zh-CN" sz="1100" b="0" i="0" smtClean="0">
                          <a:latin typeface="Cambria Math" panose="02040503050406030204" pitchFamily="18" charset="0"/>
                          <a:cs typeface="Times New Roman"/>
                        </a:rPr>
                        <m:t>     </m:t>
                      </m:r>
                      <m:r>
                        <m:rPr>
                          <m:sty m:val="p"/>
                        </m:rPr>
                        <a:rPr lang="en-US" altLang="zh-CN" sz="1100" b="0" i="0" smtClean="0">
                          <a:latin typeface="Cambria Math" panose="02040503050406030204" pitchFamily="18" charset="0"/>
                          <a:cs typeface="Times New Roman"/>
                        </a:rPr>
                        <m:t>Δ</m:t>
                      </m:r>
                      <m:r>
                        <a:rPr lang="en-US" altLang="zh-CN" sz="1100" b="0" i="1" smtClean="0">
                          <a:latin typeface="Cambria Math" panose="02040503050406030204" pitchFamily="18" charset="0"/>
                          <a:cs typeface="Times New Roman"/>
                        </a:rPr>
                        <m:t>𝑇</m:t>
                      </m:r>
                    </m:oMath>
                  </a14:m>
                  <a:r>
                    <a:rPr lang="zh-CN" altLang="en-US" sz="1100" dirty="0">
                      <a:latin typeface="Times New Roman"/>
                      <a:cs typeface="Times New Roman"/>
                    </a:rPr>
                    <a:t>   </a:t>
                  </a:r>
                  <a:r>
                    <a:rPr lang="en-US" altLang="zh-CN" sz="1100" dirty="0">
                      <a:latin typeface="Times New Roman"/>
                      <a:cs typeface="Times New Roman"/>
                    </a:rPr>
                    <a:t>2</a:t>
                  </a:r>
                  <a14:m>
                    <m:oMath xmlns:m="http://schemas.openxmlformats.org/officeDocument/2006/math">
                      <m:r>
                        <m:rPr>
                          <m:sty m:val="p"/>
                        </m:rPr>
                        <a:rPr lang="en-US" altLang="zh-CN" sz="1100">
                          <a:latin typeface="Cambria Math" panose="02040503050406030204" pitchFamily="18" charset="0"/>
                          <a:cs typeface="Times New Roman"/>
                        </a:rPr>
                        <m:t>Δ</m:t>
                      </m:r>
                      <m:r>
                        <a:rPr lang="en-US" altLang="zh-CN" sz="1100" i="1">
                          <a:latin typeface="Cambria Math" panose="02040503050406030204" pitchFamily="18" charset="0"/>
                          <a:cs typeface="Times New Roman"/>
                        </a:rPr>
                        <m:t>𝑇</m:t>
                      </m:r>
                      <m:r>
                        <a:rPr lang="en-US" altLang="zh-CN" sz="1100" i="1">
                          <a:latin typeface="Cambria Math" panose="02040503050406030204" pitchFamily="18" charset="0"/>
                          <a:cs typeface="Times New Roman"/>
                        </a:rPr>
                        <m:t>  3</m:t>
                      </m:r>
                      <m:r>
                        <m:rPr>
                          <m:sty m:val="p"/>
                        </m:rPr>
                        <a:rPr lang="en-US" altLang="zh-CN" sz="1100">
                          <a:latin typeface="Cambria Math" panose="02040503050406030204" pitchFamily="18" charset="0"/>
                          <a:cs typeface="Times New Roman"/>
                        </a:rPr>
                        <m:t>Δ</m:t>
                      </m:r>
                      <m:r>
                        <a:rPr lang="en-US" altLang="zh-CN" sz="1100" i="1">
                          <a:latin typeface="Cambria Math" panose="02040503050406030204" pitchFamily="18" charset="0"/>
                          <a:cs typeface="Times New Roman"/>
                        </a:rPr>
                        <m:t>𝑇</m:t>
                      </m:r>
                      <m:r>
                        <a:rPr lang="en-US" altLang="zh-CN" sz="1100" i="1">
                          <a:latin typeface="Cambria Math" panose="02040503050406030204" pitchFamily="18" charset="0"/>
                          <a:cs typeface="Times New Roman"/>
                        </a:rPr>
                        <m:t> ⋯</m:t>
                      </m:r>
                    </m:oMath>
                  </a14:m>
                  <a:r>
                    <a:rPr lang="zh-CN" altLang="en-US" sz="1100" dirty="0">
                      <a:latin typeface="Times New Roman"/>
                      <a:cs typeface="Times New Roman"/>
                    </a:rPr>
                    <a:t>	</a:t>
                  </a:r>
                  <a:endParaRPr sz="1100" dirty="0">
                    <a:latin typeface="Times New Roman"/>
                    <a:cs typeface="Times New Roman"/>
                  </a:endParaRPr>
                </a:p>
              </p:txBody>
            </p:sp>
          </mc:Choice>
          <mc:Fallback xmlns="">
            <p:sp>
              <p:nvSpPr>
                <p:cNvPr id="75" name="object 20">
                  <a:extLst>
                    <a:ext uri="{FF2B5EF4-FFF2-40B4-BE49-F238E27FC236}">
                      <a16:creationId xmlns:a16="http://schemas.microsoft.com/office/drawing/2014/main" id="{8E78B311-8243-48E7-B59A-33297EB31ED0}"/>
                    </a:ext>
                  </a:extLst>
                </p:cNvPr>
                <p:cNvSpPr txBox="1">
                  <a:spLocks noRot="1" noChangeAspect="1" noMove="1" noResize="1" noEditPoints="1" noAdjustHandles="1" noChangeArrowheads="1" noChangeShapeType="1" noTextEdit="1"/>
                </p:cNvSpPr>
                <p:nvPr/>
              </p:nvSpPr>
              <p:spPr>
                <a:xfrm>
                  <a:off x="4298803" y="2576946"/>
                  <a:ext cx="3378350" cy="169277"/>
                </a:xfrm>
                <a:prstGeom prst="rect">
                  <a:avLst/>
                </a:prstGeom>
                <a:blipFill>
                  <a:blip r:embed="rId5"/>
                  <a:stretch>
                    <a:fillRect t="-28571" b="-50000"/>
                  </a:stretch>
                </a:blipFill>
              </p:spPr>
              <p:txBody>
                <a:bodyPr/>
                <a:lstStyle/>
                <a:p>
                  <a:r>
                    <a:rPr lang="zh-CN" altLang="en-US">
                      <a:noFill/>
                    </a:rPr>
                    <a:t> </a:t>
                  </a:r>
                </a:p>
              </p:txBody>
            </p:sp>
          </mc:Fallback>
        </mc:AlternateContent>
        <p:sp>
          <p:nvSpPr>
            <p:cNvPr id="76" name="object 21">
              <a:extLst>
                <a:ext uri="{FF2B5EF4-FFF2-40B4-BE49-F238E27FC236}">
                  <a16:creationId xmlns:a16="http://schemas.microsoft.com/office/drawing/2014/main" id="{5123A2EA-1B65-4122-93EF-27131B17B664}"/>
                </a:ext>
              </a:extLst>
            </p:cNvPr>
            <p:cNvSpPr txBox="1"/>
            <p:nvPr/>
          </p:nvSpPr>
          <p:spPr>
            <a:xfrm>
              <a:off x="5554690" y="1616788"/>
              <a:ext cx="136525" cy="246379"/>
            </a:xfrm>
            <a:prstGeom prst="rect">
              <a:avLst/>
            </a:prstGeom>
          </p:spPr>
          <p:txBody>
            <a:bodyPr vert="horz" wrap="square" lIns="0" tIns="0" rIns="0" bIns="0" rtlCol="0">
              <a:spAutoFit/>
            </a:bodyPr>
            <a:lstStyle/>
            <a:p>
              <a:pPr marL="12700">
                <a:lnSpc>
                  <a:spcPct val="100000"/>
                </a:lnSpc>
              </a:pPr>
              <a:r>
                <a:rPr sz="1700" spc="20" dirty="0">
                  <a:latin typeface="Times New Roman"/>
                  <a:cs typeface="Times New Roman"/>
                </a:rPr>
                <a:t>1</a:t>
              </a:r>
              <a:endParaRPr sz="1700" dirty="0">
                <a:latin typeface="Times New Roman"/>
                <a:cs typeface="Times New Roman"/>
              </a:endParaRPr>
            </a:p>
          </p:txBody>
        </p:sp>
        <p:sp>
          <p:nvSpPr>
            <p:cNvPr id="77" name="object 22">
              <a:extLst>
                <a:ext uri="{FF2B5EF4-FFF2-40B4-BE49-F238E27FC236}">
                  <a16:creationId xmlns:a16="http://schemas.microsoft.com/office/drawing/2014/main" id="{FDAC3D9C-A491-45C0-BEC1-3CA56062A262}"/>
                </a:ext>
              </a:extLst>
            </p:cNvPr>
            <p:cNvSpPr txBox="1"/>
            <p:nvPr/>
          </p:nvSpPr>
          <p:spPr>
            <a:xfrm>
              <a:off x="7202770" y="2376653"/>
              <a:ext cx="143510" cy="315471"/>
            </a:xfrm>
            <a:prstGeom prst="rect">
              <a:avLst/>
            </a:prstGeom>
          </p:spPr>
          <p:txBody>
            <a:bodyPr vert="horz" wrap="square" lIns="0" tIns="0" rIns="0" bIns="0" rtlCol="0">
              <a:spAutoFit/>
            </a:bodyPr>
            <a:lstStyle/>
            <a:p>
              <a:pPr marL="12700">
                <a:lnSpc>
                  <a:spcPct val="100000"/>
                </a:lnSpc>
              </a:pPr>
              <a:r>
                <a:rPr lang="en-US" sz="2050" i="1" spc="15" dirty="0">
                  <a:latin typeface="Times New Roman"/>
                  <a:cs typeface="Times New Roman"/>
                </a:rPr>
                <a:t>x</a:t>
              </a:r>
              <a:endParaRPr sz="2050" dirty="0">
                <a:latin typeface="Times New Roman"/>
                <a:cs typeface="Times New Roman"/>
              </a:endParaRPr>
            </a:p>
          </p:txBody>
        </p:sp>
        <p:sp>
          <p:nvSpPr>
            <p:cNvPr id="78" name="object 24">
              <a:extLst>
                <a:ext uri="{FF2B5EF4-FFF2-40B4-BE49-F238E27FC236}">
                  <a16:creationId xmlns:a16="http://schemas.microsoft.com/office/drawing/2014/main" id="{3F4228A0-828D-44B8-9327-D27E3B7F3E79}"/>
                </a:ext>
              </a:extLst>
            </p:cNvPr>
            <p:cNvSpPr/>
            <p:nvPr/>
          </p:nvSpPr>
          <p:spPr>
            <a:xfrm>
              <a:off x="6356155" y="2566515"/>
              <a:ext cx="22225" cy="0"/>
            </a:xfrm>
            <a:custGeom>
              <a:avLst/>
              <a:gdLst/>
              <a:ahLst/>
              <a:cxnLst/>
              <a:rect l="l" t="t" r="r" b="b"/>
              <a:pathLst>
                <a:path w="22225">
                  <a:moveTo>
                    <a:pt x="0" y="0"/>
                  </a:moveTo>
                  <a:lnTo>
                    <a:pt x="22166" y="0"/>
                  </a:lnTo>
                </a:path>
              </a:pathLst>
            </a:custGeom>
            <a:ln w="33063">
              <a:solidFill>
                <a:srgbClr val="000000"/>
              </a:solidFill>
            </a:ln>
          </p:spPr>
          <p:txBody>
            <a:bodyPr wrap="square" lIns="0" tIns="0" rIns="0" bIns="0" rtlCol="0"/>
            <a:lstStyle/>
            <a:p>
              <a:endParaRPr/>
            </a:p>
          </p:txBody>
        </p:sp>
        <p:sp>
          <p:nvSpPr>
            <p:cNvPr id="79" name="object 25">
              <a:extLst>
                <a:ext uri="{FF2B5EF4-FFF2-40B4-BE49-F238E27FC236}">
                  <a16:creationId xmlns:a16="http://schemas.microsoft.com/office/drawing/2014/main" id="{5E4B93B0-B628-48BE-B3D5-E4ED0AC43C14}"/>
                </a:ext>
              </a:extLst>
            </p:cNvPr>
            <p:cNvSpPr/>
            <p:nvPr/>
          </p:nvSpPr>
          <p:spPr>
            <a:xfrm>
              <a:off x="6320666" y="2501909"/>
              <a:ext cx="93345" cy="92710"/>
            </a:xfrm>
            <a:custGeom>
              <a:avLst/>
              <a:gdLst/>
              <a:ahLst/>
              <a:cxnLst/>
              <a:rect l="l" t="t" r="r" b="b"/>
              <a:pathLst>
                <a:path w="93345" h="92710">
                  <a:moveTo>
                    <a:pt x="46484" y="0"/>
                  </a:moveTo>
                  <a:lnTo>
                    <a:pt x="9768" y="17834"/>
                  </a:lnTo>
                  <a:lnTo>
                    <a:pt x="0" y="43795"/>
                  </a:lnTo>
                  <a:lnTo>
                    <a:pt x="2079" y="58771"/>
                  </a:lnTo>
                  <a:lnTo>
                    <a:pt x="28564" y="88984"/>
                  </a:lnTo>
                  <a:lnTo>
                    <a:pt x="46484" y="92578"/>
                  </a:lnTo>
                  <a:lnTo>
                    <a:pt x="60744" y="90367"/>
                  </a:lnTo>
                  <a:lnTo>
                    <a:pt x="73216" y="84192"/>
                  </a:lnTo>
                  <a:lnTo>
                    <a:pt x="83206" y="74743"/>
                  </a:lnTo>
                  <a:lnTo>
                    <a:pt x="90021" y="62710"/>
                  </a:lnTo>
                  <a:lnTo>
                    <a:pt x="92968" y="48782"/>
                  </a:lnTo>
                  <a:lnTo>
                    <a:pt x="90891" y="33806"/>
                  </a:lnTo>
                  <a:lnTo>
                    <a:pt x="64412" y="3594"/>
                  </a:lnTo>
                  <a:lnTo>
                    <a:pt x="46484" y="0"/>
                  </a:lnTo>
                  <a:close/>
                </a:path>
              </a:pathLst>
            </a:custGeom>
            <a:solidFill>
              <a:srgbClr val="000000"/>
            </a:solidFill>
          </p:spPr>
          <p:txBody>
            <a:bodyPr wrap="square" lIns="0" tIns="0" rIns="0" bIns="0" rtlCol="0"/>
            <a:lstStyle/>
            <a:p>
              <a:endParaRPr/>
            </a:p>
          </p:txBody>
        </p:sp>
        <p:sp>
          <p:nvSpPr>
            <p:cNvPr id="80" name="object 26">
              <a:extLst>
                <a:ext uri="{FF2B5EF4-FFF2-40B4-BE49-F238E27FC236}">
                  <a16:creationId xmlns:a16="http://schemas.microsoft.com/office/drawing/2014/main" id="{3841230B-E18B-4364-9D18-2B6BAB429030}"/>
                </a:ext>
              </a:extLst>
            </p:cNvPr>
            <p:cNvSpPr/>
            <p:nvPr/>
          </p:nvSpPr>
          <p:spPr>
            <a:xfrm>
              <a:off x="5092641" y="2566515"/>
              <a:ext cx="22225" cy="0"/>
            </a:xfrm>
            <a:custGeom>
              <a:avLst/>
              <a:gdLst/>
              <a:ahLst/>
              <a:cxnLst/>
              <a:rect l="l" t="t" r="r" b="b"/>
              <a:pathLst>
                <a:path w="22225">
                  <a:moveTo>
                    <a:pt x="0" y="0"/>
                  </a:moveTo>
                  <a:lnTo>
                    <a:pt x="22166" y="0"/>
                  </a:lnTo>
                </a:path>
              </a:pathLst>
            </a:custGeom>
            <a:ln w="33063">
              <a:solidFill>
                <a:srgbClr val="000000"/>
              </a:solidFill>
            </a:ln>
          </p:spPr>
          <p:txBody>
            <a:bodyPr wrap="square" lIns="0" tIns="0" rIns="0" bIns="0" rtlCol="0"/>
            <a:lstStyle/>
            <a:p>
              <a:endParaRPr/>
            </a:p>
          </p:txBody>
        </p:sp>
        <p:sp>
          <p:nvSpPr>
            <p:cNvPr id="81" name="object 27">
              <a:extLst>
                <a:ext uri="{FF2B5EF4-FFF2-40B4-BE49-F238E27FC236}">
                  <a16:creationId xmlns:a16="http://schemas.microsoft.com/office/drawing/2014/main" id="{66DC0DAE-1EF9-487B-B070-CBFBE0BB6989}"/>
                </a:ext>
              </a:extLst>
            </p:cNvPr>
            <p:cNvSpPr/>
            <p:nvPr/>
          </p:nvSpPr>
          <p:spPr>
            <a:xfrm>
              <a:off x="5063979" y="2501909"/>
              <a:ext cx="93345" cy="92710"/>
            </a:xfrm>
            <a:custGeom>
              <a:avLst/>
              <a:gdLst/>
              <a:ahLst/>
              <a:cxnLst/>
              <a:rect l="l" t="t" r="r" b="b"/>
              <a:pathLst>
                <a:path w="93345" h="92710">
                  <a:moveTo>
                    <a:pt x="46484" y="0"/>
                  </a:moveTo>
                  <a:lnTo>
                    <a:pt x="9761" y="17834"/>
                  </a:lnTo>
                  <a:lnTo>
                    <a:pt x="0" y="43795"/>
                  </a:lnTo>
                  <a:lnTo>
                    <a:pt x="2077" y="58771"/>
                  </a:lnTo>
                  <a:lnTo>
                    <a:pt x="28555" y="88984"/>
                  </a:lnTo>
                  <a:lnTo>
                    <a:pt x="46484" y="92578"/>
                  </a:lnTo>
                  <a:lnTo>
                    <a:pt x="60736" y="90367"/>
                  </a:lnTo>
                  <a:lnTo>
                    <a:pt x="73206" y="84192"/>
                  </a:lnTo>
                  <a:lnTo>
                    <a:pt x="83199" y="74743"/>
                  </a:lnTo>
                  <a:lnTo>
                    <a:pt x="90018" y="62710"/>
                  </a:lnTo>
                  <a:lnTo>
                    <a:pt x="92968" y="48782"/>
                  </a:lnTo>
                  <a:lnTo>
                    <a:pt x="90889" y="33806"/>
                  </a:lnTo>
                  <a:lnTo>
                    <a:pt x="64403" y="3594"/>
                  </a:lnTo>
                  <a:lnTo>
                    <a:pt x="46484" y="0"/>
                  </a:lnTo>
                  <a:close/>
                </a:path>
              </a:pathLst>
            </a:custGeom>
            <a:solidFill>
              <a:srgbClr val="000000"/>
            </a:solidFill>
          </p:spPr>
          <p:txBody>
            <a:bodyPr wrap="square" lIns="0" tIns="0" rIns="0" bIns="0" rtlCol="0"/>
            <a:lstStyle/>
            <a:p>
              <a:endParaRPr/>
            </a:p>
          </p:txBody>
        </p:sp>
        <p:sp>
          <p:nvSpPr>
            <p:cNvPr id="82" name="object 28">
              <a:extLst>
                <a:ext uri="{FF2B5EF4-FFF2-40B4-BE49-F238E27FC236}">
                  <a16:creationId xmlns:a16="http://schemas.microsoft.com/office/drawing/2014/main" id="{4279AE9D-B6BF-47E9-8010-B1943E5AF060}"/>
                </a:ext>
              </a:extLst>
            </p:cNvPr>
            <p:cNvSpPr/>
            <p:nvPr/>
          </p:nvSpPr>
          <p:spPr>
            <a:xfrm>
              <a:off x="4793388" y="2566515"/>
              <a:ext cx="22225" cy="0"/>
            </a:xfrm>
            <a:custGeom>
              <a:avLst/>
              <a:gdLst/>
              <a:ahLst/>
              <a:cxnLst/>
              <a:rect l="l" t="t" r="r" b="b"/>
              <a:pathLst>
                <a:path w="22225">
                  <a:moveTo>
                    <a:pt x="0" y="0"/>
                  </a:moveTo>
                  <a:lnTo>
                    <a:pt x="22166" y="0"/>
                  </a:lnTo>
                </a:path>
              </a:pathLst>
            </a:custGeom>
            <a:ln w="33063">
              <a:solidFill>
                <a:srgbClr val="000000"/>
              </a:solidFill>
            </a:ln>
          </p:spPr>
          <p:txBody>
            <a:bodyPr wrap="square" lIns="0" tIns="0" rIns="0" bIns="0" rtlCol="0"/>
            <a:lstStyle/>
            <a:p>
              <a:endParaRPr/>
            </a:p>
          </p:txBody>
        </p:sp>
        <p:sp>
          <p:nvSpPr>
            <p:cNvPr id="83" name="object 29">
              <a:extLst>
                <a:ext uri="{FF2B5EF4-FFF2-40B4-BE49-F238E27FC236}">
                  <a16:creationId xmlns:a16="http://schemas.microsoft.com/office/drawing/2014/main" id="{F1FA0B68-8A6B-4E92-8CE0-44F0199EA621}"/>
                </a:ext>
              </a:extLst>
            </p:cNvPr>
            <p:cNvSpPr/>
            <p:nvPr/>
          </p:nvSpPr>
          <p:spPr>
            <a:xfrm>
              <a:off x="4749786" y="2501909"/>
              <a:ext cx="93345" cy="92710"/>
            </a:xfrm>
            <a:custGeom>
              <a:avLst/>
              <a:gdLst/>
              <a:ahLst/>
              <a:cxnLst/>
              <a:rect l="l" t="t" r="r" b="b"/>
              <a:pathLst>
                <a:path w="93345" h="92710">
                  <a:moveTo>
                    <a:pt x="46484" y="0"/>
                  </a:moveTo>
                  <a:lnTo>
                    <a:pt x="9761" y="17834"/>
                  </a:lnTo>
                  <a:lnTo>
                    <a:pt x="0" y="43795"/>
                  </a:lnTo>
                  <a:lnTo>
                    <a:pt x="2077" y="58771"/>
                  </a:lnTo>
                  <a:lnTo>
                    <a:pt x="28555" y="88984"/>
                  </a:lnTo>
                  <a:lnTo>
                    <a:pt x="46484" y="92578"/>
                  </a:lnTo>
                  <a:lnTo>
                    <a:pt x="60744" y="90367"/>
                  </a:lnTo>
                  <a:lnTo>
                    <a:pt x="73216" y="84192"/>
                  </a:lnTo>
                  <a:lnTo>
                    <a:pt x="83206" y="74743"/>
                  </a:lnTo>
                  <a:lnTo>
                    <a:pt x="90021" y="62710"/>
                  </a:lnTo>
                  <a:lnTo>
                    <a:pt x="92968" y="48782"/>
                  </a:lnTo>
                  <a:lnTo>
                    <a:pt x="90891" y="33806"/>
                  </a:lnTo>
                  <a:lnTo>
                    <a:pt x="64412" y="3594"/>
                  </a:lnTo>
                  <a:lnTo>
                    <a:pt x="46484" y="0"/>
                  </a:lnTo>
                  <a:close/>
                </a:path>
              </a:pathLst>
            </a:custGeom>
            <a:solidFill>
              <a:srgbClr val="000000"/>
            </a:solidFill>
          </p:spPr>
          <p:txBody>
            <a:bodyPr wrap="square" lIns="0" tIns="0" rIns="0" bIns="0" rtlCol="0"/>
            <a:lstStyle/>
            <a:p>
              <a:endParaRPr/>
            </a:p>
          </p:txBody>
        </p:sp>
        <p:sp>
          <p:nvSpPr>
            <p:cNvPr id="84" name="object 12">
              <a:extLst>
                <a:ext uri="{FF2B5EF4-FFF2-40B4-BE49-F238E27FC236}">
                  <a16:creationId xmlns:a16="http://schemas.microsoft.com/office/drawing/2014/main" id="{4E172191-153F-49A8-B4B2-4B19DD012675}"/>
                </a:ext>
              </a:extLst>
            </p:cNvPr>
            <p:cNvSpPr/>
            <p:nvPr/>
          </p:nvSpPr>
          <p:spPr>
            <a:xfrm>
              <a:off x="6366497" y="1820646"/>
              <a:ext cx="45719" cy="686374"/>
            </a:xfrm>
            <a:custGeom>
              <a:avLst/>
              <a:gdLst/>
              <a:ahLst/>
              <a:cxnLst/>
              <a:rect l="l" t="t" r="r" b="b"/>
              <a:pathLst>
                <a:path h="628650">
                  <a:moveTo>
                    <a:pt x="0" y="628211"/>
                  </a:moveTo>
                  <a:lnTo>
                    <a:pt x="0" y="0"/>
                  </a:lnTo>
                </a:path>
              </a:pathLst>
            </a:cu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wrap="square" lIns="0" tIns="0" rIns="0" bIns="0" rtlCol="0"/>
            <a:lstStyle/>
            <a:p>
              <a:endParaRPr/>
            </a:p>
          </p:txBody>
        </p:sp>
        <mc:AlternateContent xmlns:mc="http://schemas.openxmlformats.org/markup-compatibility/2006" xmlns:a14="http://schemas.microsoft.com/office/drawing/2010/main">
          <mc:Choice Requires="a14">
            <p:sp>
              <p:nvSpPr>
                <p:cNvPr id="85" name="object 23">
                  <a:extLst>
                    <a:ext uri="{FF2B5EF4-FFF2-40B4-BE49-F238E27FC236}">
                      <a16:creationId xmlns:a16="http://schemas.microsoft.com/office/drawing/2014/main" id="{BC6B8F3C-95F1-4B4C-A0C0-C57A17F7075E}"/>
                    </a:ext>
                  </a:extLst>
                </p:cNvPr>
                <p:cNvSpPr txBox="1"/>
                <p:nvPr/>
              </p:nvSpPr>
              <p:spPr>
                <a:xfrm>
                  <a:off x="5183550" y="419442"/>
                  <a:ext cx="1110890" cy="315471"/>
                </a:xfrm>
                <a:prstGeom prst="rect">
                  <a:avLst/>
                </a:prstGeom>
              </p:spPr>
              <p:txBody>
                <a:bodyPr vert="horz" wrap="square" lIns="0" tIns="0" rIns="0" bIns="0" rtlCol="0">
                  <a:spAutoFit/>
                </a:bodyPr>
                <a:lstStyle/>
                <a:p>
                  <a:pPr marL="12700">
                    <a:lnSpc>
                      <a:spcPct val="100000"/>
                    </a:lnSpc>
                  </a:pPr>
                  <a14:m>
                    <m:oMathPara xmlns:m="http://schemas.openxmlformats.org/officeDocument/2006/math">
                      <m:oMathParaPr>
                        <m:jc m:val="centerGroup"/>
                      </m:oMathParaPr>
                      <m:oMath xmlns:m="http://schemas.openxmlformats.org/officeDocument/2006/math">
                        <m:sSub>
                          <m:sSubPr>
                            <m:ctrlPr>
                              <a:rPr lang="en-US" altLang="zh-CN" sz="2050" b="0" i="1" smtClean="0">
                                <a:latin typeface="Cambria Math" panose="02040503050406030204" pitchFamily="18" charset="0"/>
                                <a:cs typeface="Times New Roman"/>
                              </a:rPr>
                            </m:ctrlPr>
                          </m:sSubPr>
                          <m:e>
                            <m:r>
                              <a:rPr lang="en-US" altLang="zh-CN" sz="2050" b="0" i="1" smtClean="0">
                                <a:latin typeface="Cambria Math" panose="02040503050406030204" pitchFamily="18" charset="0"/>
                                <a:cs typeface="Times New Roman"/>
                              </a:rPr>
                              <m:t>𝑠</m:t>
                            </m:r>
                          </m:e>
                          <m:sub>
                            <m:r>
                              <m:rPr>
                                <m:sty m:val="p"/>
                              </m:rPr>
                              <a:rPr lang="en-US" altLang="zh-CN" sz="2050" b="0" i="0" smtClean="0">
                                <a:latin typeface="Cambria Math" panose="02040503050406030204" pitchFamily="18" charset="0"/>
                                <a:cs typeface="Times New Roman"/>
                              </a:rPr>
                              <m:t>Δ</m:t>
                            </m:r>
                            <m:r>
                              <a:rPr lang="en-US" altLang="zh-CN" sz="2050" b="0" i="1" smtClean="0">
                                <a:latin typeface="Cambria Math" panose="02040503050406030204" pitchFamily="18" charset="0"/>
                                <a:cs typeface="Times New Roman"/>
                              </a:rPr>
                              <m:t>𝑇</m:t>
                            </m:r>
                          </m:sub>
                        </m:sSub>
                        <m:r>
                          <a:rPr lang="en-US" altLang="zh-CN" sz="2050" b="0" i="1" smtClean="0">
                            <a:latin typeface="Cambria Math" panose="02040503050406030204" pitchFamily="18" charset="0"/>
                            <a:cs typeface="Times New Roman"/>
                          </a:rPr>
                          <m:t>(</m:t>
                        </m:r>
                        <m:r>
                          <a:rPr lang="en-US" altLang="zh-CN" sz="2050" b="0" i="1" smtClean="0">
                            <a:latin typeface="Cambria Math" panose="02040503050406030204" pitchFamily="18" charset="0"/>
                            <a:cs typeface="Times New Roman"/>
                          </a:rPr>
                          <m:t>𝑡</m:t>
                        </m:r>
                        <m:r>
                          <a:rPr lang="en-US" altLang="zh-CN" sz="2050" b="0" i="1" smtClean="0">
                            <a:latin typeface="Cambria Math" panose="02040503050406030204" pitchFamily="18" charset="0"/>
                            <a:cs typeface="Times New Roman"/>
                          </a:rPr>
                          <m:t>)</m:t>
                        </m:r>
                      </m:oMath>
                    </m:oMathPara>
                  </a14:m>
                  <a:endParaRPr sz="2050" dirty="0">
                    <a:latin typeface="Times New Roman"/>
                    <a:cs typeface="Times New Roman"/>
                  </a:endParaRPr>
                </a:p>
              </p:txBody>
            </p:sp>
          </mc:Choice>
          <mc:Fallback xmlns="">
            <p:sp>
              <p:nvSpPr>
                <p:cNvPr id="85" name="object 23">
                  <a:extLst>
                    <a:ext uri="{FF2B5EF4-FFF2-40B4-BE49-F238E27FC236}">
                      <a16:creationId xmlns:a16="http://schemas.microsoft.com/office/drawing/2014/main" id="{BC6B8F3C-95F1-4B4C-A0C0-C57A17F7075E}"/>
                    </a:ext>
                  </a:extLst>
                </p:cNvPr>
                <p:cNvSpPr txBox="1">
                  <a:spLocks noRot="1" noChangeAspect="1" noMove="1" noResize="1" noEditPoints="1" noAdjustHandles="1" noChangeArrowheads="1" noChangeShapeType="1" noTextEdit="1"/>
                </p:cNvSpPr>
                <p:nvPr/>
              </p:nvSpPr>
              <p:spPr>
                <a:xfrm>
                  <a:off x="5183550" y="419442"/>
                  <a:ext cx="1110890" cy="315471"/>
                </a:xfrm>
                <a:prstGeom prst="rect">
                  <a:avLst/>
                </a:prstGeom>
                <a:blipFill>
                  <a:blip r:embed="rId6"/>
                  <a:stretch>
                    <a:fillRect b="-34615"/>
                  </a:stretch>
                </a:blipFill>
              </p:spPr>
              <p:txBody>
                <a:bodyPr/>
                <a:lstStyle/>
                <a:p>
                  <a:r>
                    <a:rPr lang="zh-CN" altLang="en-US">
                      <a:noFill/>
                    </a:rPr>
                    <a:t> </a:t>
                  </a:r>
                </a:p>
              </p:txBody>
            </p:sp>
          </mc:Fallback>
        </mc:AlternateContent>
        <p:sp>
          <p:nvSpPr>
            <p:cNvPr id="86" name="object 12">
              <a:extLst>
                <a:ext uri="{FF2B5EF4-FFF2-40B4-BE49-F238E27FC236}">
                  <a16:creationId xmlns:a16="http://schemas.microsoft.com/office/drawing/2014/main" id="{4BCFB332-FE4B-4E98-AF2C-176151B1E9CA}"/>
                </a:ext>
              </a:extLst>
            </p:cNvPr>
            <p:cNvSpPr/>
            <p:nvPr/>
          </p:nvSpPr>
          <p:spPr>
            <a:xfrm>
              <a:off x="6682970" y="1809400"/>
              <a:ext cx="45719" cy="686374"/>
            </a:xfrm>
            <a:custGeom>
              <a:avLst/>
              <a:gdLst/>
              <a:ahLst/>
              <a:cxnLst/>
              <a:rect l="l" t="t" r="r" b="b"/>
              <a:pathLst>
                <a:path h="628650">
                  <a:moveTo>
                    <a:pt x="0" y="628211"/>
                  </a:moveTo>
                  <a:lnTo>
                    <a:pt x="0" y="0"/>
                  </a:lnTo>
                </a:path>
              </a:pathLst>
            </a:cu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wrap="square" lIns="0" tIns="0" rIns="0" bIns="0" rtlCol="0"/>
            <a:lstStyle/>
            <a:p>
              <a:endParaRPr/>
            </a:p>
          </p:txBody>
        </p:sp>
        <p:sp>
          <p:nvSpPr>
            <p:cNvPr id="87" name="object 12">
              <a:extLst>
                <a:ext uri="{FF2B5EF4-FFF2-40B4-BE49-F238E27FC236}">
                  <a16:creationId xmlns:a16="http://schemas.microsoft.com/office/drawing/2014/main" id="{2F28ED95-1E46-496E-BAF6-17BCB047F1DA}"/>
                </a:ext>
              </a:extLst>
            </p:cNvPr>
            <p:cNvSpPr/>
            <p:nvPr/>
          </p:nvSpPr>
          <p:spPr>
            <a:xfrm>
              <a:off x="6061100" y="1822276"/>
              <a:ext cx="45719" cy="686374"/>
            </a:xfrm>
            <a:custGeom>
              <a:avLst/>
              <a:gdLst/>
              <a:ahLst/>
              <a:cxnLst/>
              <a:rect l="l" t="t" r="r" b="b"/>
              <a:pathLst>
                <a:path h="628650">
                  <a:moveTo>
                    <a:pt x="0" y="628211"/>
                  </a:moveTo>
                  <a:lnTo>
                    <a:pt x="0" y="0"/>
                  </a:lnTo>
                </a:path>
              </a:pathLst>
            </a:cu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wrap="square" lIns="0" tIns="0" rIns="0" bIns="0" rtlCol="0"/>
            <a:lstStyle/>
            <a:p>
              <a:endParaRPr/>
            </a:p>
          </p:txBody>
        </p:sp>
        <p:sp>
          <p:nvSpPr>
            <p:cNvPr id="88" name="object 12">
              <a:extLst>
                <a:ext uri="{FF2B5EF4-FFF2-40B4-BE49-F238E27FC236}">
                  <a16:creationId xmlns:a16="http://schemas.microsoft.com/office/drawing/2014/main" id="{FE10A2D6-4771-449A-BADF-D2B51919A430}"/>
                </a:ext>
              </a:extLst>
            </p:cNvPr>
            <p:cNvSpPr/>
            <p:nvPr/>
          </p:nvSpPr>
          <p:spPr>
            <a:xfrm>
              <a:off x="5439214" y="1822280"/>
              <a:ext cx="45719" cy="686374"/>
            </a:xfrm>
            <a:custGeom>
              <a:avLst/>
              <a:gdLst/>
              <a:ahLst/>
              <a:cxnLst/>
              <a:rect l="l" t="t" r="r" b="b"/>
              <a:pathLst>
                <a:path h="628650">
                  <a:moveTo>
                    <a:pt x="0" y="628211"/>
                  </a:moveTo>
                  <a:lnTo>
                    <a:pt x="0" y="0"/>
                  </a:lnTo>
                </a:path>
              </a:pathLst>
            </a:cu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wrap="square" lIns="0" tIns="0" rIns="0" bIns="0" rtlCol="0"/>
            <a:lstStyle/>
            <a:p>
              <a:endParaRPr/>
            </a:p>
          </p:txBody>
        </p:sp>
        <p:sp>
          <p:nvSpPr>
            <p:cNvPr id="89" name="object 12">
              <a:extLst>
                <a:ext uri="{FF2B5EF4-FFF2-40B4-BE49-F238E27FC236}">
                  <a16:creationId xmlns:a16="http://schemas.microsoft.com/office/drawing/2014/main" id="{DE20BD97-EEF8-44E2-A3B0-12B668CBC797}"/>
                </a:ext>
              </a:extLst>
            </p:cNvPr>
            <p:cNvSpPr/>
            <p:nvPr/>
          </p:nvSpPr>
          <p:spPr>
            <a:xfrm>
              <a:off x="5122841" y="1822276"/>
              <a:ext cx="45719" cy="686374"/>
            </a:xfrm>
            <a:custGeom>
              <a:avLst/>
              <a:gdLst/>
              <a:ahLst/>
              <a:cxnLst/>
              <a:rect l="l" t="t" r="r" b="b"/>
              <a:pathLst>
                <a:path h="628650">
                  <a:moveTo>
                    <a:pt x="0" y="628211"/>
                  </a:moveTo>
                  <a:lnTo>
                    <a:pt x="0" y="0"/>
                  </a:lnTo>
                </a:path>
              </a:pathLst>
            </a:cu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wrap="square" lIns="0" tIns="0" rIns="0" bIns="0" rtlCol="0"/>
            <a:lstStyle/>
            <a:p>
              <a:endParaRPr/>
            </a:p>
          </p:txBody>
        </p:sp>
        <p:sp>
          <p:nvSpPr>
            <p:cNvPr id="90" name="object 12">
              <a:extLst>
                <a:ext uri="{FF2B5EF4-FFF2-40B4-BE49-F238E27FC236}">
                  <a16:creationId xmlns:a16="http://schemas.microsoft.com/office/drawing/2014/main" id="{BEFEAD0E-4FE4-4AFC-9DBB-8C467C946E13}"/>
                </a:ext>
              </a:extLst>
            </p:cNvPr>
            <p:cNvSpPr/>
            <p:nvPr/>
          </p:nvSpPr>
          <p:spPr>
            <a:xfrm>
              <a:off x="4797176" y="1835761"/>
              <a:ext cx="45719" cy="686374"/>
            </a:xfrm>
            <a:custGeom>
              <a:avLst/>
              <a:gdLst/>
              <a:ahLst/>
              <a:cxnLst/>
              <a:rect l="l" t="t" r="r" b="b"/>
              <a:pathLst>
                <a:path h="628650">
                  <a:moveTo>
                    <a:pt x="0" y="628211"/>
                  </a:moveTo>
                  <a:lnTo>
                    <a:pt x="0" y="0"/>
                  </a:lnTo>
                </a:path>
              </a:pathLst>
            </a:cu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wrap="square" lIns="0" tIns="0" rIns="0" bIns="0" rtlCol="0"/>
            <a:lstStyle/>
            <a:p>
              <a:endParaRPr/>
            </a:p>
          </p:txBody>
        </p:sp>
        <p:sp>
          <p:nvSpPr>
            <p:cNvPr id="94" name="object 12">
              <a:extLst>
                <a:ext uri="{FF2B5EF4-FFF2-40B4-BE49-F238E27FC236}">
                  <a16:creationId xmlns:a16="http://schemas.microsoft.com/office/drawing/2014/main" id="{5256A5FA-088C-41D1-877F-671C4267B77E}"/>
                </a:ext>
              </a:extLst>
            </p:cNvPr>
            <p:cNvSpPr/>
            <p:nvPr/>
          </p:nvSpPr>
          <p:spPr>
            <a:xfrm>
              <a:off x="5733899" y="1826260"/>
              <a:ext cx="45719" cy="686374"/>
            </a:xfrm>
            <a:custGeom>
              <a:avLst/>
              <a:gdLst/>
              <a:ahLst/>
              <a:cxnLst/>
              <a:rect l="l" t="t" r="r" b="b"/>
              <a:pathLst>
                <a:path h="628650">
                  <a:moveTo>
                    <a:pt x="0" y="628211"/>
                  </a:moveTo>
                  <a:lnTo>
                    <a:pt x="0" y="0"/>
                  </a:lnTo>
                </a:path>
              </a:pathLst>
            </a:cu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wrap="square" lIns="0" tIns="0" rIns="0" bIns="0" rtlCol="0"/>
            <a:lstStyle/>
            <a:p>
              <a:endParaRPr/>
            </a:p>
          </p:txBody>
        </p:sp>
      </p:gr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A5B3BAC8-157D-4092-A1AC-F1EF39613C17}"/>
                  </a:ext>
                </a:extLst>
              </p:cNvPr>
              <p:cNvSpPr txBox="1"/>
              <p:nvPr/>
            </p:nvSpPr>
            <p:spPr>
              <a:xfrm>
                <a:off x="2019884" y="6251142"/>
                <a:ext cx="6457730" cy="483466"/>
              </a:xfrm>
              <a:prstGeom prst="rect">
                <a:avLst/>
              </a:prstGeom>
              <a:noFill/>
            </p:spPr>
            <p:txBody>
              <a:bodyPr wrap="none" rtlCol="0">
                <a:spAutoFit/>
              </a:bodyPr>
              <a:lstStyle/>
              <a:p>
                <a:r>
                  <a:rPr lang="zh-CN" altLang="en-US" dirty="0">
                    <a:solidFill>
                      <a:srgbClr val="FF0000"/>
                    </a:solidFill>
                  </a:rPr>
                  <a:t>周期为</a:t>
                </a:r>
                <a14:m>
                  <m:oMath xmlns:m="http://schemas.openxmlformats.org/officeDocument/2006/math">
                    <m:r>
                      <m:rPr>
                        <m:sty m:val="p"/>
                      </m:rPr>
                      <a:rPr lang="en-US" altLang="zh-CN" b="0" i="0" smtClean="0">
                        <a:solidFill>
                          <a:srgbClr val="FF0000"/>
                        </a:solidFill>
                        <a:latin typeface="Cambria Math" panose="02040503050406030204" pitchFamily="18" charset="0"/>
                      </a:rPr>
                      <m:t>Δ</m:t>
                    </m:r>
                    <m:r>
                      <a:rPr lang="en-US" altLang="zh-CN" b="0" i="1" smtClean="0">
                        <a:solidFill>
                          <a:srgbClr val="FF0000"/>
                        </a:solidFill>
                        <a:latin typeface="Cambria Math" panose="02040503050406030204" pitchFamily="18" charset="0"/>
                      </a:rPr>
                      <m:t>𝑇</m:t>
                    </m:r>
                  </m:oMath>
                </a14:m>
                <a:r>
                  <a:rPr lang="zh-CN" altLang="en-US" dirty="0">
                    <a:solidFill>
                      <a:srgbClr val="FF0000"/>
                    </a:solidFill>
                  </a:rPr>
                  <a:t>的冲激脉冲串的傅立叶变换还是冲激串，其周期为</a:t>
                </a:r>
                <a14:m>
                  <m:oMath xmlns:m="http://schemas.openxmlformats.org/officeDocument/2006/math">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1</m:t>
                        </m:r>
                      </m:num>
                      <m:den>
                        <m:r>
                          <m:rPr>
                            <m:sty m:val="p"/>
                          </m:rPr>
                          <a:rPr lang="en-US" altLang="zh-CN" b="0" i="0" smtClean="0">
                            <a:solidFill>
                              <a:srgbClr val="FF0000"/>
                            </a:solidFill>
                            <a:latin typeface="Cambria Math" panose="02040503050406030204" pitchFamily="18" charset="0"/>
                          </a:rPr>
                          <m:t>Δ</m:t>
                        </m:r>
                        <m:r>
                          <a:rPr lang="en-US" altLang="zh-CN" b="0" i="1" smtClean="0">
                            <a:solidFill>
                              <a:srgbClr val="FF0000"/>
                            </a:solidFill>
                            <a:latin typeface="Cambria Math" panose="02040503050406030204" pitchFamily="18" charset="0"/>
                          </a:rPr>
                          <m:t>𝑇</m:t>
                        </m:r>
                      </m:den>
                    </m:f>
                  </m:oMath>
                </a14:m>
                <a:endParaRPr lang="zh-CN" altLang="en-US" dirty="0">
                  <a:solidFill>
                    <a:srgbClr val="FF0000"/>
                  </a:solidFill>
                </a:endParaRPr>
              </a:p>
            </p:txBody>
          </p:sp>
        </mc:Choice>
        <mc:Fallback xmlns="">
          <p:sp>
            <p:nvSpPr>
              <p:cNvPr id="95" name="文本框 94">
                <a:extLst>
                  <a:ext uri="{FF2B5EF4-FFF2-40B4-BE49-F238E27FC236}">
                    <a16:creationId xmlns:a16="http://schemas.microsoft.com/office/drawing/2014/main" id="{A5B3BAC8-157D-4092-A1AC-F1EF39613C17}"/>
                  </a:ext>
                </a:extLst>
              </p:cNvPr>
              <p:cNvSpPr txBox="1">
                <a:spLocks noRot="1" noChangeAspect="1" noMove="1" noResize="1" noEditPoints="1" noAdjustHandles="1" noChangeArrowheads="1" noChangeShapeType="1" noTextEdit="1"/>
              </p:cNvSpPr>
              <p:nvPr/>
            </p:nvSpPr>
            <p:spPr>
              <a:xfrm>
                <a:off x="2019884" y="6251142"/>
                <a:ext cx="6457730" cy="483466"/>
              </a:xfrm>
              <a:prstGeom prst="rect">
                <a:avLst/>
              </a:prstGeom>
              <a:blipFill>
                <a:blip r:embed="rId7"/>
                <a:stretch>
                  <a:fillRect l="-755" b="-7500"/>
                </a:stretch>
              </a:blipFill>
            </p:spPr>
            <p:txBody>
              <a:bodyPr/>
              <a:lstStyle/>
              <a:p>
                <a:r>
                  <a:rPr lang="zh-CN" altLang="en-US">
                    <a:noFill/>
                  </a:rPr>
                  <a:t> </a:t>
                </a:r>
              </a:p>
            </p:txBody>
          </p:sp>
        </mc:Fallback>
      </mc:AlternateContent>
      <p:pic>
        <p:nvPicPr>
          <p:cNvPr id="55" name="图片 54">
            <a:extLst>
              <a:ext uri="{FF2B5EF4-FFF2-40B4-BE49-F238E27FC236}">
                <a16:creationId xmlns:a16="http://schemas.microsoft.com/office/drawing/2014/main" id="{ED76D62A-A38B-47BC-AFBA-0B73D099D3A3}"/>
              </a:ext>
            </a:extLst>
          </p:cNvPr>
          <p:cNvPicPr>
            <a:picLocks noChangeAspect="1"/>
          </p:cNvPicPr>
          <p:nvPr/>
        </p:nvPicPr>
        <p:blipFill>
          <a:blip r:embed="rId8"/>
          <a:stretch>
            <a:fillRect/>
          </a:stretch>
        </p:blipFill>
        <p:spPr>
          <a:xfrm>
            <a:off x="8199391" y="4749111"/>
            <a:ext cx="3945449" cy="1590723"/>
          </a:xfrm>
          <a:prstGeom prst="rect">
            <a:avLst/>
          </a:prstGeom>
        </p:spPr>
      </p:pic>
    </p:spTree>
    <p:extLst>
      <p:ext uri="{BB962C8B-B14F-4D97-AF65-F5344CB8AC3E}">
        <p14:creationId xmlns:p14="http://schemas.microsoft.com/office/powerpoint/2010/main" val="21852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anim calcmode="lin" valueType="num">
                                      <p:cBhvr additive="base">
                                        <p:cTn id="25" dur="500" fill="hold"/>
                                        <p:tgtEl>
                                          <p:spTgt spid="64"/>
                                        </p:tgtEl>
                                        <p:attrNameLst>
                                          <p:attrName>ppt_x</p:attrName>
                                        </p:attrNameLst>
                                      </p:cBhvr>
                                      <p:tavLst>
                                        <p:tav tm="0">
                                          <p:val>
                                            <p:strVal val="#ppt_x"/>
                                          </p:val>
                                        </p:tav>
                                        <p:tav tm="100000">
                                          <p:val>
                                            <p:strVal val="#ppt_x"/>
                                          </p:val>
                                        </p:tav>
                                      </p:tavLst>
                                    </p:anim>
                                    <p:anim calcmode="lin" valueType="num">
                                      <p:cBhvr additive="base">
                                        <p:cTn id="26"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5"/>
                                        </p:tgtEl>
                                        <p:attrNameLst>
                                          <p:attrName>style.visibility</p:attrName>
                                        </p:attrNameLst>
                                      </p:cBhvr>
                                      <p:to>
                                        <p:strVal val="visible"/>
                                      </p:to>
                                    </p:set>
                                    <p:anim calcmode="lin" valueType="num">
                                      <p:cBhvr additive="base">
                                        <p:cTn id="55" dur="500" fill="hold"/>
                                        <p:tgtEl>
                                          <p:spTgt spid="95"/>
                                        </p:tgtEl>
                                        <p:attrNameLst>
                                          <p:attrName>ppt_x</p:attrName>
                                        </p:attrNameLst>
                                      </p:cBhvr>
                                      <p:tavLst>
                                        <p:tav tm="0">
                                          <p:val>
                                            <p:strVal val="#ppt_x"/>
                                          </p:val>
                                        </p:tav>
                                        <p:tav tm="100000">
                                          <p:val>
                                            <p:strVal val="#ppt_x"/>
                                          </p:val>
                                        </p:tav>
                                      </p:tavLst>
                                    </p:anim>
                                    <p:anim calcmode="lin" valueType="num">
                                      <p:cBhvr additive="base">
                                        <p:cTn id="56"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additive="base">
                                        <p:cTn id="61" dur="500" fill="hold"/>
                                        <p:tgtEl>
                                          <p:spTgt spid="55"/>
                                        </p:tgtEl>
                                        <p:attrNameLst>
                                          <p:attrName>ppt_x</p:attrName>
                                        </p:attrNameLst>
                                      </p:cBhvr>
                                      <p:tavLst>
                                        <p:tav tm="0">
                                          <p:val>
                                            <p:strVal val="#ppt_x"/>
                                          </p:val>
                                        </p:tav>
                                        <p:tav tm="100000">
                                          <p:val>
                                            <p:strVal val="#ppt_x"/>
                                          </p:val>
                                        </p:tav>
                                      </p:tavLst>
                                    </p:anim>
                                    <p:anim calcmode="lin" valueType="num">
                                      <p:cBhvr additive="base">
                                        <p:cTn id="62"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5DCB00-DBDB-41E8-8127-0BB1C899C3B5}"/>
              </a:ext>
            </a:extLst>
          </p:cNvPr>
          <p:cNvSpPr>
            <a:spLocks noGrp="1"/>
          </p:cNvSpPr>
          <p:nvPr>
            <p:ph type="title"/>
          </p:nvPr>
        </p:nvSpPr>
        <p:spPr/>
        <p:txBody>
          <a:bodyPr/>
          <a:lstStyle/>
          <a:p>
            <a:r>
              <a:rPr lang="zh-CN" altLang="en-US" dirty="0"/>
              <a:t>傅立叶级数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7DDA9D9-47A1-46B1-8E0A-FA04344B371E}"/>
                  </a:ext>
                </a:extLst>
              </p:cNvPr>
              <p:cNvSpPr>
                <a:spLocks noGrp="1"/>
              </p:cNvSpPr>
              <p:nvPr>
                <p:ph idx="1"/>
              </p:nvPr>
            </p:nvSpPr>
            <p:spPr>
              <a:xfrm>
                <a:off x="838200" y="1368425"/>
                <a:ext cx="10515600" cy="4351338"/>
              </a:xfrm>
            </p:spPr>
            <p:txBody>
              <a:bodyPr>
                <a:normAutofit/>
              </a:bodyPr>
              <a:lstStyle/>
              <a:p>
                <a:r>
                  <a:rPr lang="zh-CN" altLang="en-US" sz="2000" dirty="0"/>
                  <a:t>上述连续形式的傅立叶变换是傅立叶技术的推广，就跟积分是求和的极限形式一样</a:t>
                </a:r>
                <a:endParaRPr lang="en-US" altLang="zh-CN" sz="2000" dirty="0"/>
              </a:p>
              <a:p>
                <a:r>
                  <a:rPr lang="zh-CN" altLang="en-US" sz="2000" dirty="0"/>
                  <a:t>对于周期函数，其傅立叶级数为</a:t>
                </a:r>
                <a14:m>
                  <m:oMath xmlns:m="http://schemas.openxmlformats.org/officeDocument/2006/math">
                    <m:r>
                      <a:rPr lang="en-US" altLang="zh-CN" sz="2000" b="0" i="1" smtClean="0">
                        <a:latin typeface="Cambria Math" panose="02040503050406030204" pitchFamily="18" charset="0"/>
                      </a:rPr>
                      <m:t>𝑥</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sub>
                      <m:sup>
                        <m:r>
                          <a:rPr lang="en-US" altLang="zh-CN" sz="2000" b="0" i="1" smtClean="0">
                            <a:latin typeface="Cambria Math" panose="02040503050406030204" pitchFamily="18" charset="0"/>
                          </a:rPr>
                          <m:t>∞</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𝑛</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𝑖𝑛𝑡</m:t>
                            </m:r>
                          </m:sup>
                        </m:sSup>
                      </m:e>
                    </m:nary>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𝑛</m:t>
                        </m:r>
                      </m:sub>
                    </m:sSub>
                  </m:oMath>
                </a14:m>
                <a:r>
                  <a:rPr lang="zh-CN" altLang="en-US" sz="2000" dirty="0"/>
                  <a:t>为复幅度，对于实值函数，可写为：</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𝑥</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m:t>
                          </m:r>
                        </m:sup>
                        <m:e>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𝑛</m:t>
                                  </m:r>
                                </m:sub>
                              </m:sSub>
                              <m:r>
                                <a:rPr lang="en-US" altLang="zh-CN" sz="2000" b="0" i="1" smtClean="0">
                                  <a:latin typeface="Cambria Math" panose="02040503050406030204" pitchFamily="18" charset="0"/>
                                </a:rPr>
                                <m:t>𝑐𝑜𝑛</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𝑛𝑡</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𝑛</m:t>
                                  </m:r>
                                </m:sub>
                              </m:sSub>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𝑛𝑡</m:t>
                                      </m:r>
                                    </m:e>
                                  </m:d>
                                </m:e>
                              </m:func>
                            </m:e>
                          </m:d>
                        </m:e>
                      </m:nary>
                    </m:oMath>
                  </m:oMathPara>
                </a14:m>
                <a:endParaRPr lang="en-US" altLang="zh-CN" sz="2000" dirty="0"/>
              </a:p>
              <a:p>
                <a:r>
                  <a:rPr lang="zh-CN" altLang="en-US" sz="2000" dirty="0"/>
                  <a:t>离散时域傅立叶变换</a:t>
                </a:r>
                <a:endParaRPr lang="en-US" altLang="zh-CN" sz="2000" dirty="0"/>
              </a:p>
              <a:p>
                <a:pPr lvl="1"/>
                <a:r>
                  <a:rPr lang="zh-CN" altLang="en-US" sz="1800" dirty="0"/>
                  <a:t>是指离散时间傅立叶变换（</a:t>
                </a:r>
                <a:r>
                  <a:rPr lang="en-US" altLang="zh-CN" sz="1800" dirty="0"/>
                  <a:t>DTFT</a:t>
                </a:r>
                <a:r>
                  <a:rPr lang="zh-CN" altLang="en-US" sz="1800" dirty="0"/>
                  <a:t>）的特例，在时域上离散，在频域上则是周期的。</a:t>
                </a:r>
                <a:r>
                  <a:rPr lang="en-US" altLang="zh-CN" sz="1800" dirty="0"/>
                  <a:t>DTFT</a:t>
                </a:r>
                <a:r>
                  <a:rPr lang="zh-CN" altLang="en-US" sz="1800" dirty="0"/>
                  <a:t>可以看做是傅立叶级数的逆变换</a:t>
                </a:r>
                <a:endParaRPr lang="en-US" altLang="zh-CN" sz="1800" dirty="0"/>
              </a:p>
              <a:p>
                <a:r>
                  <a:rPr lang="zh-CN" altLang="en-US" sz="2000" dirty="0"/>
                  <a:t>离散傅立叶变换</a:t>
                </a:r>
                <a:endParaRPr lang="en-US" altLang="zh-CN" sz="2000" dirty="0"/>
              </a:p>
              <a:p>
                <a:pPr lvl="1"/>
                <a:r>
                  <a:rPr lang="zh-CN" altLang="en-US" sz="1800" dirty="0"/>
                  <a:t>是连续傅立叶变换在时域和频域上都离散的形式，在时间域上离散，成为离散时间傅立叶变换（</a:t>
                </a:r>
                <a:r>
                  <a:rPr lang="en-US" altLang="zh-CN" sz="1800" dirty="0"/>
                  <a:t>DTFT</a:t>
                </a:r>
                <a:r>
                  <a:rPr lang="zh-CN" altLang="en-US" sz="1800" dirty="0"/>
                  <a:t>），将时域信号的采样变换为在</a:t>
                </a:r>
                <a:r>
                  <a:rPr lang="en-US" altLang="zh-CN" sz="1800" dirty="0"/>
                  <a:t>DTFT</a:t>
                </a:r>
                <a:r>
                  <a:rPr lang="zh-CN" altLang="en-US" sz="1800" dirty="0"/>
                  <a:t>频域的采样。</a:t>
                </a:r>
              </a:p>
            </p:txBody>
          </p:sp>
        </mc:Choice>
        <mc:Fallback xmlns="">
          <p:sp>
            <p:nvSpPr>
              <p:cNvPr id="3" name="内容占位符 2">
                <a:extLst>
                  <a:ext uri="{FF2B5EF4-FFF2-40B4-BE49-F238E27FC236}">
                    <a16:creationId xmlns:a16="http://schemas.microsoft.com/office/drawing/2014/main" id="{67DDA9D9-47A1-46B1-8E0A-FA04344B371E}"/>
                  </a:ext>
                </a:extLst>
              </p:cNvPr>
              <p:cNvSpPr>
                <a:spLocks noGrp="1" noRot="1" noChangeAspect="1" noMove="1" noResize="1" noEditPoints="1" noAdjustHandles="1" noChangeArrowheads="1" noChangeShapeType="1" noTextEdit="1"/>
              </p:cNvSpPr>
              <p:nvPr>
                <p:ph idx="1"/>
              </p:nvPr>
            </p:nvSpPr>
            <p:spPr>
              <a:xfrm>
                <a:off x="838200" y="1368425"/>
                <a:ext cx="10515600" cy="4351338"/>
              </a:xfrm>
              <a:blipFill>
                <a:blip r:embed="rId3"/>
                <a:stretch>
                  <a:fillRect l="-522" t="-2521" r="-2957"/>
                </a:stretch>
              </a:blipFill>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B9D797B6-3889-4CBC-BF67-42120E0A0C8B}"/>
              </a:ext>
            </a:extLst>
          </p:cNvPr>
          <p:cNvGraphicFramePr>
            <a:graphicFrameLocks noGrp="1"/>
          </p:cNvGraphicFramePr>
          <p:nvPr>
            <p:extLst>
              <p:ext uri="{D42A27DB-BD31-4B8C-83A1-F6EECF244321}">
                <p14:modId xmlns:p14="http://schemas.microsoft.com/office/powerpoint/2010/main" val="1174893597"/>
              </p:ext>
            </p:extLst>
          </p:nvPr>
        </p:nvGraphicFramePr>
        <p:xfrm>
          <a:off x="2827421" y="4894263"/>
          <a:ext cx="7007724" cy="1828800"/>
        </p:xfrm>
        <a:graphic>
          <a:graphicData uri="http://schemas.openxmlformats.org/drawingml/2006/table">
            <a:tbl>
              <a:tblPr firstRow="1" bandRow="1">
                <a:tableStyleId>{5C22544A-7EE6-4342-B048-85BDC9FD1C3A}</a:tableStyleId>
              </a:tblPr>
              <a:tblGrid>
                <a:gridCol w="2335908">
                  <a:extLst>
                    <a:ext uri="{9D8B030D-6E8A-4147-A177-3AD203B41FA5}">
                      <a16:colId xmlns:a16="http://schemas.microsoft.com/office/drawing/2014/main" val="2756623764"/>
                    </a:ext>
                  </a:extLst>
                </a:gridCol>
                <a:gridCol w="2335908">
                  <a:extLst>
                    <a:ext uri="{9D8B030D-6E8A-4147-A177-3AD203B41FA5}">
                      <a16:colId xmlns:a16="http://schemas.microsoft.com/office/drawing/2014/main" val="2999086328"/>
                    </a:ext>
                  </a:extLst>
                </a:gridCol>
                <a:gridCol w="2335908">
                  <a:extLst>
                    <a:ext uri="{9D8B030D-6E8A-4147-A177-3AD203B41FA5}">
                      <a16:colId xmlns:a16="http://schemas.microsoft.com/office/drawing/2014/main" val="1747444424"/>
                    </a:ext>
                  </a:extLst>
                </a:gridCol>
              </a:tblGrid>
              <a:tr h="365760">
                <a:tc>
                  <a:txBody>
                    <a:bodyPr/>
                    <a:lstStyle/>
                    <a:p>
                      <a:r>
                        <a:rPr lang="zh-CN" altLang="en-US" sz="1600" dirty="0"/>
                        <a:t>变换</a:t>
                      </a:r>
                    </a:p>
                  </a:txBody>
                  <a:tcPr/>
                </a:tc>
                <a:tc>
                  <a:txBody>
                    <a:bodyPr/>
                    <a:lstStyle/>
                    <a:p>
                      <a:r>
                        <a:rPr lang="zh-CN" altLang="en-US" sz="1600" dirty="0"/>
                        <a:t>时间</a:t>
                      </a:r>
                    </a:p>
                  </a:txBody>
                  <a:tcPr/>
                </a:tc>
                <a:tc>
                  <a:txBody>
                    <a:bodyPr/>
                    <a:lstStyle/>
                    <a:p>
                      <a:r>
                        <a:rPr lang="zh-CN" altLang="en-US" sz="1600" dirty="0"/>
                        <a:t>频率</a:t>
                      </a:r>
                    </a:p>
                  </a:txBody>
                  <a:tcPr/>
                </a:tc>
                <a:extLst>
                  <a:ext uri="{0D108BD9-81ED-4DB2-BD59-A6C34878D82A}">
                    <a16:rowId xmlns:a16="http://schemas.microsoft.com/office/drawing/2014/main" val="2850530392"/>
                  </a:ext>
                </a:extLst>
              </a:tr>
              <a:tr h="365760">
                <a:tc>
                  <a:txBody>
                    <a:bodyPr/>
                    <a:lstStyle/>
                    <a:p>
                      <a:r>
                        <a:rPr lang="zh-CN" altLang="en-US" sz="1600" dirty="0"/>
                        <a:t>连续傅立叶变换</a:t>
                      </a:r>
                    </a:p>
                  </a:txBody>
                  <a:tcPr/>
                </a:tc>
                <a:tc>
                  <a:txBody>
                    <a:bodyPr/>
                    <a:lstStyle/>
                    <a:p>
                      <a:r>
                        <a:rPr lang="zh-CN" altLang="en-US" sz="1600" dirty="0"/>
                        <a:t>连续，非周期性</a:t>
                      </a:r>
                    </a:p>
                  </a:txBody>
                  <a:tcPr/>
                </a:tc>
                <a:tc>
                  <a:txBody>
                    <a:bodyPr/>
                    <a:lstStyle/>
                    <a:p>
                      <a:r>
                        <a:rPr lang="zh-CN" altLang="en-US" sz="1600" dirty="0"/>
                        <a:t>连续，非周期性</a:t>
                      </a:r>
                    </a:p>
                  </a:txBody>
                  <a:tcPr/>
                </a:tc>
                <a:extLst>
                  <a:ext uri="{0D108BD9-81ED-4DB2-BD59-A6C34878D82A}">
                    <a16:rowId xmlns:a16="http://schemas.microsoft.com/office/drawing/2014/main" val="3320647110"/>
                  </a:ext>
                </a:extLst>
              </a:tr>
              <a:tr h="365760">
                <a:tc>
                  <a:txBody>
                    <a:bodyPr/>
                    <a:lstStyle/>
                    <a:p>
                      <a:r>
                        <a:rPr lang="zh-CN" altLang="en-US" sz="1600" dirty="0"/>
                        <a:t>傅立叶级数</a:t>
                      </a:r>
                    </a:p>
                  </a:txBody>
                  <a:tcPr/>
                </a:tc>
                <a:tc>
                  <a:txBody>
                    <a:bodyPr/>
                    <a:lstStyle/>
                    <a:p>
                      <a:r>
                        <a:rPr lang="zh-CN" altLang="en-US" sz="1600" dirty="0"/>
                        <a:t>连续，周期性</a:t>
                      </a:r>
                    </a:p>
                  </a:txBody>
                  <a:tcPr/>
                </a:tc>
                <a:tc>
                  <a:txBody>
                    <a:bodyPr/>
                    <a:lstStyle/>
                    <a:p>
                      <a:r>
                        <a:rPr lang="zh-CN" altLang="en-US" sz="1600" dirty="0"/>
                        <a:t>离散，非周期性</a:t>
                      </a:r>
                    </a:p>
                  </a:txBody>
                  <a:tcPr/>
                </a:tc>
                <a:extLst>
                  <a:ext uri="{0D108BD9-81ED-4DB2-BD59-A6C34878D82A}">
                    <a16:rowId xmlns:a16="http://schemas.microsoft.com/office/drawing/2014/main" val="1405304529"/>
                  </a:ext>
                </a:extLst>
              </a:tr>
              <a:tr h="365760">
                <a:tc>
                  <a:txBody>
                    <a:bodyPr/>
                    <a:lstStyle/>
                    <a:p>
                      <a:r>
                        <a:rPr lang="zh-CN" altLang="en-US" sz="1600" dirty="0"/>
                        <a:t>离散时间傅立叶变换</a:t>
                      </a:r>
                    </a:p>
                  </a:txBody>
                  <a:tcPr/>
                </a:tc>
                <a:tc>
                  <a:txBody>
                    <a:bodyPr/>
                    <a:lstStyle/>
                    <a:p>
                      <a:r>
                        <a:rPr lang="zh-CN" altLang="en-US" sz="1600" dirty="0"/>
                        <a:t>离散，非周期性</a:t>
                      </a:r>
                    </a:p>
                  </a:txBody>
                  <a:tcPr/>
                </a:tc>
                <a:tc>
                  <a:txBody>
                    <a:bodyPr/>
                    <a:lstStyle/>
                    <a:p>
                      <a:r>
                        <a:rPr lang="zh-CN" altLang="en-US" sz="1600" dirty="0"/>
                        <a:t>连续，周期性</a:t>
                      </a:r>
                    </a:p>
                  </a:txBody>
                  <a:tcPr/>
                </a:tc>
                <a:extLst>
                  <a:ext uri="{0D108BD9-81ED-4DB2-BD59-A6C34878D82A}">
                    <a16:rowId xmlns:a16="http://schemas.microsoft.com/office/drawing/2014/main" val="2713552533"/>
                  </a:ext>
                </a:extLst>
              </a:tr>
              <a:tr h="365760">
                <a:tc>
                  <a:txBody>
                    <a:bodyPr/>
                    <a:lstStyle/>
                    <a:p>
                      <a:r>
                        <a:rPr lang="zh-CN" altLang="en-US" sz="1600" dirty="0"/>
                        <a:t>离散傅立叶变换</a:t>
                      </a:r>
                    </a:p>
                  </a:txBody>
                  <a:tcPr/>
                </a:tc>
                <a:tc>
                  <a:txBody>
                    <a:bodyPr/>
                    <a:lstStyle/>
                    <a:p>
                      <a:r>
                        <a:rPr lang="zh-CN" altLang="en-US" sz="1600" dirty="0"/>
                        <a:t>离散，周期性</a:t>
                      </a:r>
                    </a:p>
                  </a:txBody>
                  <a:tcPr/>
                </a:tc>
                <a:tc>
                  <a:txBody>
                    <a:bodyPr/>
                    <a:lstStyle/>
                    <a:p>
                      <a:r>
                        <a:rPr lang="zh-CN" altLang="en-US" sz="1600" dirty="0"/>
                        <a:t>离散，周期性</a:t>
                      </a:r>
                    </a:p>
                  </a:txBody>
                  <a:tcPr/>
                </a:tc>
                <a:extLst>
                  <a:ext uri="{0D108BD9-81ED-4DB2-BD59-A6C34878D82A}">
                    <a16:rowId xmlns:a16="http://schemas.microsoft.com/office/drawing/2014/main" val="3863282726"/>
                  </a:ext>
                </a:extLst>
              </a:tr>
            </a:tbl>
          </a:graphicData>
        </a:graphic>
      </p:graphicFrame>
    </p:spTree>
    <p:extLst>
      <p:ext uri="{BB962C8B-B14F-4D97-AF65-F5344CB8AC3E}">
        <p14:creationId xmlns:p14="http://schemas.microsoft.com/office/powerpoint/2010/main" val="361462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ppt_x"/>
                                          </p:val>
                                        </p:tav>
                                        <p:tav tm="100000">
                                          <p:val>
                                            <p:strVal val="#ppt_x"/>
                                          </p:val>
                                        </p:tav>
                                      </p:tavLst>
                                    </p:anim>
                                    <p:anim calcmode="lin" valueType="num">
                                      <p:cBhvr additive="base">
                                        <p:cTn id="4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a:noFill/>
        </p:spPr>
        <p:txBody>
          <a:bodyPr/>
          <a:lstStyle/>
          <a:p>
            <a:r>
              <a:rPr lang="zh-CN" altLang="en-US" dirty="0"/>
              <a:t>时间和幅度离散后的信号</a:t>
            </a:r>
            <a:endParaRPr lang="zh-CN" altLang="en-US" sz="2280" dirty="0">
              <a:solidFill>
                <a:schemeClr val="tx2"/>
              </a:solidFill>
              <a:latin typeface="宋体" panose="02010600030101010101" pitchFamily="2" charset="-122"/>
            </a:endParaRPr>
          </a:p>
        </p:txBody>
      </p:sp>
      <p:sp>
        <p:nvSpPr>
          <p:cNvPr id="45060" name="Text Box 5"/>
          <p:cNvSpPr txBox="1">
            <a:spLocks noChangeArrowheads="1"/>
          </p:cNvSpPr>
          <p:nvPr/>
        </p:nvSpPr>
        <p:spPr bwMode="auto">
          <a:xfrm>
            <a:off x="1578800" y="1980330"/>
            <a:ext cx="1935081" cy="527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92965" tIns="46483" rIns="92965" bIns="46483">
            <a:spAutoFit/>
          </a:bodyPr>
          <a:lstStyle>
            <a:lvl1pPr defTabSz="977900">
              <a:defRPr sz="1600">
                <a:solidFill>
                  <a:srgbClr val="000000"/>
                </a:solidFill>
                <a:latin typeface="宋体" panose="02010600030101010101" pitchFamily="2" charset="-122"/>
                <a:ea typeface="宋体" panose="02010600030101010101" pitchFamily="2" charset="-122"/>
              </a:defRPr>
            </a:lvl1pPr>
            <a:lvl2pPr marL="742950" indent="-285750" defTabSz="977900">
              <a:defRPr sz="1600">
                <a:solidFill>
                  <a:srgbClr val="000000"/>
                </a:solidFill>
                <a:latin typeface="宋体" panose="02010600030101010101" pitchFamily="2" charset="-122"/>
                <a:ea typeface="宋体" panose="02010600030101010101" pitchFamily="2" charset="-122"/>
              </a:defRPr>
            </a:lvl2pPr>
            <a:lvl3pPr marL="1143000" indent="-228600" defTabSz="977900">
              <a:defRPr sz="1600">
                <a:solidFill>
                  <a:srgbClr val="000000"/>
                </a:solidFill>
                <a:latin typeface="宋体" panose="02010600030101010101" pitchFamily="2" charset="-122"/>
                <a:ea typeface="宋体" panose="02010600030101010101" pitchFamily="2" charset="-122"/>
              </a:defRPr>
            </a:lvl3pPr>
            <a:lvl4pPr marL="1600200" indent="-228600" defTabSz="977900">
              <a:defRPr sz="1600">
                <a:solidFill>
                  <a:srgbClr val="000000"/>
                </a:solidFill>
                <a:latin typeface="宋体" panose="02010600030101010101" pitchFamily="2" charset="-122"/>
                <a:ea typeface="宋体" panose="02010600030101010101" pitchFamily="2" charset="-122"/>
              </a:defRPr>
            </a:lvl4pPr>
            <a:lvl5pPr marL="2057400" indent="-228600" defTabSz="977900">
              <a:defRPr sz="1600">
                <a:solidFill>
                  <a:srgbClr val="000000"/>
                </a:solidFill>
                <a:latin typeface="宋体" panose="02010600030101010101" pitchFamily="2" charset="-122"/>
                <a:ea typeface="宋体" panose="02010600030101010101" pitchFamily="2" charset="-122"/>
              </a:defRPr>
            </a:lvl5pPr>
            <a:lvl6pPr marL="25146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6pPr>
            <a:lvl7pPr marL="29718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7pPr>
            <a:lvl8pPr marL="34290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8pPr>
            <a:lvl9pPr marL="38862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50" b="1">
                <a:solidFill>
                  <a:srgbClr val="FF0000"/>
                </a:solidFill>
              </a:rPr>
              <a:t>模拟信号</a:t>
            </a:r>
          </a:p>
        </p:txBody>
      </p:sp>
      <p:grpSp>
        <p:nvGrpSpPr>
          <p:cNvPr id="45061" name="Group 5"/>
          <p:cNvGrpSpPr/>
          <p:nvPr/>
        </p:nvGrpSpPr>
        <p:grpSpPr bwMode="auto">
          <a:xfrm>
            <a:off x="1608965" y="2678648"/>
            <a:ext cx="1972787" cy="2018035"/>
            <a:chOff x="0" y="0"/>
            <a:chExt cx="1207" cy="1272"/>
          </a:xfrm>
        </p:grpSpPr>
        <mc:AlternateContent xmlns:mc="http://schemas.openxmlformats.org/markup-compatibility/2006" xmlns:a14="http://schemas.microsoft.com/office/drawing/2010/main">
          <mc:Choice Requires="a14">
            <p:sp>
              <p:nvSpPr>
                <p:cNvPr id="46202" name="Object 6"/>
                <p:cNvSpPr txBox="1"/>
                <p:nvPr/>
              </p:nvSpPr>
              <p:spPr bwMode="auto">
                <a:xfrm>
                  <a:off x="247" y="0"/>
                  <a:ext cx="401" cy="267"/>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𝑓</m:t>
                        </m:r>
                        <m:r>
                          <a:rPr lang="zh-CN" altLang="en-US" sz="1710" i="1">
                            <a:solidFill>
                              <a:srgbClr val="000000"/>
                            </a:solidFill>
                            <a:latin typeface="Cambria Math" panose="02040503050406030204" pitchFamily="18" charset="0"/>
                          </a:rPr>
                          <m:t>(</m:t>
                        </m:r>
                        <m:r>
                          <a:rPr lang="zh-CN" altLang="en-US" sz="1710" i="1">
                            <a:solidFill>
                              <a:srgbClr val="000000"/>
                            </a:solidFill>
                            <a:latin typeface="Cambria Math" panose="02040503050406030204" pitchFamily="18" charset="0"/>
                          </a:rPr>
                          <m:t>𝑡</m:t>
                        </m:r>
                        <m:r>
                          <a:rPr lang="zh-CN" altLang="en-US" sz="1710" i="1">
                            <a:solidFill>
                              <a:srgbClr val="000000"/>
                            </a:solidFill>
                            <a:latin typeface="Cambria Math" panose="02040503050406030204" pitchFamily="18" charset="0"/>
                          </a:rPr>
                          <m:t>)</m:t>
                        </m:r>
                      </m:oMath>
                    </m:oMathPara>
                  </a14:m>
                  <a:endParaRPr lang="zh-CN" altLang="en-US" sz="1710"/>
                </a:p>
              </p:txBody>
            </p:sp>
          </mc:Choice>
          <mc:Fallback xmlns="">
            <p:sp>
              <p:nvSpPr>
                <p:cNvPr id="46202" name="Object 6"/>
                <p:cNvSpPr txBox="1">
                  <a:spLocks noRot="1" noChangeAspect="1" noMove="1" noResize="1" noEditPoints="1" noAdjustHandles="1" noChangeArrowheads="1" noChangeShapeType="1" noTextEdit="1"/>
                </p:cNvSpPr>
                <p:nvPr/>
              </p:nvSpPr>
              <p:spPr bwMode="auto">
                <a:xfrm>
                  <a:off x="247" y="0"/>
                  <a:ext cx="401" cy="267"/>
                </a:xfrm>
                <a:prstGeom prst="rect">
                  <a:avLst/>
                </a:prstGeom>
                <a:blipFill>
                  <a:blip r:embed="rId2"/>
                  <a:stretch>
                    <a:fillRect/>
                  </a:stretch>
                </a:blipFill>
                <a:ln>
                  <a:noFill/>
                </a:ln>
                <a:effectLst/>
                <a:extLst/>
              </p:spPr>
              <p:txBody>
                <a:bodyPr/>
                <a:lstStyle/>
                <a:p>
                  <a:r>
                    <a:rPr lang="zh-CN" altLang="en-US">
                      <a:noFill/>
                    </a:rPr>
                    <a:t> </a:t>
                  </a:r>
                </a:p>
              </p:txBody>
            </p:sp>
          </mc:Fallback>
        </mc:AlternateContent>
        <p:sp>
          <p:nvSpPr>
            <p:cNvPr id="46203" name="Line 8"/>
            <p:cNvSpPr>
              <a:spLocks noChangeShapeType="1"/>
            </p:cNvSpPr>
            <p:nvPr/>
          </p:nvSpPr>
          <p:spPr bwMode="auto">
            <a:xfrm flipV="1">
              <a:off x="199" y="136"/>
              <a:ext cx="1" cy="105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204" name="Line 9"/>
            <p:cNvSpPr>
              <a:spLocks noChangeShapeType="1"/>
            </p:cNvSpPr>
            <p:nvPr/>
          </p:nvSpPr>
          <p:spPr bwMode="auto">
            <a:xfrm>
              <a:off x="199" y="808"/>
              <a:ext cx="1" cy="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205" name="Line 10"/>
            <p:cNvSpPr>
              <a:spLocks noChangeShapeType="1"/>
            </p:cNvSpPr>
            <p:nvPr/>
          </p:nvSpPr>
          <p:spPr bwMode="auto">
            <a:xfrm flipV="1">
              <a:off x="482" y="363"/>
              <a:ext cx="1" cy="22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206" name="Line 11"/>
            <p:cNvSpPr>
              <a:spLocks noChangeShapeType="1"/>
            </p:cNvSpPr>
            <p:nvPr/>
          </p:nvSpPr>
          <p:spPr bwMode="auto">
            <a:xfrm>
              <a:off x="7" y="1000"/>
              <a:ext cx="1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207" name="Freeform 12"/>
            <p:cNvSpPr/>
            <p:nvPr/>
          </p:nvSpPr>
          <p:spPr bwMode="auto">
            <a:xfrm>
              <a:off x="195" y="578"/>
              <a:ext cx="287" cy="340"/>
            </a:xfrm>
            <a:custGeom>
              <a:avLst/>
              <a:gdLst>
                <a:gd name="T0" fmla="*/ 0 w 209"/>
                <a:gd name="T1" fmla="*/ 10564 h 171"/>
                <a:gd name="T2" fmla="*/ 209 w 209"/>
                <a:gd name="T3" fmla="*/ 5941 h 171"/>
                <a:gd name="T4" fmla="*/ 551 w 209"/>
                <a:gd name="T5" fmla="*/ 2704 h 171"/>
                <a:gd name="T6" fmla="*/ 1011 w 209"/>
                <a:gd name="T7" fmla="*/ 628 h 171"/>
                <a:gd name="T8" fmla="*/ 1401 w 209"/>
                <a:gd name="T9" fmla="*/ 0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 h="171">
                  <a:moveTo>
                    <a:pt x="0" y="171"/>
                  </a:moveTo>
                  <a:cubicBezTo>
                    <a:pt x="8" y="144"/>
                    <a:pt x="17" y="117"/>
                    <a:pt x="31" y="96"/>
                  </a:cubicBezTo>
                  <a:cubicBezTo>
                    <a:pt x="45" y="75"/>
                    <a:pt x="62" y="58"/>
                    <a:pt x="82" y="44"/>
                  </a:cubicBezTo>
                  <a:cubicBezTo>
                    <a:pt x="102" y="30"/>
                    <a:pt x="130" y="17"/>
                    <a:pt x="151" y="10"/>
                  </a:cubicBezTo>
                  <a:cubicBezTo>
                    <a:pt x="172" y="3"/>
                    <a:pt x="190" y="1"/>
                    <a:pt x="209" y="0"/>
                  </a:cubicBezTo>
                </a:path>
              </a:pathLst>
            </a:custGeom>
            <a:noFill/>
            <a:ln w="19050" cap="flat" cmpd="sng">
              <a:solidFill>
                <a:srgbClr val="FFFFFF"/>
              </a:solidFill>
              <a:bevel/>
            </a:ln>
            <a:effectLst/>
            <a:extLst>
              <a:ext uri="{909E8E84-426E-40DD-AFC4-6F175D3DCCD1}">
                <a14:hiddenFill xmlns:a14="http://schemas.microsoft.com/office/drawing/2010/main">
                  <a:gradFill rotWithShape="0">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10"/>
            </a:p>
          </p:txBody>
        </p:sp>
        <p:sp>
          <p:nvSpPr>
            <p:cNvPr id="46208" name="Freeform 13"/>
            <p:cNvSpPr/>
            <p:nvPr/>
          </p:nvSpPr>
          <p:spPr bwMode="auto">
            <a:xfrm>
              <a:off x="484" y="363"/>
              <a:ext cx="504" cy="428"/>
            </a:xfrm>
            <a:custGeom>
              <a:avLst/>
              <a:gdLst>
                <a:gd name="T0" fmla="*/ 0 w 504"/>
                <a:gd name="T1" fmla="*/ 0 h 428"/>
                <a:gd name="T2" fmla="*/ 104 w 504"/>
                <a:gd name="T3" fmla="*/ 176 h 428"/>
                <a:gd name="T4" fmla="*/ 207 w 504"/>
                <a:gd name="T5" fmla="*/ 288 h 428"/>
                <a:gd name="T6" fmla="*/ 363 w 504"/>
                <a:gd name="T7" fmla="*/ 377 h 428"/>
                <a:gd name="T8" fmla="*/ 504 w 504"/>
                <a:gd name="T9" fmla="*/ 428 h 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4" h="428">
                  <a:moveTo>
                    <a:pt x="0" y="0"/>
                  </a:moveTo>
                  <a:cubicBezTo>
                    <a:pt x="35" y="64"/>
                    <a:pt x="70" y="128"/>
                    <a:pt x="104" y="176"/>
                  </a:cubicBezTo>
                  <a:cubicBezTo>
                    <a:pt x="138" y="224"/>
                    <a:pt x="164" y="254"/>
                    <a:pt x="207" y="288"/>
                  </a:cubicBezTo>
                  <a:cubicBezTo>
                    <a:pt x="250" y="322"/>
                    <a:pt x="314" y="354"/>
                    <a:pt x="363" y="377"/>
                  </a:cubicBezTo>
                  <a:cubicBezTo>
                    <a:pt x="412" y="400"/>
                    <a:pt x="458" y="414"/>
                    <a:pt x="504" y="428"/>
                  </a:cubicBezTo>
                </a:path>
              </a:pathLst>
            </a:custGeom>
            <a:noFill/>
            <a:ln w="19050" cap="flat" cmpd="sng">
              <a:solidFill>
                <a:srgbClr val="FFFFFF"/>
              </a:solidFill>
              <a:bevel/>
            </a:ln>
            <a:effectLst/>
            <a:extLst>
              <a:ext uri="{909E8E84-426E-40DD-AFC4-6F175D3DCCD1}">
                <a14:hiddenFill xmlns:a14="http://schemas.microsoft.com/office/drawing/2010/main">
                  <a:gradFill rotWithShape="0">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10"/>
            </a:p>
          </p:txBody>
        </p:sp>
        <p:sp>
          <p:nvSpPr>
            <p:cNvPr id="46209" name="Line 14"/>
            <p:cNvSpPr>
              <a:spLocks noChangeShapeType="1"/>
            </p:cNvSpPr>
            <p:nvPr/>
          </p:nvSpPr>
          <p:spPr bwMode="auto">
            <a:xfrm flipH="1" flipV="1">
              <a:off x="197" y="906"/>
              <a:ext cx="0" cy="9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mc:AlternateContent xmlns:mc="http://schemas.openxmlformats.org/markup-compatibility/2006" xmlns:a14="http://schemas.microsoft.com/office/drawing/2010/main">
          <mc:Choice Requires="a14">
            <p:sp>
              <p:nvSpPr>
                <p:cNvPr id="46210" name="Object 14"/>
                <p:cNvSpPr txBox="1"/>
                <p:nvPr/>
              </p:nvSpPr>
              <p:spPr bwMode="auto">
                <a:xfrm>
                  <a:off x="1059" y="1000"/>
                  <a:ext cx="148" cy="247"/>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𝑡</m:t>
                        </m:r>
                      </m:oMath>
                    </m:oMathPara>
                  </a14:m>
                  <a:endParaRPr lang="zh-CN" altLang="en-US" sz="1710"/>
                </a:p>
              </p:txBody>
            </p:sp>
          </mc:Choice>
          <mc:Fallback xmlns="">
            <p:sp>
              <p:nvSpPr>
                <p:cNvPr id="46210" name="Object 14"/>
                <p:cNvSpPr txBox="1">
                  <a:spLocks noRot="1" noChangeAspect="1" noMove="1" noResize="1" noEditPoints="1" noAdjustHandles="1" noChangeArrowheads="1" noChangeShapeType="1" noTextEdit="1"/>
                </p:cNvSpPr>
                <p:nvPr/>
              </p:nvSpPr>
              <p:spPr bwMode="auto">
                <a:xfrm>
                  <a:off x="1059" y="1000"/>
                  <a:ext cx="148" cy="247"/>
                </a:xfrm>
                <a:prstGeom prst="rect">
                  <a:avLst/>
                </a:prstGeom>
                <a:blipFill>
                  <a:blip r:embed="rId3"/>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211" name="Object 15"/>
                <p:cNvSpPr txBox="1"/>
                <p:nvPr/>
              </p:nvSpPr>
              <p:spPr bwMode="auto">
                <a:xfrm>
                  <a:off x="0" y="1000"/>
                  <a:ext cx="197" cy="272"/>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0</m:t>
                        </m:r>
                      </m:oMath>
                    </m:oMathPara>
                  </a14:m>
                  <a:endParaRPr lang="zh-CN" altLang="en-US" sz="1710"/>
                </a:p>
              </p:txBody>
            </p:sp>
          </mc:Choice>
          <mc:Fallback xmlns="">
            <p:sp>
              <p:nvSpPr>
                <p:cNvPr id="46211" name="Object 15"/>
                <p:cNvSpPr txBox="1">
                  <a:spLocks noRot="1" noChangeAspect="1" noMove="1" noResize="1" noEditPoints="1" noAdjustHandles="1" noChangeArrowheads="1" noChangeShapeType="1" noTextEdit="1"/>
                </p:cNvSpPr>
                <p:nvPr/>
              </p:nvSpPr>
              <p:spPr bwMode="auto">
                <a:xfrm>
                  <a:off x="0" y="1000"/>
                  <a:ext cx="197" cy="272"/>
                </a:xfrm>
                <a:prstGeom prst="rect">
                  <a:avLst/>
                </a:prstGeom>
                <a:blipFill>
                  <a:blip r:embed="rId4"/>
                  <a:stretch>
                    <a:fillRect/>
                  </a:stretch>
                </a:blipFill>
                <a:ln>
                  <a:noFill/>
                </a:ln>
                <a:effectLst/>
                <a:extLst/>
              </p:spPr>
              <p:txBody>
                <a:bodyPr/>
                <a:lstStyle/>
                <a:p>
                  <a:r>
                    <a:rPr lang="zh-CN" altLang="en-US">
                      <a:noFill/>
                    </a:rPr>
                    <a:t> </a:t>
                  </a:r>
                </a:p>
              </p:txBody>
            </p:sp>
          </mc:Fallback>
        </mc:AlternateContent>
      </p:grpSp>
      <p:sp>
        <p:nvSpPr>
          <p:cNvPr id="45072" name="Text Box 17"/>
          <p:cNvSpPr txBox="1">
            <a:spLocks noChangeArrowheads="1"/>
          </p:cNvSpPr>
          <p:nvPr/>
        </p:nvSpPr>
        <p:spPr bwMode="auto">
          <a:xfrm>
            <a:off x="3921108" y="1984854"/>
            <a:ext cx="1936589" cy="527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92965" tIns="46483" rIns="92965" bIns="46483">
            <a:spAutoFit/>
          </a:bodyPr>
          <a:lstStyle>
            <a:lvl1pPr defTabSz="977900">
              <a:defRPr sz="1600">
                <a:solidFill>
                  <a:srgbClr val="000000"/>
                </a:solidFill>
                <a:latin typeface="宋体" panose="02010600030101010101" pitchFamily="2" charset="-122"/>
                <a:ea typeface="宋体" panose="02010600030101010101" pitchFamily="2" charset="-122"/>
              </a:defRPr>
            </a:lvl1pPr>
            <a:lvl2pPr marL="742950" indent="-285750" defTabSz="977900">
              <a:defRPr sz="1600">
                <a:solidFill>
                  <a:srgbClr val="000000"/>
                </a:solidFill>
                <a:latin typeface="宋体" panose="02010600030101010101" pitchFamily="2" charset="-122"/>
                <a:ea typeface="宋体" panose="02010600030101010101" pitchFamily="2" charset="-122"/>
              </a:defRPr>
            </a:lvl2pPr>
            <a:lvl3pPr marL="1143000" indent="-228600" defTabSz="977900">
              <a:defRPr sz="1600">
                <a:solidFill>
                  <a:srgbClr val="000000"/>
                </a:solidFill>
                <a:latin typeface="宋体" panose="02010600030101010101" pitchFamily="2" charset="-122"/>
                <a:ea typeface="宋体" panose="02010600030101010101" pitchFamily="2" charset="-122"/>
              </a:defRPr>
            </a:lvl3pPr>
            <a:lvl4pPr marL="1600200" indent="-228600" defTabSz="977900">
              <a:defRPr sz="1600">
                <a:solidFill>
                  <a:srgbClr val="000000"/>
                </a:solidFill>
                <a:latin typeface="宋体" panose="02010600030101010101" pitchFamily="2" charset="-122"/>
                <a:ea typeface="宋体" panose="02010600030101010101" pitchFamily="2" charset="-122"/>
              </a:defRPr>
            </a:lvl4pPr>
            <a:lvl5pPr marL="2057400" indent="-228600" defTabSz="977900">
              <a:defRPr sz="1600">
                <a:solidFill>
                  <a:srgbClr val="000000"/>
                </a:solidFill>
                <a:latin typeface="宋体" panose="02010600030101010101" pitchFamily="2" charset="-122"/>
                <a:ea typeface="宋体" panose="02010600030101010101" pitchFamily="2" charset="-122"/>
              </a:defRPr>
            </a:lvl5pPr>
            <a:lvl6pPr marL="25146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6pPr>
            <a:lvl7pPr marL="29718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7pPr>
            <a:lvl8pPr marL="34290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8pPr>
            <a:lvl9pPr marL="38862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50" b="1">
                <a:solidFill>
                  <a:srgbClr val="FF0000"/>
                </a:solidFill>
              </a:rPr>
              <a:t>量化信号</a:t>
            </a:r>
          </a:p>
        </p:txBody>
      </p:sp>
      <p:grpSp>
        <p:nvGrpSpPr>
          <p:cNvPr id="45073" name="Group 17"/>
          <p:cNvGrpSpPr/>
          <p:nvPr/>
        </p:nvGrpSpPr>
        <p:grpSpPr bwMode="auto">
          <a:xfrm>
            <a:off x="3940715" y="2669598"/>
            <a:ext cx="1972787" cy="2019543"/>
            <a:chOff x="0" y="0"/>
            <a:chExt cx="1207" cy="1272"/>
          </a:xfrm>
        </p:grpSpPr>
        <mc:AlternateContent xmlns:mc="http://schemas.openxmlformats.org/markup-compatibility/2006" xmlns:a14="http://schemas.microsoft.com/office/drawing/2010/main">
          <mc:Choice Requires="a14">
            <p:sp>
              <p:nvSpPr>
                <p:cNvPr id="46163" name="Object 18"/>
                <p:cNvSpPr txBox="1"/>
                <p:nvPr/>
              </p:nvSpPr>
              <p:spPr bwMode="auto">
                <a:xfrm>
                  <a:off x="247" y="0"/>
                  <a:ext cx="401" cy="267"/>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𝑓</m:t>
                        </m:r>
                        <m:r>
                          <a:rPr lang="zh-CN" altLang="en-US" sz="1710" i="1">
                            <a:solidFill>
                              <a:srgbClr val="000000"/>
                            </a:solidFill>
                            <a:latin typeface="Cambria Math" panose="02040503050406030204" pitchFamily="18" charset="0"/>
                          </a:rPr>
                          <m:t>(</m:t>
                        </m:r>
                        <m:r>
                          <a:rPr lang="zh-CN" altLang="en-US" sz="1710" i="1">
                            <a:solidFill>
                              <a:srgbClr val="000000"/>
                            </a:solidFill>
                            <a:latin typeface="Cambria Math" panose="02040503050406030204" pitchFamily="18" charset="0"/>
                          </a:rPr>
                          <m:t>𝑡</m:t>
                        </m:r>
                        <m:r>
                          <a:rPr lang="zh-CN" altLang="en-US" sz="1710" i="1">
                            <a:solidFill>
                              <a:srgbClr val="000000"/>
                            </a:solidFill>
                            <a:latin typeface="Cambria Math" panose="02040503050406030204" pitchFamily="18" charset="0"/>
                          </a:rPr>
                          <m:t>)</m:t>
                        </m:r>
                      </m:oMath>
                    </m:oMathPara>
                  </a14:m>
                  <a:endParaRPr lang="zh-CN" altLang="en-US" sz="1710"/>
                </a:p>
              </p:txBody>
            </p:sp>
          </mc:Choice>
          <mc:Fallback xmlns="">
            <p:sp>
              <p:nvSpPr>
                <p:cNvPr id="46163" name="Object 18"/>
                <p:cNvSpPr txBox="1">
                  <a:spLocks noRot="1" noChangeAspect="1" noMove="1" noResize="1" noEditPoints="1" noAdjustHandles="1" noChangeArrowheads="1" noChangeShapeType="1" noTextEdit="1"/>
                </p:cNvSpPr>
                <p:nvPr/>
              </p:nvSpPr>
              <p:spPr bwMode="auto">
                <a:xfrm>
                  <a:off x="247" y="0"/>
                  <a:ext cx="401" cy="267"/>
                </a:xfrm>
                <a:prstGeom prst="rect">
                  <a:avLst/>
                </a:prstGeom>
                <a:blipFill>
                  <a:blip r:embed="rId5"/>
                  <a:stretch>
                    <a:fillRect/>
                  </a:stretch>
                </a:blipFill>
                <a:ln>
                  <a:noFill/>
                </a:ln>
                <a:effectLst/>
                <a:extLst/>
              </p:spPr>
              <p:txBody>
                <a:bodyPr/>
                <a:lstStyle/>
                <a:p>
                  <a:r>
                    <a:rPr lang="zh-CN" altLang="en-US">
                      <a:noFill/>
                    </a:rPr>
                    <a:t> </a:t>
                  </a:r>
                </a:p>
              </p:txBody>
            </p:sp>
          </mc:Fallback>
        </mc:AlternateContent>
        <p:sp>
          <p:nvSpPr>
            <p:cNvPr id="46164" name="Line 20"/>
            <p:cNvSpPr>
              <a:spLocks noChangeShapeType="1"/>
            </p:cNvSpPr>
            <p:nvPr/>
          </p:nvSpPr>
          <p:spPr bwMode="auto">
            <a:xfrm flipV="1">
              <a:off x="199" y="136"/>
              <a:ext cx="1" cy="105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65" name="Line 21"/>
            <p:cNvSpPr>
              <a:spLocks noChangeShapeType="1"/>
            </p:cNvSpPr>
            <p:nvPr/>
          </p:nvSpPr>
          <p:spPr bwMode="auto">
            <a:xfrm>
              <a:off x="199" y="808"/>
              <a:ext cx="1" cy="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66" name="Line 22"/>
            <p:cNvSpPr>
              <a:spLocks noChangeShapeType="1"/>
            </p:cNvSpPr>
            <p:nvPr/>
          </p:nvSpPr>
          <p:spPr bwMode="auto">
            <a:xfrm>
              <a:off x="7" y="1000"/>
              <a:ext cx="1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67" name="Freeform 23"/>
            <p:cNvSpPr/>
            <p:nvPr/>
          </p:nvSpPr>
          <p:spPr bwMode="auto">
            <a:xfrm>
              <a:off x="484" y="363"/>
              <a:ext cx="504" cy="428"/>
            </a:xfrm>
            <a:custGeom>
              <a:avLst/>
              <a:gdLst>
                <a:gd name="T0" fmla="*/ 0 w 504"/>
                <a:gd name="T1" fmla="*/ 0 h 428"/>
                <a:gd name="T2" fmla="*/ 104 w 504"/>
                <a:gd name="T3" fmla="*/ 176 h 428"/>
                <a:gd name="T4" fmla="*/ 207 w 504"/>
                <a:gd name="T5" fmla="*/ 288 h 428"/>
                <a:gd name="T6" fmla="*/ 363 w 504"/>
                <a:gd name="T7" fmla="*/ 377 h 428"/>
                <a:gd name="T8" fmla="*/ 504 w 504"/>
                <a:gd name="T9" fmla="*/ 428 h 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4" h="428">
                  <a:moveTo>
                    <a:pt x="0" y="0"/>
                  </a:moveTo>
                  <a:cubicBezTo>
                    <a:pt x="35" y="64"/>
                    <a:pt x="70" y="128"/>
                    <a:pt x="104" y="176"/>
                  </a:cubicBezTo>
                  <a:cubicBezTo>
                    <a:pt x="138" y="224"/>
                    <a:pt x="164" y="254"/>
                    <a:pt x="207" y="288"/>
                  </a:cubicBezTo>
                  <a:cubicBezTo>
                    <a:pt x="250" y="322"/>
                    <a:pt x="314" y="354"/>
                    <a:pt x="363" y="377"/>
                  </a:cubicBezTo>
                  <a:cubicBezTo>
                    <a:pt x="412" y="400"/>
                    <a:pt x="458" y="414"/>
                    <a:pt x="504" y="428"/>
                  </a:cubicBezTo>
                </a:path>
              </a:pathLst>
            </a:custGeom>
            <a:noFill/>
            <a:ln w="9525" cap="flat" cmpd="sng">
              <a:solidFill>
                <a:srgbClr val="00FF00"/>
              </a:solidFill>
              <a:prstDash val="dash"/>
              <a:bevel/>
            </a:ln>
            <a:effectLst/>
            <a:extLst>
              <a:ext uri="{909E8E84-426E-40DD-AFC4-6F175D3DCCD1}">
                <a14:hiddenFill xmlns:a14="http://schemas.microsoft.com/office/drawing/2010/main">
                  <a:gradFill rotWithShape="0">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10"/>
            </a:p>
          </p:txBody>
        </p:sp>
        <mc:AlternateContent xmlns:mc="http://schemas.openxmlformats.org/markup-compatibility/2006" xmlns:a14="http://schemas.microsoft.com/office/drawing/2010/main">
          <mc:Choice Requires="a14">
            <p:sp>
              <p:nvSpPr>
                <p:cNvPr id="46168" name="Object 23"/>
                <p:cNvSpPr txBox="1"/>
                <p:nvPr/>
              </p:nvSpPr>
              <p:spPr bwMode="auto">
                <a:xfrm>
                  <a:off x="1059" y="1000"/>
                  <a:ext cx="148" cy="247"/>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𝑡</m:t>
                        </m:r>
                      </m:oMath>
                    </m:oMathPara>
                  </a14:m>
                  <a:endParaRPr lang="zh-CN" altLang="en-US" sz="1710"/>
                </a:p>
              </p:txBody>
            </p:sp>
          </mc:Choice>
          <mc:Fallback xmlns="">
            <p:sp>
              <p:nvSpPr>
                <p:cNvPr id="46168" name="Object 23"/>
                <p:cNvSpPr txBox="1">
                  <a:spLocks noRot="1" noChangeAspect="1" noMove="1" noResize="1" noEditPoints="1" noAdjustHandles="1" noChangeArrowheads="1" noChangeShapeType="1" noTextEdit="1"/>
                </p:cNvSpPr>
                <p:nvPr/>
              </p:nvSpPr>
              <p:spPr bwMode="auto">
                <a:xfrm>
                  <a:off x="1059" y="1000"/>
                  <a:ext cx="148" cy="247"/>
                </a:xfrm>
                <a:prstGeom prst="rect">
                  <a:avLst/>
                </a:prstGeom>
                <a:blipFill>
                  <a:blip r:embed="rId6"/>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69" name="Object 24"/>
                <p:cNvSpPr txBox="1"/>
                <p:nvPr/>
              </p:nvSpPr>
              <p:spPr bwMode="auto">
                <a:xfrm>
                  <a:off x="0" y="1000"/>
                  <a:ext cx="197" cy="272"/>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0</m:t>
                        </m:r>
                      </m:oMath>
                    </m:oMathPara>
                  </a14:m>
                  <a:endParaRPr lang="zh-CN" altLang="en-US" sz="1710"/>
                </a:p>
              </p:txBody>
            </p:sp>
          </mc:Choice>
          <mc:Fallback xmlns="">
            <p:sp>
              <p:nvSpPr>
                <p:cNvPr id="46169" name="Object 24"/>
                <p:cNvSpPr txBox="1">
                  <a:spLocks noRot="1" noChangeAspect="1" noMove="1" noResize="1" noEditPoints="1" noAdjustHandles="1" noChangeArrowheads="1" noChangeShapeType="1" noTextEdit="1"/>
                </p:cNvSpPr>
                <p:nvPr/>
              </p:nvSpPr>
              <p:spPr bwMode="auto">
                <a:xfrm>
                  <a:off x="0" y="1000"/>
                  <a:ext cx="197" cy="272"/>
                </a:xfrm>
                <a:prstGeom prst="rect">
                  <a:avLst/>
                </a:prstGeom>
                <a:blipFill>
                  <a:blip r:embed="rId7"/>
                  <a:stretch>
                    <a:fillRect/>
                  </a:stretch>
                </a:blipFill>
                <a:ln>
                  <a:noFill/>
                </a:ln>
                <a:effectLst/>
                <a:extLst/>
              </p:spPr>
              <p:txBody>
                <a:bodyPr/>
                <a:lstStyle/>
                <a:p>
                  <a:r>
                    <a:rPr lang="zh-CN" altLang="en-US">
                      <a:noFill/>
                    </a:rPr>
                    <a:t> </a:t>
                  </a:r>
                </a:p>
              </p:txBody>
            </p:sp>
          </mc:Fallback>
        </mc:AlternateContent>
        <p:sp>
          <p:nvSpPr>
            <p:cNvPr id="46170" name="Line 26"/>
            <p:cNvSpPr>
              <a:spLocks noChangeShapeType="1"/>
            </p:cNvSpPr>
            <p:nvPr/>
          </p:nvSpPr>
          <p:spPr bwMode="auto">
            <a:xfrm flipH="1" flipV="1">
              <a:off x="221" y="809"/>
              <a:ext cx="0" cy="9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71" name="Line 27"/>
            <p:cNvSpPr>
              <a:spLocks noChangeShapeType="1"/>
            </p:cNvSpPr>
            <p:nvPr/>
          </p:nvSpPr>
          <p:spPr bwMode="auto">
            <a:xfrm rot="5400000" flipH="1" flipV="1">
              <a:off x="210" y="888"/>
              <a:ext cx="1" cy="3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72" name="Line 28"/>
            <p:cNvSpPr>
              <a:spLocks noChangeShapeType="1"/>
            </p:cNvSpPr>
            <p:nvPr/>
          </p:nvSpPr>
          <p:spPr bwMode="auto">
            <a:xfrm flipH="1" flipV="1">
              <a:off x="265" y="712"/>
              <a:ext cx="0" cy="9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73" name="Line 29"/>
            <p:cNvSpPr>
              <a:spLocks noChangeShapeType="1"/>
            </p:cNvSpPr>
            <p:nvPr/>
          </p:nvSpPr>
          <p:spPr bwMode="auto">
            <a:xfrm rot="5400000" flipH="1" flipV="1">
              <a:off x="241" y="778"/>
              <a:ext cx="1" cy="5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74" name="Line 30"/>
            <p:cNvSpPr>
              <a:spLocks noChangeShapeType="1"/>
            </p:cNvSpPr>
            <p:nvPr/>
          </p:nvSpPr>
          <p:spPr bwMode="auto">
            <a:xfrm flipH="1" flipV="1">
              <a:off x="365" y="620"/>
              <a:ext cx="0" cy="9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75" name="Line 31"/>
            <p:cNvSpPr>
              <a:spLocks noChangeShapeType="1"/>
            </p:cNvSpPr>
            <p:nvPr/>
          </p:nvSpPr>
          <p:spPr bwMode="auto">
            <a:xfrm rot="16200000" flipH="1">
              <a:off x="313" y="658"/>
              <a:ext cx="1" cy="10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76" name="Line 32"/>
            <p:cNvSpPr>
              <a:spLocks noChangeShapeType="1"/>
            </p:cNvSpPr>
            <p:nvPr/>
          </p:nvSpPr>
          <p:spPr bwMode="auto">
            <a:xfrm rot="16200000" flipH="1">
              <a:off x="420" y="557"/>
              <a:ext cx="2" cy="11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77" name="Line 33"/>
            <p:cNvSpPr>
              <a:spLocks noChangeShapeType="1"/>
            </p:cNvSpPr>
            <p:nvPr/>
          </p:nvSpPr>
          <p:spPr bwMode="auto">
            <a:xfrm flipH="1" flipV="1">
              <a:off x="485" y="426"/>
              <a:ext cx="0" cy="19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78" name="Line 34"/>
            <p:cNvSpPr>
              <a:spLocks noChangeShapeType="1"/>
            </p:cNvSpPr>
            <p:nvPr/>
          </p:nvSpPr>
          <p:spPr bwMode="auto">
            <a:xfrm flipH="1" flipV="1">
              <a:off x="483" y="363"/>
              <a:ext cx="1" cy="213"/>
            </a:xfrm>
            <a:prstGeom prst="line">
              <a:avLst/>
            </a:prstGeom>
            <a:noFill/>
            <a:ln w="9525">
              <a:solidFill>
                <a:srgbClr val="00FF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79" name="Freeform 35"/>
            <p:cNvSpPr/>
            <p:nvPr/>
          </p:nvSpPr>
          <p:spPr bwMode="auto">
            <a:xfrm>
              <a:off x="195" y="578"/>
              <a:ext cx="287" cy="340"/>
            </a:xfrm>
            <a:custGeom>
              <a:avLst/>
              <a:gdLst>
                <a:gd name="T0" fmla="*/ 0 w 209"/>
                <a:gd name="T1" fmla="*/ 10564 h 171"/>
                <a:gd name="T2" fmla="*/ 209 w 209"/>
                <a:gd name="T3" fmla="*/ 5941 h 171"/>
                <a:gd name="T4" fmla="*/ 551 w 209"/>
                <a:gd name="T5" fmla="*/ 2704 h 171"/>
                <a:gd name="T6" fmla="*/ 1011 w 209"/>
                <a:gd name="T7" fmla="*/ 628 h 171"/>
                <a:gd name="T8" fmla="*/ 1401 w 209"/>
                <a:gd name="T9" fmla="*/ 0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 h="171">
                  <a:moveTo>
                    <a:pt x="0" y="171"/>
                  </a:moveTo>
                  <a:cubicBezTo>
                    <a:pt x="8" y="144"/>
                    <a:pt x="17" y="117"/>
                    <a:pt x="31" y="96"/>
                  </a:cubicBezTo>
                  <a:cubicBezTo>
                    <a:pt x="45" y="75"/>
                    <a:pt x="62" y="58"/>
                    <a:pt x="82" y="44"/>
                  </a:cubicBezTo>
                  <a:cubicBezTo>
                    <a:pt x="102" y="30"/>
                    <a:pt x="130" y="17"/>
                    <a:pt x="151" y="10"/>
                  </a:cubicBezTo>
                  <a:cubicBezTo>
                    <a:pt x="172" y="3"/>
                    <a:pt x="190" y="1"/>
                    <a:pt x="209" y="0"/>
                  </a:cubicBezTo>
                </a:path>
              </a:pathLst>
            </a:custGeom>
            <a:noFill/>
            <a:ln w="9525" cap="flat" cmpd="sng">
              <a:solidFill>
                <a:srgbClr val="00FF00"/>
              </a:solidFill>
              <a:prstDash val="dash"/>
              <a:bevel/>
            </a:ln>
            <a:effectLst/>
            <a:extLst>
              <a:ext uri="{909E8E84-426E-40DD-AFC4-6F175D3DCCD1}">
                <a14:hiddenFill xmlns:a14="http://schemas.microsoft.com/office/drawing/2010/main">
                  <a:gradFill rotWithShape="0">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10"/>
            </a:p>
          </p:txBody>
        </p:sp>
        <p:sp>
          <p:nvSpPr>
            <p:cNvPr id="46180" name="Line 36"/>
            <p:cNvSpPr>
              <a:spLocks noChangeShapeType="1"/>
            </p:cNvSpPr>
            <p:nvPr/>
          </p:nvSpPr>
          <p:spPr bwMode="auto">
            <a:xfrm flipH="1" flipV="1">
              <a:off x="199" y="904"/>
              <a:ext cx="0" cy="9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81" name="Line 37"/>
            <p:cNvSpPr>
              <a:spLocks noChangeShapeType="1"/>
            </p:cNvSpPr>
            <p:nvPr/>
          </p:nvSpPr>
          <p:spPr bwMode="auto">
            <a:xfrm flipH="1" flipV="1">
              <a:off x="199" y="904"/>
              <a:ext cx="0" cy="95"/>
            </a:xfrm>
            <a:prstGeom prst="line">
              <a:avLst/>
            </a:prstGeom>
            <a:noFill/>
            <a:ln w="9525">
              <a:solidFill>
                <a:srgbClr val="00FF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10"/>
            </a:p>
          </p:txBody>
        </p:sp>
        <p:sp>
          <p:nvSpPr>
            <p:cNvPr id="46182" name="Line 38"/>
            <p:cNvSpPr>
              <a:spLocks noChangeShapeType="1"/>
            </p:cNvSpPr>
            <p:nvPr/>
          </p:nvSpPr>
          <p:spPr bwMode="auto">
            <a:xfrm rot="5400000" flipH="1" flipV="1">
              <a:off x="497" y="411"/>
              <a:ext cx="1" cy="3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83" name="Line 39"/>
            <p:cNvSpPr>
              <a:spLocks noChangeShapeType="1"/>
            </p:cNvSpPr>
            <p:nvPr/>
          </p:nvSpPr>
          <p:spPr bwMode="auto">
            <a:xfrm flipH="1" flipV="1">
              <a:off x="521" y="426"/>
              <a:ext cx="0" cy="9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84" name="Line 40"/>
            <p:cNvSpPr>
              <a:spLocks noChangeShapeType="1"/>
            </p:cNvSpPr>
            <p:nvPr/>
          </p:nvSpPr>
          <p:spPr bwMode="auto">
            <a:xfrm rot="16200000" flipH="1">
              <a:off x="546" y="486"/>
              <a:ext cx="1" cy="6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85" name="Line 41"/>
            <p:cNvSpPr>
              <a:spLocks noChangeShapeType="1"/>
            </p:cNvSpPr>
            <p:nvPr/>
          </p:nvSpPr>
          <p:spPr bwMode="auto">
            <a:xfrm flipH="1" flipV="1">
              <a:off x="578" y="517"/>
              <a:ext cx="0" cy="9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86" name="Line 42"/>
            <p:cNvSpPr>
              <a:spLocks noChangeShapeType="1"/>
            </p:cNvSpPr>
            <p:nvPr/>
          </p:nvSpPr>
          <p:spPr bwMode="auto">
            <a:xfrm rot="5400000" flipH="1" flipV="1">
              <a:off x="609" y="578"/>
              <a:ext cx="0"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87" name="Line 43"/>
            <p:cNvSpPr>
              <a:spLocks noChangeShapeType="1"/>
            </p:cNvSpPr>
            <p:nvPr/>
          </p:nvSpPr>
          <p:spPr bwMode="auto">
            <a:xfrm flipH="1" flipV="1">
              <a:off x="649" y="612"/>
              <a:ext cx="0" cy="9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88" name="Line 44"/>
            <p:cNvSpPr>
              <a:spLocks noChangeShapeType="1"/>
            </p:cNvSpPr>
            <p:nvPr/>
          </p:nvSpPr>
          <p:spPr bwMode="auto">
            <a:xfrm rot="5400000" flipH="1" flipV="1">
              <a:off x="713" y="640"/>
              <a:ext cx="1" cy="14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89" name="Line 45"/>
            <p:cNvSpPr>
              <a:spLocks noChangeShapeType="1"/>
            </p:cNvSpPr>
            <p:nvPr/>
          </p:nvSpPr>
          <p:spPr bwMode="auto">
            <a:xfrm rot="16200000" flipH="1">
              <a:off x="358" y="355"/>
              <a:ext cx="3" cy="319"/>
            </a:xfrm>
            <a:prstGeom prst="line">
              <a:avLst/>
            </a:prstGeom>
            <a:noFill/>
            <a:ln w="9525">
              <a:solidFill>
                <a:srgbClr val="FFFF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10"/>
            </a:p>
          </p:txBody>
        </p:sp>
        <p:sp>
          <p:nvSpPr>
            <p:cNvPr id="46190" name="Line 46"/>
            <p:cNvSpPr>
              <a:spLocks noChangeShapeType="1"/>
            </p:cNvSpPr>
            <p:nvPr/>
          </p:nvSpPr>
          <p:spPr bwMode="auto">
            <a:xfrm rot="16200000" flipH="1">
              <a:off x="383" y="432"/>
              <a:ext cx="0" cy="369"/>
            </a:xfrm>
            <a:prstGeom prst="line">
              <a:avLst/>
            </a:prstGeom>
            <a:noFill/>
            <a:ln w="9525">
              <a:solidFill>
                <a:srgbClr val="FFFF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10"/>
            </a:p>
          </p:txBody>
        </p:sp>
        <p:sp>
          <p:nvSpPr>
            <p:cNvPr id="46191" name="Line 47"/>
            <p:cNvSpPr>
              <a:spLocks noChangeShapeType="1"/>
            </p:cNvSpPr>
            <p:nvPr/>
          </p:nvSpPr>
          <p:spPr bwMode="auto">
            <a:xfrm rot="5400000" flipH="1" flipV="1">
              <a:off x="492" y="512"/>
              <a:ext cx="2" cy="588"/>
            </a:xfrm>
            <a:prstGeom prst="line">
              <a:avLst/>
            </a:prstGeom>
            <a:noFill/>
            <a:ln w="9525">
              <a:solidFill>
                <a:srgbClr val="FFFF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10"/>
            </a:p>
          </p:txBody>
        </p:sp>
        <p:sp>
          <p:nvSpPr>
            <p:cNvPr id="46192" name="Line 48"/>
            <p:cNvSpPr>
              <a:spLocks noChangeShapeType="1"/>
            </p:cNvSpPr>
            <p:nvPr/>
          </p:nvSpPr>
          <p:spPr bwMode="auto">
            <a:xfrm rot="5400000" flipH="1" flipV="1">
              <a:off x="421" y="490"/>
              <a:ext cx="2" cy="443"/>
            </a:xfrm>
            <a:prstGeom prst="line">
              <a:avLst/>
            </a:prstGeom>
            <a:noFill/>
            <a:ln w="9525">
              <a:solidFill>
                <a:srgbClr val="FFFF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10"/>
            </a:p>
          </p:txBody>
        </p:sp>
        <p:sp>
          <p:nvSpPr>
            <p:cNvPr id="46193" name="Line 49"/>
            <p:cNvSpPr>
              <a:spLocks noChangeShapeType="1"/>
            </p:cNvSpPr>
            <p:nvPr/>
          </p:nvSpPr>
          <p:spPr bwMode="auto">
            <a:xfrm flipH="1" flipV="1">
              <a:off x="783" y="710"/>
              <a:ext cx="0" cy="9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94" name="Line 50"/>
            <p:cNvSpPr>
              <a:spLocks noChangeShapeType="1"/>
            </p:cNvSpPr>
            <p:nvPr/>
          </p:nvSpPr>
          <p:spPr bwMode="auto">
            <a:xfrm rot="5400000" flipH="1" flipV="1">
              <a:off x="890" y="691"/>
              <a:ext cx="1" cy="22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mc:AlternateContent xmlns:mc="http://schemas.openxmlformats.org/markup-compatibility/2006" xmlns:a14="http://schemas.microsoft.com/office/drawing/2010/main">
          <mc:Choice Requires="a14">
            <p:sp>
              <p:nvSpPr>
                <p:cNvPr id="46195" name="Object 50"/>
                <p:cNvSpPr txBox="1"/>
                <p:nvPr/>
              </p:nvSpPr>
              <p:spPr bwMode="auto">
                <a:xfrm>
                  <a:off x="32" y="854"/>
                  <a:ext cx="107" cy="153"/>
                </a:xfrm>
                <a:prstGeom prst="rect">
                  <a:avLst/>
                </a:prstGeom>
                <a:noFill/>
                <a:ln>
                  <a:noFill/>
                </a:ln>
                <a:effectLst/>
                <a:extLst/>
              </p:spPr>
              <p:txBody>
                <a:bodyPr>
                  <a:normAutofit fontScale="55000" lnSpcReduction="20000"/>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1</m:t>
                        </m:r>
                      </m:oMath>
                    </m:oMathPara>
                  </a14:m>
                  <a:endParaRPr lang="zh-CN" altLang="en-US" sz="1710"/>
                </a:p>
              </p:txBody>
            </p:sp>
          </mc:Choice>
          <mc:Fallback xmlns="">
            <p:sp>
              <p:nvSpPr>
                <p:cNvPr id="46195" name="Object 50"/>
                <p:cNvSpPr txBox="1">
                  <a:spLocks noRot="1" noChangeAspect="1" noMove="1" noResize="1" noEditPoints="1" noAdjustHandles="1" noChangeArrowheads="1" noChangeShapeType="1" noTextEdit="1"/>
                </p:cNvSpPr>
                <p:nvPr/>
              </p:nvSpPr>
              <p:spPr bwMode="auto">
                <a:xfrm>
                  <a:off x="32" y="854"/>
                  <a:ext cx="107" cy="153"/>
                </a:xfrm>
                <a:prstGeom prst="rect">
                  <a:avLst/>
                </a:prstGeom>
                <a:blipFill>
                  <a:blip r:embed="rId8"/>
                  <a:stretch>
                    <a:fillRect r="-10345"/>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96" name="Object 51"/>
                <p:cNvSpPr txBox="1"/>
                <p:nvPr/>
              </p:nvSpPr>
              <p:spPr bwMode="auto">
                <a:xfrm>
                  <a:off x="24" y="756"/>
                  <a:ext cx="123" cy="153"/>
                </a:xfrm>
                <a:prstGeom prst="rect">
                  <a:avLst/>
                </a:prstGeom>
                <a:noFill/>
                <a:ln>
                  <a:noFill/>
                </a:ln>
                <a:effectLst/>
                <a:extLst/>
              </p:spPr>
              <p:txBody>
                <a:bodyPr>
                  <a:normAutofit fontScale="55000" lnSpcReduction="20000"/>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2</m:t>
                        </m:r>
                      </m:oMath>
                    </m:oMathPara>
                  </a14:m>
                  <a:endParaRPr lang="zh-CN" altLang="en-US" sz="1710"/>
                </a:p>
              </p:txBody>
            </p:sp>
          </mc:Choice>
          <mc:Fallback xmlns="">
            <p:sp>
              <p:nvSpPr>
                <p:cNvPr id="46196" name="Object 51"/>
                <p:cNvSpPr txBox="1">
                  <a:spLocks noRot="1" noChangeAspect="1" noMove="1" noResize="1" noEditPoints="1" noAdjustHandles="1" noChangeArrowheads="1" noChangeShapeType="1" noTextEdit="1"/>
                </p:cNvSpPr>
                <p:nvPr/>
              </p:nvSpPr>
              <p:spPr bwMode="auto">
                <a:xfrm>
                  <a:off x="24" y="756"/>
                  <a:ext cx="123" cy="153"/>
                </a:xfrm>
                <a:prstGeom prst="rect">
                  <a:avLst/>
                </a:prstGeom>
                <a:blipFill>
                  <a:blip r:embed="rId9"/>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97" name="Object 52"/>
                <p:cNvSpPr txBox="1"/>
                <p:nvPr/>
              </p:nvSpPr>
              <p:spPr bwMode="auto">
                <a:xfrm>
                  <a:off x="31" y="638"/>
                  <a:ext cx="108" cy="168"/>
                </a:xfrm>
                <a:prstGeom prst="rect">
                  <a:avLst/>
                </a:prstGeom>
                <a:noFill/>
                <a:ln>
                  <a:noFill/>
                </a:ln>
                <a:effectLst/>
                <a:extLst/>
              </p:spPr>
              <p:txBody>
                <a:bodyPr>
                  <a:normAutofit fontScale="62500" lnSpcReduction="20000"/>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3</m:t>
                        </m:r>
                      </m:oMath>
                    </m:oMathPara>
                  </a14:m>
                  <a:endParaRPr lang="zh-CN" altLang="en-US" sz="1710"/>
                </a:p>
              </p:txBody>
            </p:sp>
          </mc:Choice>
          <mc:Fallback xmlns="">
            <p:sp>
              <p:nvSpPr>
                <p:cNvPr id="46197" name="Object 52"/>
                <p:cNvSpPr txBox="1">
                  <a:spLocks noRot="1" noChangeAspect="1" noMove="1" noResize="1" noEditPoints="1" noAdjustHandles="1" noChangeArrowheads="1" noChangeShapeType="1" noTextEdit="1"/>
                </p:cNvSpPr>
                <p:nvPr/>
              </p:nvSpPr>
              <p:spPr bwMode="auto">
                <a:xfrm>
                  <a:off x="31" y="638"/>
                  <a:ext cx="108" cy="168"/>
                </a:xfrm>
                <a:prstGeom prst="rect">
                  <a:avLst/>
                </a:prstGeom>
                <a:blipFill>
                  <a:blip r:embed="rId10"/>
                  <a:stretch>
                    <a:fillRect r="-20690"/>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98" name="Object 53"/>
                <p:cNvSpPr txBox="1"/>
                <p:nvPr/>
              </p:nvSpPr>
              <p:spPr bwMode="auto">
                <a:xfrm>
                  <a:off x="17" y="526"/>
                  <a:ext cx="123" cy="153"/>
                </a:xfrm>
                <a:prstGeom prst="rect">
                  <a:avLst/>
                </a:prstGeom>
                <a:noFill/>
                <a:ln>
                  <a:noFill/>
                </a:ln>
                <a:effectLst/>
                <a:extLst/>
              </p:spPr>
              <p:txBody>
                <a:bodyPr>
                  <a:normAutofit fontScale="55000" lnSpcReduction="20000"/>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4</m:t>
                        </m:r>
                      </m:oMath>
                    </m:oMathPara>
                  </a14:m>
                  <a:endParaRPr lang="zh-CN" altLang="en-US" sz="1710"/>
                </a:p>
              </p:txBody>
            </p:sp>
          </mc:Choice>
          <mc:Fallback xmlns="">
            <p:sp>
              <p:nvSpPr>
                <p:cNvPr id="46198" name="Object 53"/>
                <p:cNvSpPr txBox="1">
                  <a:spLocks noRot="1" noChangeAspect="1" noMove="1" noResize="1" noEditPoints="1" noAdjustHandles="1" noChangeArrowheads="1" noChangeShapeType="1" noTextEdit="1"/>
                </p:cNvSpPr>
                <p:nvPr/>
              </p:nvSpPr>
              <p:spPr bwMode="auto">
                <a:xfrm>
                  <a:off x="17" y="526"/>
                  <a:ext cx="123" cy="153"/>
                </a:xfrm>
                <a:prstGeom prst="rect">
                  <a:avLst/>
                </a:prstGeom>
                <a:blipFill>
                  <a:blip r:embed="rId11"/>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99" name="Object 54"/>
                <p:cNvSpPr txBox="1"/>
                <p:nvPr/>
              </p:nvSpPr>
              <p:spPr bwMode="auto">
                <a:xfrm>
                  <a:off x="29" y="419"/>
                  <a:ext cx="108" cy="169"/>
                </a:xfrm>
                <a:prstGeom prst="rect">
                  <a:avLst/>
                </a:prstGeom>
                <a:noFill/>
                <a:ln>
                  <a:noFill/>
                </a:ln>
                <a:effectLst/>
                <a:extLst/>
              </p:spPr>
              <p:txBody>
                <a:bodyPr>
                  <a:normAutofit fontScale="62500" lnSpcReduction="20000"/>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5</m:t>
                        </m:r>
                      </m:oMath>
                    </m:oMathPara>
                  </a14:m>
                  <a:endParaRPr lang="zh-CN" altLang="en-US" sz="1710"/>
                </a:p>
              </p:txBody>
            </p:sp>
          </mc:Choice>
          <mc:Fallback xmlns="">
            <p:sp>
              <p:nvSpPr>
                <p:cNvPr id="46199" name="Object 54"/>
                <p:cNvSpPr txBox="1">
                  <a:spLocks noRot="1" noChangeAspect="1" noMove="1" noResize="1" noEditPoints="1" noAdjustHandles="1" noChangeArrowheads="1" noChangeShapeType="1" noTextEdit="1"/>
                </p:cNvSpPr>
                <p:nvPr/>
              </p:nvSpPr>
              <p:spPr bwMode="auto">
                <a:xfrm>
                  <a:off x="29" y="419"/>
                  <a:ext cx="108" cy="169"/>
                </a:xfrm>
                <a:prstGeom prst="rect">
                  <a:avLst/>
                </a:prstGeom>
                <a:blipFill>
                  <a:blip r:embed="rId12"/>
                  <a:stretch>
                    <a:fillRect r="-24138"/>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200" name="Object 55"/>
                <p:cNvSpPr txBox="1"/>
                <p:nvPr/>
              </p:nvSpPr>
              <p:spPr bwMode="auto">
                <a:xfrm>
                  <a:off x="28" y="307"/>
                  <a:ext cx="123" cy="169"/>
                </a:xfrm>
                <a:prstGeom prst="rect">
                  <a:avLst/>
                </a:prstGeom>
                <a:noFill/>
                <a:ln>
                  <a:noFill/>
                </a:ln>
                <a:effectLst/>
                <a:extLst/>
              </p:spPr>
              <p:txBody>
                <a:bodyPr>
                  <a:normAutofit fontScale="62500" lnSpcReduction="20000"/>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6</m:t>
                        </m:r>
                      </m:oMath>
                    </m:oMathPara>
                  </a14:m>
                  <a:endParaRPr lang="zh-CN" altLang="en-US" sz="1710"/>
                </a:p>
              </p:txBody>
            </p:sp>
          </mc:Choice>
          <mc:Fallback xmlns="">
            <p:sp>
              <p:nvSpPr>
                <p:cNvPr id="46200" name="Object 55"/>
                <p:cNvSpPr txBox="1">
                  <a:spLocks noRot="1" noChangeAspect="1" noMove="1" noResize="1" noEditPoints="1" noAdjustHandles="1" noChangeArrowheads="1" noChangeShapeType="1" noTextEdit="1"/>
                </p:cNvSpPr>
                <p:nvPr/>
              </p:nvSpPr>
              <p:spPr bwMode="auto">
                <a:xfrm>
                  <a:off x="28" y="307"/>
                  <a:ext cx="123" cy="169"/>
                </a:xfrm>
                <a:prstGeom prst="rect">
                  <a:avLst/>
                </a:prstGeom>
                <a:blipFill>
                  <a:blip r:embed="rId13"/>
                  <a:stretch>
                    <a:fillRect r="-9091"/>
                  </a:stretch>
                </a:blipFill>
                <a:ln>
                  <a:noFill/>
                </a:ln>
                <a:effectLst/>
                <a:extLst/>
              </p:spPr>
              <p:txBody>
                <a:bodyPr/>
                <a:lstStyle/>
                <a:p>
                  <a:r>
                    <a:rPr lang="zh-CN" altLang="en-US">
                      <a:noFill/>
                    </a:rPr>
                    <a:t> </a:t>
                  </a:r>
                </a:p>
              </p:txBody>
            </p:sp>
          </mc:Fallback>
        </mc:AlternateContent>
        <p:sp>
          <p:nvSpPr>
            <p:cNvPr id="46201" name="Line 57"/>
            <p:cNvSpPr>
              <a:spLocks noChangeShapeType="1"/>
            </p:cNvSpPr>
            <p:nvPr/>
          </p:nvSpPr>
          <p:spPr bwMode="auto">
            <a:xfrm rot="16200000" flipH="1">
              <a:off x="340" y="284"/>
              <a:ext cx="3" cy="283"/>
            </a:xfrm>
            <a:prstGeom prst="line">
              <a:avLst/>
            </a:prstGeom>
            <a:noFill/>
            <a:ln w="9525">
              <a:solidFill>
                <a:srgbClr val="FFFF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10"/>
            </a:p>
          </p:txBody>
        </p:sp>
      </p:grpSp>
      <p:sp>
        <p:nvSpPr>
          <p:cNvPr id="45113" name="Text Box 58"/>
          <p:cNvSpPr txBox="1">
            <a:spLocks noChangeArrowheads="1"/>
          </p:cNvSpPr>
          <p:nvPr/>
        </p:nvSpPr>
        <p:spPr bwMode="auto">
          <a:xfrm>
            <a:off x="6295089" y="1992395"/>
            <a:ext cx="1936589" cy="527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92965" tIns="46483" rIns="92965" bIns="46483">
            <a:spAutoFit/>
          </a:bodyPr>
          <a:lstStyle>
            <a:lvl1pPr defTabSz="977900">
              <a:defRPr sz="1600">
                <a:solidFill>
                  <a:srgbClr val="000000"/>
                </a:solidFill>
                <a:latin typeface="宋体" panose="02010600030101010101" pitchFamily="2" charset="-122"/>
                <a:ea typeface="宋体" panose="02010600030101010101" pitchFamily="2" charset="-122"/>
              </a:defRPr>
            </a:lvl1pPr>
            <a:lvl2pPr marL="742950" indent="-285750" defTabSz="977900">
              <a:defRPr sz="1600">
                <a:solidFill>
                  <a:srgbClr val="000000"/>
                </a:solidFill>
                <a:latin typeface="宋体" panose="02010600030101010101" pitchFamily="2" charset="-122"/>
                <a:ea typeface="宋体" panose="02010600030101010101" pitchFamily="2" charset="-122"/>
              </a:defRPr>
            </a:lvl2pPr>
            <a:lvl3pPr marL="1143000" indent="-228600" defTabSz="977900">
              <a:defRPr sz="1600">
                <a:solidFill>
                  <a:srgbClr val="000000"/>
                </a:solidFill>
                <a:latin typeface="宋体" panose="02010600030101010101" pitchFamily="2" charset="-122"/>
                <a:ea typeface="宋体" panose="02010600030101010101" pitchFamily="2" charset="-122"/>
              </a:defRPr>
            </a:lvl3pPr>
            <a:lvl4pPr marL="1600200" indent="-228600" defTabSz="977900">
              <a:defRPr sz="1600">
                <a:solidFill>
                  <a:srgbClr val="000000"/>
                </a:solidFill>
                <a:latin typeface="宋体" panose="02010600030101010101" pitchFamily="2" charset="-122"/>
                <a:ea typeface="宋体" panose="02010600030101010101" pitchFamily="2" charset="-122"/>
              </a:defRPr>
            </a:lvl4pPr>
            <a:lvl5pPr marL="2057400" indent="-228600" defTabSz="977900">
              <a:defRPr sz="1600">
                <a:solidFill>
                  <a:srgbClr val="000000"/>
                </a:solidFill>
                <a:latin typeface="宋体" panose="02010600030101010101" pitchFamily="2" charset="-122"/>
                <a:ea typeface="宋体" panose="02010600030101010101" pitchFamily="2" charset="-122"/>
              </a:defRPr>
            </a:lvl5pPr>
            <a:lvl6pPr marL="25146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6pPr>
            <a:lvl7pPr marL="29718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7pPr>
            <a:lvl8pPr marL="34290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8pPr>
            <a:lvl9pPr marL="38862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50" b="1">
                <a:solidFill>
                  <a:srgbClr val="FF0000"/>
                </a:solidFill>
              </a:rPr>
              <a:t>离散信号</a:t>
            </a:r>
          </a:p>
        </p:txBody>
      </p:sp>
      <p:grpSp>
        <p:nvGrpSpPr>
          <p:cNvPr id="45114" name="Group 58"/>
          <p:cNvGrpSpPr/>
          <p:nvPr/>
        </p:nvGrpSpPr>
        <p:grpSpPr bwMode="auto">
          <a:xfrm>
            <a:off x="6276990" y="2668090"/>
            <a:ext cx="1977313" cy="2034625"/>
            <a:chOff x="0" y="0"/>
            <a:chExt cx="1210" cy="1281"/>
          </a:xfrm>
        </p:grpSpPr>
        <mc:AlternateContent xmlns:mc="http://schemas.openxmlformats.org/markup-compatibility/2006" xmlns:a14="http://schemas.microsoft.com/office/drawing/2010/main">
          <mc:Choice Requires="a14">
            <p:sp>
              <p:nvSpPr>
                <p:cNvPr id="46138" name="Object 59"/>
                <p:cNvSpPr txBox="1"/>
                <p:nvPr/>
              </p:nvSpPr>
              <p:spPr bwMode="auto">
                <a:xfrm>
                  <a:off x="241" y="0"/>
                  <a:ext cx="465" cy="278"/>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𝑓</m:t>
                        </m:r>
                        <m:r>
                          <a:rPr lang="zh-CN" altLang="en-US" sz="1710" i="1">
                            <a:solidFill>
                              <a:srgbClr val="000000"/>
                            </a:solidFill>
                            <a:latin typeface="Cambria Math" panose="02040503050406030204" pitchFamily="18" charset="0"/>
                          </a:rPr>
                          <m:t>(</m:t>
                        </m:r>
                        <m:r>
                          <a:rPr lang="zh-CN" altLang="en-US" sz="1710" i="1">
                            <a:solidFill>
                              <a:srgbClr val="000000"/>
                            </a:solidFill>
                            <a:latin typeface="Cambria Math" panose="02040503050406030204" pitchFamily="18" charset="0"/>
                          </a:rPr>
                          <m:t>𝑘</m:t>
                        </m:r>
                        <m:r>
                          <a:rPr lang="zh-CN" altLang="en-US" sz="1710" i="1">
                            <a:solidFill>
                              <a:srgbClr val="000000"/>
                            </a:solidFill>
                            <a:latin typeface="Cambria Math" panose="02040503050406030204" pitchFamily="18" charset="0"/>
                          </a:rPr>
                          <m:t>)</m:t>
                        </m:r>
                      </m:oMath>
                    </m:oMathPara>
                  </a14:m>
                  <a:endParaRPr lang="zh-CN" altLang="en-US" sz="1710"/>
                </a:p>
              </p:txBody>
            </p:sp>
          </mc:Choice>
          <mc:Fallback xmlns="">
            <p:sp>
              <p:nvSpPr>
                <p:cNvPr id="46138" name="Object 59"/>
                <p:cNvSpPr txBox="1">
                  <a:spLocks noRot="1" noChangeAspect="1" noMove="1" noResize="1" noEditPoints="1" noAdjustHandles="1" noChangeArrowheads="1" noChangeShapeType="1" noTextEdit="1"/>
                </p:cNvSpPr>
                <p:nvPr/>
              </p:nvSpPr>
              <p:spPr bwMode="auto">
                <a:xfrm>
                  <a:off x="241" y="0"/>
                  <a:ext cx="465" cy="278"/>
                </a:xfrm>
                <a:prstGeom prst="rect">
                  <a:avLst/>
                </a:prstGeom>
                <a:blipFill>
                  <a:blip r:embed="rId14"/>
                  <a:stretch>
                    <a:fillRect/>
                  </a:stretch>
                </a:blipFill>
                <a:ln>
                  <a:noFill/>
                </a:ln>
                <a:effectLst/>
                <a:extLst/>
              </p:spPr>
              <p:txBody>
                <a:bodyPr/>
                <a:lstStyle/>
                <a:p>
                  <a:r>
                    <a:rPr lang="zh-CN" altLang="en-US">
                      <a:noFill/>
                    </a:rPr>
                    <a:t> </a:t>
                  </a:r>
                </a:p>
              </p:txBody>
            </p:sp>
          </mc:Fallback>
        </mc:AlternateContent>
        <p:sp>
          <p:nvSpPr>
            <p:cNvPr id="46139" name="Line 61"/>
            <p:cNvSpPr>
              <a:spLocks noChangeShapeType="1"/>
            </p:cNvSpPr>
            <p:nvPr/>
          </p:nvSpPr>
          <p:spPr bwMode="auto">
            <a:xfrm flipV="1">
              <a:off x="199" y="135"/>
              <a:ext cx="1" cy="105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40" name="Line 62"/>
            <p:cNvSpPr>
              <a:spLocks noChangeShapeType="1"/>
            </p:cNvSpPr>
            <p:nvPr/>
          </p:nvSpPr>
          <p:spPr bwMode="auto">
            <a:xfrm>
              <a:off x="199" y="807"/>
              <a:ext cx="1" cy="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41" name="Line 63"/>
            <p:cNvSpPr>
              <a:spLocks noChangeShapeType="1"/>
            </p:cNvSpPr>
            <p:nvPr/>
          </p:nvSpPr>
          <p:spPr bwMode="auto">
            <a:xfrm>
              <a:off x="7" y="999"/>
              <a:ext cx="1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42" name="Freeform 64"/>
            <p:cNvSpPr/>
            <p:nvPr/>
          </p:nvSpPr>
          <p:spPr bwMode="auto">
            <a:xfrm>
              <a:off x="484" y="362"/>
              <a:ext cx="504" cy="428"/>
            </a:xfrm>
            <a:custGeom>
              <a:avLst/>
              <a:gdLst>
                <a:gd name="T0" fmla="*/ 0 w 504"/>
                <a:gd name="T1" fmla="*/ 0 h 428"/>
                <a:gd name="T2" fmla="*/ 104 w 504"/>
                <a:gd name="T3" fmla="*/ 176 h 428"/>
                <a:gd name="T4" fmla="*/ 207 w 504"/>
                <a:gd name="T5" fmla="*/ 288 h 428"/>
                <a:gd name="T6" fmla="*/ 363 w 504"/>
                <a:gd name="T7" fmla="*/ 377 h 428"/>
                <a:gd name="T8" fmla="*/ 504 w 504"/>
                <a:gd name="T9" fmla="*/ 428 h 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4" h="428">
                  <a:moveTo>
                    <a:pt x="0" y="0"/>
                  </a:moveTo>
                  <a:cubicBezTo>
                    <a:pt x="35" y="64"/>
                    <a:pt x="70" y="128"/>
                    <a:pt x="104" y="176"/>
                  </a:cubicBezTo>
                  <a:cubicBezTo>
                    <a:pt x="138" y="224"/>
                    <a:pt x="164" y="254"/>
                    <a:pt x="207" y="288"/>
                  </a:cubicBezTo>
                  <a:cubicBezTo>
                    <a:pt x="250" y="322"/>
                    <a:pt x="314" y="354"/>
                    <a:pt x="363" y="377"/>
                  </a:cubicBezTo>
                  <a:cubicBezTo>
                    <a:pt x="412" y="400"/>
                    <a:pt x="458" y="414"/>
                    <a:pt x="504" y="428"/>
                  </a:cubicBezTo>
                </a:path>
              </a:pathLst>
            </a:custGeom>
            <a:noFill/>
            <a:ln w="9525" cap="flat" cmpd="sng">
              <a:solidFill>
                <a:srgbClr val="00FF00"/>
              </a:solidFill>
              <a:prstDash val="dash"/>
              <a:bevel/>
            </a:ln>
            <a:effectLst/>
            <a:extLst>
              <a:ext uri="{909E8E84-426E-40DD-AFC4-6F175D3DCCD1}">
                <a14:hiddenFill xmlns:a14="http://schemas.microsoft.com/office/drawing/2010/main">
                  <a:gradFill rotWithShape="0">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10"/>
            </a:p>
          </p:txBody>
        </p:sp>
        <mc:AlternateContent xmlns:mc="http://schemas.openxmlformats.org/markup-compatibility/2006" xmlns:a14="http://schemas.microsoft.com/office/drawing/2010/main">
          <mc:Choice Requires="a14">
            <p:sp>
              <p:nvSpPr>
                <p:cNvPr id="46143" name="Object 64"/>
                <p:cNvSpPr txBox="1"/>
                <p:nvPr/>
              </p:nvSpPr>
              <p:spPr bwMode="auto">
                <a:xfrm>
                  <a:off x="1012" y="1010"/>
                  <a:ext cx="198" cy="271"/>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𝑘</m:t>
                        </m:r>
                      </m:oMath>
                    </m:oMathPara>
                  </a14:m>
                  <a:endParaRPr lang="zh-CN" altLang="en-US" sz="1710"/>
                </a:p>
              </p:txBody>
            </p:sp>
          </mc:Choice>
          <mc:Fallback xmlns="">
            <p:sp>
              <p:nvSpPr>
                <p:cNvPr id="46143" name="Object 64"/>
                <p:cNvSpPr txBox="1">
                  <a:spLocks noRot="1" noChangeAspect="1" noMove="1" noResize="1" noEditPoints="1" noAdjustHandles="1" noChangeArrowheads="1" noChangeShapeType="1" noTextEdit="1"/>
                </p:cNvSpPr>
                <p:nvPr/>
              </p:nvSpPr>
              <p:spPr bwMode="auto">
                <a:xfrm>
                  <a:off x="1012" y="1010"/>
                  <a:ext cx="198" cy="271"/>
                </a:xfrm>
                <a:prstGeom prst="rect">
                  <a:avLst/>
                </a:prstGeom>
                <a:blipFill>
                  <a:blip r:embed="rId15"/>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44" name="Object 65"/>
                <p:cNvSpPr txBox="1"/>
                <p:nvPr/>
              </p:nvSpPr>
              <p:spPr bwMode="auto">
                <a:xfrm>
                  <a:off x="0" y="999"/>
                  <a:ext cx="197" cy="272"/>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0</m:t>
                        </m:r>
                      </m:oMath>
                    </m:oMathPara>
                  </a14:m>
                  <a:endParaRPr lang="zh-CN" altLang="en-US" sz="1710"/>
                </a:p>
              </p:txBody>
            </p:sp>
          </mc:Choice>
          <mc:Fallback xmlns="">
            <p:sp>
              <p:nvSpPr>
                <p:cNvPr id="46144" name="Object 65"/>
                <p:cNvSpPr txBox="1">
                  <a:spLocks noRot="1" noChangeAspect="1" noMove="1" noResize="1" noEditPoints="1" noAdjustHandles="1" noChangeArrowheads="1" noChangeShapeType="1" noTextEdit="1"/>
                </p:cNvSpPr>
                <p:nvPr/>
              </p:nvSpPr>
              <p:spPr bwMode="auto">
                <a:xfrm>
                  <a:off x="0" y="999"/>
                  <a:ext cx="197" cy="272"/>
                </a:xfrm>
                <a:prstGeom prst="rect">
                  <a:avLst/>
                </a:prstGeom>
                <a:blipFill>
                  <a:blip r:embed="rId16"/>
                  <a:stretch>
                    <a:fillRect/>
                  </a:stretch>
                </a:blipFill>
                <a:ln>
                  <a:noFill/>
                </a:ln>
                <a:effectLst/>
                <a:extLst/>
              </p:spPr>
              <p:txBody>
                <a:bodyPr/>
                <a:lstStyle/>
                <a:p>
                  <a:r>
                    <a:rPr lang="zh-CN" altLang="en-US">
                      <a:noFill/>
                    </a:rPr>
                    <a:t> </a:t>
                  </a:r>
                </a:p>
              </p:txBody>
            </p:sp>
          </mc:Fallback>
        </mc:AlternateContent>
        <p:sp>
          <p:nvSpPr>
            <p:cNvPr id="46145" name="Line 67"/>
            <p:cNvSpPr>
              <a:spLocks noChangeShapeType="1"/>
            </p:cNvSpPr>
            <p:nvPr/>
          </p:nvSpPr>
          <p:spPr bwMode="auto">
            <a:xfrm flipH="1" flipV="1">
              <a:off x="306" y="668"/>
              <a:ext cx="0" cy="32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46" name="Line 68"/>
            <p:cNvSpPr>
              <a:spLocks noChangeShapeType="1"/>
            </p:cNvSpPr>
            <p:nvPr/>
          </p:nvSpPr>
          <p:spPr bwMode="auto">
            <a:xfrm flipH="1" flipV="1">
              <a:off x="415" y="589"/>
              <a:ext cx="0" cy="40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47" name="Line 69"/>
            <p:cNvSpPr>
              <a:spLocks noChangeShapeType="1"/>
            </p:cNvSpPr>
            <p:nvPr/>
          </p:nvSpPr>
          <p:spPr bwMode="auto">
            <a:xfrm flipH="1" flipV="1">
              <a:off x="483" y="362"/>
              <a:ext cx="1" cy="213"/>
            </a:xfrm>
            <a:prstGeom prst="line">
              <a:avLst/>
            </a:prstGeom>
            <a:noFill/>
            <a:ln w="9525">
              <a:solidFill>
                <a:srgbClr val="00FF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48" name="Freeform 70"/>
            <p:cNvSpPr/>
            <p:nvPr/>
          </p:nvSpPr>
          <p:spPr bwMode="auto">
            <a:xfrm>
              <a:off x="195" y="577"/>
              <a:ext cx="287" cy="340"/>
            </a:xfrm>
            <a:custGeom>
              <a:avLst/>
              <a:gdLst>
                <a:gd name="T0" fmla="*/ 0 w 209"/>
                <a:gd name="T1" fmla="*/ 10564 h 171"/>
                <a:gd name="T2" fmla="*/ 209 w 209"/>
                <a:gd name="T3" fmla="*/ 5941 h 171"/>
                <a:gd name="T4" fmla="*/ 551 w 209"/>
                <a:gd name="T5" fmla="*/ 2704 h 171"/>
                <a:gd name="T6" fmla="*/ 1011 w 209"/>
                <a:gd name="T7" fmla="*/ 628 h 171"/>
                <a:gd name="T8" fmla="*/ 1401 w 209"/>
                <a:gd name="T9" fmla="*/ 0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 h="171">
                  <a:moveTo>
                    <a:pt x="0" y="171"/>
                  </a:moveTo>
                  <a:cubicBezTo>
                    <a:pt x="8" y="144"/>
                    <a:pt x="17" y="117"/>
                    <a:pt x="31" y="96"/>
                  </a:cubicBezTo>
                  <a:cubicBezTo>
                    <a:pt x="45" y="75"/>
                    <a:pt x="62" y="58"/>
                    <a:pt x="82" y="44"/>
                  </a:cubicBezTo>
                  <a:cubicBezTo>
                    <a:pt x="102" y="30"/>
                    <a:pt x="130" y="17"/>
                    <a:pt x="151" y="10"/>
                  </a:cubicBezTo>
                  <a:cubicBezTo>
                    <a:pt x="172" y="3"/>
                    <a:pt x="190" y="1"/>
                    <a:pt x="209" y="0"/>
                  </a:cubicBezTo>
                </a:path>
              </a:pathLst>
            </a:custGeom>
            <a:noFill/>
            <a:ln w="9525" cap="flat" cmpd="sng">
              <a:solidFill>
                <a:srgbClr val="00FF00"/>
              </a:solidFill>
              <a:prstDash val="dash"/>
              <a:bevel/>
            </a:ln>
            <a:effectLst/>
            <a:extLst>
              <a:ext uri="{909E8E84-426E-40DD-AFC4-6F175D3DCCD1}">
                <a14:hiddenFill xmlns:a14="http://schemas.microsoft.com/office/drawing/2010/main">
                  <a:gradFill rotWithShape="0">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10"/>
            </a:p>
          </p:txBody>
        </p:sp>
        <p:sp>
          <p:nvSpPr>
            <p:cNvPr id="46149" name="Line 71"/>
            <p:cNvSpPr>
              <a:spLocks noChangeShapeType="1"/>
            </p:cNvSpPr>
            <p:nvPr/>
          </p:nvSpPr>
          <p:spPr bwMode="auto">
            <a:xfrm flipH="1" flipV="1">
              <a:off x="199" y="903"/>
              <a:ext cx="0" cy="9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50" name="Line 72"/>
            <p:cNvSpPr>
              <a:spLocks noChangeShapeType="1"/>
            </p:cNvSpPr>
            <p:nvPr/>
          </p:nvSpPr>
          <p:spPr bwMode="auto">
            <a:xfrm flipH="1" flipV="1">
              <a:off x="199" y="903"/>
              <a:ext cx="0" cy="95"/>
            </a:xfrm>
            <a:prstGeom prst="line">
              <a:avLst/>
            </a:prstGeom>
            <a:noFill/>
            <a:ln w="9525">
              <a:solidFill>
                <a:srgbClr val="00FF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10"/>
            </a:p>
          </p:txBody>
        </p:sp>
        <mc:AlternateContent xmlns:mc="http://schemas.openxmlformats.org/markup-compatibility/2006" xmlns:a14="http://schemas.microsoft.com/office/drawing/2010/main">
          <mc:Choice Requires="a14">
            <p:sp>
              <p:nvSpPr>
                <p:cNvPr id="46151" name="Object 72"/>
                <p:cNvSpPr txBox="1"/>
                <p:nvPr/>
              </p:nvSpPr>
              <p:spPr bwMode="auto">
                <a:xfrm>
                  <a:off x="253" y="997"/>
                  <a:ext cx="107" cy="153"/>
                </a:xfrm>
                <a:prstGeom prst="rect">
                  <a:avLst/>
                </a:prstGeom>
                <a:noFill/>
                <a:ln>
                  <a:noFill/>
                </a:ln>
                <a:effectLst/>
                <a:extLst/>
              </p:spPr>
              <p:txBody>
                <a:bodyPr>
                  <a:normAutofit fontScale="55000" lnSpcReduction="20000"/>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1</m:t>
                        </m:r>
                      </m:oMath>
                    </m:oMathPara>
                  </a14:m>
                  <a:endParaRPr lang="zh-CN" altLang="en-US" sz="1710"/>
                </a:p>
              </p:txBody>
            </p:sp>
          </mc:Choice>
          <mc:Fallback xmlns="">
            <p:sp>
              <p:nvSpPr>
                <p:cNvPr id="46151" name="Object 72"/>
                <p:cNvSpPr txBox="1">
                  <a:spLocks noRot="1" noChangeAspect="1" noMove="1" noResize="1" noEditPoints="1" noAdjustHandles="1" noChangeArrowheads="1" noChangeShapeType="1" noTextEdit="1"/>
                </p:cNvSpPr>
                <p:nvPr/>
              </p:nvSpPr>
              <p:spPr bwMode="auto">
                <a:xfrm>
                  <a:off x="253" y="997"/>
                  <a:ext cx="107" cy="153"/>
                </a:xfrm>
                <a:prstGeom prst="rect">
                  <a:avLst/>
                </a:prstGeom>
                <a:blipFill>
                  <a:blip r:embed="rId8"/>
                  <a:stretch>
                    <a:fillRect r="-14286"/>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52" name="Object 73"/>
                <p:cNvSpPr txBox="1"/>
                <p:nvPr/>
              </p:nvSpPr>
              <p:spPr bwMode="auto">
                <a:xfrm>
                  <a:off x="348" y="999"/>
                  <a:ext cx="123" cy="153"/>
                </a:xfrm>
                <a:prstGeom prst="rect">
                  <a:avLst/>
                </a:prstGeom>
                <a:noFill/>
                <a:ln>
                  <a:noFill/>
                </a:ln>
                <a:effectLst/>
                <a:extLst/>
              </p:spPr>
              <p:txBody>
                <a:bodyPr>
                  <a:normAutofit fontScale="55000" lnSpcReduction="20000"/>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2</m:t>
                        </m:r>
                      </m:oMath>
                    </m:oMathPara>
                  </a14:m>
                  <a:endParaRPr lang="zh-CN" altLang="en-US" sz="1710"/>
                </a:p>
              </p:txBody>
            </p:sp>
          </mc:Choice>
          <mc:Fallback xmlns="">
            <p:sp>
              <p:nvSpPr>
                <p:cNvPr id="46152" name="Object 73"/>
                <p:cNvSpPr txBox="1">
                  <a:spLocks noRot="1" noChangeAspect="1" noMove="1" noResize="1" noEditPoints="1" noAdjustHandles="1" noChangeArrowheads="1" noChangeShapeType="1" noTextEdit="1"/>
                </p:cNvSpPr>
                <p:nvPr/>
              </p:nvSpPr>
              <p:spPr bwMode="auto">
                <a:xfrm>
                  <a:off x="348" y="999"/>
                  <a:ext cx="123" cy="153"/>
                </a:xfrm>
                <a:prstGeom prst="rect">
                  <a:avLst/>
                </a:prstGeom>
                <a:blipFill>
                  <a:blip r:embed="rId9"/>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53" name="Object 74"/>
                <p:cNvSpPr txBox="1"/>
                <p:nvPr/>
              </p:nvSpPr>
              <p:spPr bwMode="auto">
                <a:xfrm>
                  <a:off x="466" y="997"/>
                  <a:ext cx="108" cy="168"/>
                </a:xfrm>
                <a:prstGeom prst="rect">
                  <a:avLst/>
                </a:prstGeom>
                <a:noFill/>
                <a:ln>
                  <a:noFill/>
                </a:ln>
                <a:effectLst/>
                <a:extLst/>
              </p:spPr>
              <p:txBody>
                <a:bodyPr>
                  <a:normAutofit fontScale="62500" lnSpcReduction="20000"/>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3</m:t>
                        </m:r>
                      </m:oMath>
                    </m:oMathPara>
                  </a14:m>
                  <a:endParaRPr lang="zh-CN" altLang="en-US" sz="1710"/>
                </a:p>
              </p:txBody>
            </p:sp>
          </mc:Choice>
          <mc:Fallback xmlns="">
            <p:sp>
              <p:nvSpPr>
                <p:cNvPr id="46153" name="Object 74"/>
                <p:cNvSpPr txBox="1">
                  <a:spLocks noRot="1" noChangeAspect="1" noMove="1" noResize="1" noEditPoints="1" noAdjustHandles="1" noChangeArrowheads="1" noChangeShapeType="1" noTextEdit="1"/>
                </p:cNvSpPr>
                <p:nvPr/>
              </p:nvSpPr>
              <p:spPr bwMode="auto">
                <a:xfrm>
                  <a:off x="466" y="997"/>
                  <a:ext cx="108" cy="168"/>
                </a:xfrm>
                <a:prstGeom prst="rect">
                  <a:avLst/>
                </a:prstGeom>
                <a:blipFill>
                  <a:blip r:embed="rId10"/>
                  <a:stretch>
                    <a:fillRect r="-20690"/>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54" name="Object 75"/>
                <p:cNvSpPr txBox="1"/>
                <p:nvPr/>
              </p:nvSpPr>
              <p:spPr bwMode="auto">
                <a:xfrm>
                  <a:off x="571" y="998"/>
                  <a:ext cx="123" cy="153"/>
                </a:xfrm>
                <a:prstGeom prst="rect">
                  <a:avLst/>
                </a:prstGeom>
                <a:noFill/>
                <a:ln>
                  <a:noFill/>
                </a:ln>
                <a:effectLst/>
                <a:extLst/>
              </p:spPr>
              <p:txBody>
                <a:bodyPr>
                  <a:normAutofit fontScale="55000" lnSpcReduction="20000"/>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4</m:t>
                        </m:r>
                      </m:oMath>
                    </m:oMathPara>
                  </a14:m>
                  <a:endParaRPr lang="zh-CN" altLang="en-US" sz="1710"/>
                </a:p>
              </p:txBody>
            </p:sp>
          </mc:Choice>
          <mc:Fallback xmlns="">
            <p:sp>
              <p:nvSpPr>
                <p:cNvPr id="46154" name="Object 75"/>
                <p:cNvSpPr txBox="1">
                  <a:spLocks noRot="1" noChangeAspect="1" noMove="1" noResize="1" noEditPoints="1" noAdjustHandles="1" noChangeArrowheads="1" noChangeShapeType="1" noTextEdit="1"/>
                </p:cNvSpPr>
                <p:nvPr/>
              </p:nvSpPr>
              <p:spPr bwMode="auto">
                <a:xfrm>
                  <a:off x="571" y="998"/>
                  <a:ext cx="123" cy="153"/>
                </a:xfrm>
                <a:prstGeom prst="rect">
                  <a:avLst/>
                </a:prstGeom>
                <a:blipFill>
                  <a:blip r:embed="rId11"/>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55" name="Object 76"/>
                <p:cNvSpPr txBox="1"/>
                <p:nvPr/>
              </p:nvSpPr>
              <p:spPr bwMode="auto">
                <a:xfrm>
                  <a:off x="682" y="997"/>
                  <a:ext cx="108" cy="169"/>
                </a:xfrm>
                <a:prstGeom prst="rect">
                  <a:avLst/>
                </a:prstGeom>
                <a:noFill/>
                <a:ln>
                  <a:noFill/>
                </a:ln>
                <a:effectLst/>
                <a:extLst/>
              </p:spPr>
              <p:txBody>
                <a:bodyPr>
                  <a:normAutofit fontScale="62500" lnSpcReduction="20000"/>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5</m:t>
                        </m:r>
                      </m:oMath>
                    </m:oMathPara>
                  </a14:m>
                  <a:endParaRPr lang="zh-CN" altLang="en-US" sz="1710"/>
                </a:p>
              </p:txBody>
            </p:sp>
          </mc:Choice>
          <mc:Fallback xmlns="">
            <p:sp>
              <p:nvSpPr>
                <p:cNvPr id="46155" name="Object 76"/>
                <p:cNvSpPr txBox="1">
                  <a:spLocks noRot="1" noChangeAspect="1" noMove="1" noResize="1" noEditPoints="1" noAdjustHandles="1" noChangeArrowheads="1" noChangeShapeType="1" noTextEdit="1"/>
                </p:cNvSpPr>
                <p:nvPr/>
              </p:nvSpPr>
              <p:spPr bwMode="auto">
                <a:xfrm>
                  <a:off x="682" y="997"/>
                  <a:ext cx="108" cy="169"/>
                </a:xfrm>
                <a:prstGeom prst="rect">
                  <a:avLst/>
                </a:prstGeom>
                <a:blipFill>
                  <a:blip r:embed="rId17"/>
                  <a:stretch>
                    <a:fillRect r="-25000"/>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56" name="Object 77"/>
                <p:cNvSpPr txBox="1"/>
                <p:nvPr/>
              </p:nvSpPr>
              <p:spPr bwMode="auto">
                <a:xfrm>
                  <a:off x="784" y="998"/>
                  <a:ext cx="123" cy="169"/>
                </a:xfrm>
                <a:prstGeom prst="rect">
                  <a:avLst/>
                </a:prstGeom>
                <a:noFill/>
                <a:ln>
                  <a:noFill/>
                </a:ln>
                <a:effectLst/>
                <a:extLst/>
              </p:spPr>
              <p:txBody>
                <a:bodyPr>
                  <a:normAutofit fontScale="62500" lnSpcReduction="20000"/>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6</m:t>
                        </m:r>
                      </m:oMath>
                    </m:oMathPara>
                  </a14:m>
                  <a:endParaRPr lang="zh-CN" altLang="en-US" sz="1710"/>
                </a:p>
              </p:txBody>
            </p:sp>
          </mc:Choice>
          <mc:Fallback xmlns="">
            <p:sp>
              <p:nvSpPr>
                <p:cNvPr id="46156" name="Object 77"/>
                <p:cNvSpPr txBox="1">
                  <a:spLocks noRot="1" noChangeAspect="1" noMove="1" noResize="1" noEditPoints="1" noAdjustHandles="1" noChangeArrowheads="1" noChangeShapeType="1" noTextEdit="1"/>
                </p:cNvSpPr>
                <p:nvPr/>
              </p:nvSpPr>
              <p:spPr bwMode="auto">
                <a:xfrm>
                  <a:off x="784" y="998"/>
                  <a:ext cx="123" cy="169"/>
                </a:xfrm>
                <a:prstGeom prst="rect">
                  <a:avLst/>
                </a:prstGeom>
                <a:blipFill>
                  <a:blip r:embed="rId13"/>
                  <a:stretch>
                    <a:fillRect r="-9091"/>
                  </a:stretch>
                </a:blipFill>
                <a:ln>
                  <a:noFill/>
                </a:ln>
                <a:effectLst/>
                <a:extLst/>
              </p:spPr>
              <p:txBody>
                <a:bodyPr/>
                <a:lstStyle/>
                <a:p>
                  <a:r>
                    <a:rPr lang="zh-CN" altLang="en-US">
                      <a:noFill/>
                    </a:rPr>
                    <a:t> </a:t>
                  </a:r>
                </a:p>
              </p:txBody>
            </p:sp>
          </mc:Fallback>
        </mc:AlternateContent>
        <p:sp>
          <p:nvSpPr>
            <p:cNvPr id="46157" name="Line 79"/>
            <p:cNvSpPr>
              <a:spLocks noChangeShapeType="1"/>
            </p:cNvSpPr>
            <p:nvPr/>
          </p:nvSpPr>
          <p:spPr bwMode="auto">
            <a:xfrm flipH="1" flipV="1">
              <a:off x="523" y="426"/>
              <a:ext cx="0" cy="57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58" name="Line 80"/>
            <p:cNvSpPr>
              <a:spLocks noChangeShapeType="1"/>
            </p:cNvSpPr>
            <p:nvPr/>
          </p:nvSpPr>
          <p:spPr bwMode="auto">
            <a:xfrm flipH="1" flipV="1">
              <a:off x="630" y="590"/>
              <a:ext cx="0" cy="40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59" name="Line 81"/>
            <p:cNvSpPr>
              <a:spLocks noChangeShapeType="1"/>
            </p:cNvSpPr>
            <p:nvPr/>
          </p:nvSpPr>
          <p:spPr bwMode="auto">
            <a:xfrm flipH="1" flipV="1">
              <a:off x="738" y="682"/>
              <a:ext cx="0" cy="31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60" name="Line 82"/>
            <p:cNvSpPr>
              <a:spLocks noChangeShapeType="1"/>
            </p:cNvSpPr>
            <p:nvPr/>
          </p:nvSpPr>
          <p:spPr bwMode="auto">
            <a:xfrm flipV="1">
              <a:off x="846" y="740"/>
              <a:ext cx="0" cy="25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61" name="Line 83"/>
            <p:cNvSpPr>
              <a:spLocks noChangeShapeType="1"/>
            </p:cNvSpPr>
            <p:nvPr/>
          </p:nvSpPr>
          <p:spPr bwMode="auto">
            <a:xfrm flipV="1">
              <a:off x="954" y="780"/>
              <a:ext cx="0" cy="21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mc:AlternateContent xmlns:mc="http://schemas.openxmlformats.org/markup-compatibility/2006" xmlns:a14="http://schemas.microsoft.com/office/drawing/2010/main">
          <mc:Choice Requires="a14">
            <p:sp>
              <p:nvSpPr>
                <p:cNvPr id="46162" name="Object 83"/>
                <p:cNvSpPr txBox="1"/>
                <p:nvPr/>
              </p:nvSpPr>
              <p:spPr bwMode="auto">
                <a:xfrm>
                  <a:off x="895" y="995"/>
                  <a:ext cx="123" cy="169"/>
                </a:xfrm>
                <a:prstGeom prst="rect">
                  <a:avLst/>
                </a:prstGeom>
                <a:noFill/>
                <a:ln>
                  <a:noFill/>
                </a:ln>
                <a:effectLst/>
                <a:extLst/>
              </p:spPr>
              <p:txBody>
                <a:bodyPr>
                  <a:normAutofit fontScale="62500" lnSpcReduction="20000"/>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7</m:t>
                        </m:r>
                      </m:oMath>
                    </m:oMathPara>
                  </a14:m>
                  <a:endParaRPr lang="zh-CN" altLang="en-US" sz="1710"/>
                </a:p>
              </p:txBody>
            </p:sp>
          </mc:Choice>
          <mc:Fallback xmlns="">
            <p:sp>
              <p:nvSpPr>
                <p:cNvPr id="46162" name="Object 83"/>
                <p:cNvSpPr txBox="1">
                  <a:spLocks noRot="1" noChangeAspect="1" noMove="1" noResize="1" noEditPoints="1" noAdjustHandles="1" noChangeArrowheads="1" noChangeShapeType="1" noTextEdit="1"/>
                </p:cNvSpPr>
                <p:nvPr/>
              </p:nvSpPr>
              <p:spPr bwMode="auto">
                <a:xfrm>
                  <a:off x="895" y="995"/>
                  <a:ext cx="123" cy="169"/>
                </a:xfrm>
                <a:prstGeom prst="rect">
                  <a:avLst/>
                </a:prstGeom>
                <a:blipFill>
                  <a:blip r:embed="rId18"/>
                  <a:stretch>
                    <a:fillRect r="-9091"/>
                  </a:stretch>
                </a:blipFill>
                <a:ln>
                  <a:noFill/>
                </a:ln>
                <a:effectLst/>
                <a:extLst/>
              </p:spPr>
              <p:txBody>
                <a:bodyPr/>
                <a:lstStyle/>
                <a:p>
                  <a:r>
                    <a:rPr lang="zh-CN" altLang="en-US">
                      <a:noFill/>
                    </a:rPr>
                    <a:t> </a:t>
                  </a:r>
                </a:p>
              </p:txBody>
            </p:sp>
          </mc:Fallback>
        </mc:AlternateContent>
      </p:grpSp>
      <p:sp>
        <p:nvSpPr>
          <p:cNvPr id="45140" name="Text Box 85"/>
          <p:cNvSpPr txBox="1">
            <a:spLocks noChangeArrowheads="1"/>
          </p:cNvSpPr>
          <p:nvPr/>
        </p:nvSpPr>
        <p:spPr bwMode="auto">
          <a:xfrm>
            <a:off x="8670579" y="1989379"/>
            <a:ext cx="1936589" cy="527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92965" tIns="46483" rIns="92965" bIns="46483">
            <a:spAutoFit/>
          </a:bodyPr>
          <a:lstStyle>
            <a:lvl1pPr defTabSz="977900">
              <a:defRPr sz="1600">
                <a:solidFill>
                  <a:srgbClr val="000000"/>
                </a:solidFill>
                <a:latin typeface="宋体" panose="02010600030101010101" pitchFamily="2" charset="-122"/>
                <a:ea typeface="宋体" panose="02010600030101010101" pitchFamily="2" charset="-122"/>
              </a:defRPr>
            </a:lvl1pPr>
            <a:lvl2pPr marL="742950" indent="-285750" defTabSz="977900">
              <a:defRPr sz="1600">
                <a:solidFill>
                  <a:srgbClr val="000000"/>
                </a:solidFill>
                <a:latin typeface="宋体" panose="02010600030101010101" pitchFamily="2" charset="-122"/>
                <a:ea typeface="宋体" panose="02010600030101010101" pitchFamily="2" charset="-122"/>
              </a:defRPr>
            </a:lvl2pPr>
            <a:lvl3pPr marL="1143000" indent="-228600" defTabSz="977900">
              <a:defRPr sz="1600">
                <a:solidFill>
                  <a:srgbClr val="000000"/>
                </a:solidFill>
                <a:latin typeface="宋体" panose="02010600030101010101" pitchFamily="2" charset="-122"/>
                <a:ea typeface="宋体" panose="02010600030101010101" pitchFamily="2" charset="-122"/>
              </a:defRPr>
            </a:lvl3pPr>
            <a:lvl4pPr marL="1600200" indent="-228600" defTabSz="977900">
              <a:defRPr sz="1600">
                <a:solidFill>
                  <a:srgbClr val="000000"/>
                </a:solidFill>
                <a:latin typeface="宋体" panose="02010600030101010101" pitchFamily="2" charset="-122"/>
                <a:ea typeface="宋体" panose="02010600030101010101" pitchFamily="2" charset="-122"/>
              </a:defRPr>
            </a:lvl4pPr>
            <a:lvl5pPr marL="2057400" indent="-228600" defTabSz="977900">
              <a:defRPr sz="1600">
                <a:solidFill>
                  <a:srgbClr val="000000"/>
                </a:solidFill>
                <a:latin typeface="宋体" panose="02010600030101010101" pitchFamily="2" charset="-122"/>
                <a:ea typeface="宋体" panose="02010600030101010101" pitchFamily="2" charset="-122"/>
              </a:defRPr>
            </a:lvl5pPr>
            <a:lvl6pPr marL="25146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6pPr>
            <a:lvl7pPr marL="29718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7pPr>
            <a:lvl8pPr marL="34290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8pPr>
            <a:lvl9pPr marL="38862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50" b="1">
                <a:solidFill>
                  <a:srgbClr val="FF0000"/>
                </a:solidFill>
              </a:rPr>
              <a:t>数字信号</a:t>
            </a:r>
          </a:p>
        </p:txBody>
      </p:sp>
      <p:grpSp>
        <p:nvGrpSpPr>
          <p:cNvPr id="45141" name="Group 85"/>
          <p:cNvGrpSpPr/>
          <p:nvPr/>
        </p:nvGrpSpPr>
        <p:grpSpPr bwMode="auto">
          <a:xfrm>
            <a:off x="8625331" y="2665074"/>
            <a:ext cx="1977312" cy="2030101"/>
            <a:chOff x="0" y="0"/>
            <a:chExt cx="1210" cy="1279"/>
          </a:xfrm>
        </p:grpSpPr>
        <p:sp>
          <p:nvSpPr>
            <p:cNvPr id="46103" name="Line 87"/>
            <p:cNvSpPr>
              <a:spLocks noChangeShapeType="1"/>
            </p:cNvSpPr>
            <p:nvPr/>
          </p:nvSpPr>
          <p:spPr bwMode="auto">
            <a:xfrm flipV="1">
              <a:off x="199" y="143"/>
              <a:ext cx="1" cy="105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04" name="Line 88"/>
            <p:cNvSpPr>
              <a:spLocks noChangeShapeType="1"/>
            </p:cNvSpPr>
            <p:nvPr/>
          </p:nvSpPr>
          <p:spPr bwMode="auto">
            <a:xfrm>
              <a:off x="199" y="815"/>
              <a:ext cx="1" cy="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05" name="Line 89"/>
            <p:cNvSpPr>
              <a:spLocks noChangeShapeType="1"/>
            </p:cNvSpPr>
            <p:nvPr/>
          </p:nvSpPr>
          <p:spPr bwMode="auto">
            <a:xfrm>
              <a:off x="7" y="1007"/>
              <a:ext cx="1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06" name="Freeform 90"/>
            <p:cNvSpPr/>
            <p:nvPr/>
          </p:nvSpPr>
          <p:spPr bwMode="auto">
            <a:xfrm>
              <a:off x="484" y="370"/>
              <a:ext cx="504" cy="428"/>
            </a:xfrm>
            <a:custGeom>
              <a:avLst/>
              <a:gdLst>
                <a:gd name="T0" fmla="*/ 0 w 504"/>
                <a:gd name="T1" fmla="*/ 0 h 428"/>
                <a:gd name="T2" fmla="*/ 104 w 504"/>
                <a:gd name="T3" fmla="*/ 176 h 428"/>
                <a:gd name="T4" fmla="*/ 207 w 504"/>
                <a:gd name="T5" fmla="*/ 288 h 428"/>
                <a:gd name="T6" fmla="*/ 363 w 504"/>
                <a:gd name="T7" fmla="*/ 377 h 428"/>
                <a:gd name="T8" fmla="*/ 504 w 504"/>
                <a:gd name="T9" fmla="*/ 428 h 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4" h="428">
                  <a:moveTo>
                    <a:pt x="0" y="0"/>
                  </a:moveTo>
                  <a:cubicBezTo>
                    <a:pt x="35" y="64"/>
                    <a:pt x="70" y="128"/>
                    <a:pt x="104" y="176"/>
                  </a:cubicBezTo>
                  <a:cubicBezTo>
                    <a:pt x="138" y="224"/>
                    <a:pt x="164" y="254"/>
                    <a:pt x="207" y="288"/>
                  </a:cubicBezTo>
                  <a:cubicBezTo>
                    <a:pt x="250" y="322"/>
                    <a:pt x="314" y="354"/>
                    <a:pt x="363" y="377"/>
                  </a:cubicBezTo>
                  <a:cubicBezTo>
                    <a:pt x="412" y="400"/>
                    <a:pt x="458" y="414"/>
                    <a:pt x="504" y="428"/>
                  </a:cubicBezTo>
                </a:path>
              </a:pathLst>
            </a:custGeom>
            <a:noFill/>
            <a:ln w="9525" cap="flat" cmpd="sng">
              <a:solidFill>
                <a:srgbClr val="00FF00"/>
              </a:solidFill>
              <a:prstDash val="dash"/>
              <a:bevel/>
            </a:ln>
            <a:effectLst/>
            <a:extLst>
              <a:ext uri="{909E8E84-426E-40DD-AFC4-6F175D3DCCD1}">
                <a14:hiddenFill xmlns:a14="http://schemas.microsoft.com/office/drawing/2010/main">
                  <a:gradFill rotWithShape="0">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10"/>
            </a:p>
          </p:txBody>
        </p:sp>
        <mc:AlternateContent xmlns:mc="http://schemas.openxmlformats.org/markup-compatibility/2006" xmlns:a14="http://schemas.microsoft.com/office/drawing/2010/main">
          <mc:Choice Requires="a14">
            <p:sp>
              <p:nvSpPr>
                <p:cNvPr id="46107" name="Object 90"/>
                <p:cNvSpPr txBox="1"/>
                <p:nvPr/>
              </p:nvSpPr>
              <p:spPr bwMode="auto">
                <a:xfrm>
                  <a:off x="0" y="1007"/>
                  <a:ext cx="197" cy="272"/>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0</m:t>
                        </m:r>
                      </m:oMath>
                    </m:oMathPara>
                  </a14:m>
                  <a:endParaRPr lang="zh-CN" altLang="en-US" sz="1710"/>
                </a:p>
              </p:txBody>
            </p:sp>
          </mc:Choice>
          <mc:Fallback xmlns="">
            <p:sp>
              <p:nvSpPr>
                <p:cNvPr id="46107" name="Object 90"/>
                <p:cNvSpPr txBox="1">
                  <a:spLocks noRot="1" noChangeAspect="1" noMove="1" noResize="1" noEditPoints="1" noAdjustHandles="1" noChangeArrowheads="1" noChangeShapeType="1" noTextEdit="1"/>
                </p:cNvSpPr>
                <p:nvPr/>
              </p:nvSpPr>
              <p:spPr bwMode="auto">
                <a:xfrm>
                  <a:off x="0" y="1007"/>
                  <a:ext cx="197" cy="272"/>
                </a:xfrm>
                <a:prstGeom prst="rect">
                  <a:avLst/>
                </a:prstGeom>
                <a:blipFill>
                  <a:blip r:embed="rId22"/>
                  <a:stretch>
                    <a:fillRect/>
                  </a:stretch>
                </a:blipFill>
                <a:ln>
                  <a:noFill/>
                </a:ln>
                <a:effectLst/>
                <a:extLst/>
              </p:spPr>
              <p:txBody>
                <a:bodyPr/>
                <a:lstStyle/>
                <a:p>
                  <a:r>
                    <a:rPr lang="zh-CN" altLang="en-US">
                      <a:noFill/>
                    </a:rPr>
                    <a:t> </a:t>
                  </a:r>
                </a:p>
              </p:txBody>
            </p:sp>
          </mc:Fallback>
        </mc:AlternateContent>
        <p:sp>
          <p:nvSpPr>
            <p:cNvPr id="46108" name="Line 92"/>
            <p:cNvSpPr>
              <a:spLocks noChangeShapeType="1"/>
            </p:cNvSpPr>
            <p:nvPr/>
          </p:nvSpPr>
          <p:spPr bwMode="auto">
            <a:xfrm flipH="1" flipV="1">
              <a:off x="306" y="712"/>
              <a:ext cx="0" cy="29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09" name="Line 93"/>
            <p:cNvSpPr>
              <a:spLocks noChangeShapeType="1"/>
            </p:cNvSpPr>
            <p:nvPr/>
          </p:nvSpPr>
          <p:spPr bwMode="auto">
            <a:xfrm flipV="1">
              <a:off x="415" y="622"/>
              <a:ext cx="0" cy="38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10" name="Line 94"/>
            <p:cNvSpPr>
              <a:spLocks noChangeShapeType="1"/>
            </p:cNvSpPr>
            <p:nvPr/>
          </p:nvSpPr>
          <p:spPr bwMode="auto">
            <a:xfrm flipH="1" flipV="1">
              <a:off x="483" y="370"/>
              <a:ext cx="1" cy="213"/>
            </a:xfrm>
            <a:prstGeom prst="line">
              <a:avLst/>
            </a:prstGeom>
            <a:noFill/>
            <a:ln w="9525">
              <a:solidFill>
                <a:srgbClr val="00FF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11" name="Freeform 95"/>
            <p:cNvSpPr/>
            <p:nvPr/>
          </p:nvSpPr>
          <p:spPr bwMode="auto">
            <a:xfrm>
              <a:off x="195" y="585"/>
              <a:ext cx="287" cy="340"/>
            </a:xfrm>
            <a:custGeom>
              <a:avLst/>
              <a:gdLst>
                <a:gd name="T0" fmla="*/ 0 w 209"/>
                <a:gd name="T1" fmla="*/ 10564 h 171"/>
                <a:gd name="T2" fmla="*/ 209 w 209"/>
                <a:gd name="T3" fmla="*/ 5941 h 171"/>
                <a:gd name="T4" fmla="*/ 551 w 209"/>
                <a:gd name="T5" fmla="*/ 2704 h 171"/>
                <a:gd name="T6" fmla="*/ 1011 w 209"/>
                <a:gd name="T7" fmla="*/ 628 h 171"/>
                <a:gd name="T8" fmla="*/ 1401 w 209"/>
                <a:gd name="T9" fmla="*/ 0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 h="171">
                  <a:moveTo>
                    <a:pt x="0" y="171"/>
                  </a:moveTo>
                  <a:cubicBezTo>
                    <a:pt x="8" y="144"/>
                    <a:pt x="17" y="117"/>
                    <a:pt x="31" y="96"/>
                  </a:cubicBezTo>
                  <a:cubicBezTo>
                    <a:pt x="45" y="75"/>
                    <a:pt x="62" y="58"/>
                    <a:pt x="82" y="44"/>
                  </a:cubicBezTo>
                  <a:cubicBezTo>
                    <a:pt x="102" y="30"/>
                    <a:pt x="130" y="17"/>
                    <a:pt x="151" y="10"/>
                  </a:cubicBezTo>
                  <a:cubicBezTo>
                    <a:pt x="172" y="3"/>
                    <a:pt x="190" y="1"/>
                    <a:pt x="209" y="0"/>
                  </a:cubicBezTo>
                </a:path>
              </a:pathLst>
            </a:custGeom>
            <a:noFill/>
            <a:ln w="9525" cap="flat" cmpd="sng">
              <a:solidFill>
                <a:srgbClr val="00FF00"/>
              </a:solidFill>
              <a:prstDash val="dash"/>
              <a:bevel/>
            </a:ln>
            <a:effectLst/>
            <a:extLst>
              <a:ext uri="{909E8E84-426E-40DD-AFC4-6F175D3DCCD1}">
                <a14:hiddenFill xmlns:a14="http://schemas.microsoft.com/office/drawing/2010/main">
                  <a:gradFill rotWithShape="0">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10"/>
            </a:p>
          </p:txBody>
        </p:sp>
        <p:sp>
          <p:nvSpPr>
            <p:cNvPr id="46112" name="Line 96"/>
            <p:cNvSpPr>
              <a:spLocks noChangeShapeType="1"/>
            </p:cNvSpPr>
            <p:nvPr/>
          </p:nvSpPr>
          <p:spPr bwMode="auto">
            <a:xfrm flipH="1" flipV="1">
              <a:off x="199" y="911"/>
              <a:ext cx="0" cy="9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13" name="Line 97"/>
            <p:cNvSpPr>
              <a:spLocks noChangeShapeType="1"/>
            </p:cNvSpPr>
            <p:nvPr/>
          </p:nvSpPr>
          <p:spPr bwMode="auto">
            <a:xfrm flipH="1" flipV="1">
              <a:off x="199" y="911"/>
              <a:ext cx="0" cy="95"/>
            </a:xfrm>
            <a:prstGeom prst="line">
              <a:avLst/>
            </a:prstGeom>
            <a:noFill/>
            <a:ln w="9525">
              <a:solidFill>
                <a:srgbClr val="00FF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10"/>
            </a:p>
          </p:txBody>
        </p:sp>
        <mc:AlternateContent xmlns:mc="http://schemas.openxmlformats.org/markup-compatibility/2006" xmlns:a14="http://schemas.microsoft.com/office/drawing/2010/main">
          <mc:Choice Requires="a14">
            <p:sp>
              <p:nvSpPr>
                <p:cNvPr id="46114" name="Object 97"/>
                <p:cNvSpPr txBox="1"/>
                <p:nvPr/>
              </p:nvSpPr>
              <p:spPr bwMode="auto">
                <a:xfrm>
                  <a:off x="253" y="1005"/>
                  <a:ext cx="107" cy="153"/>
                </a:xfrm>
                <a:prstGeom prst="rect">
                  <a:avLst/>
                </a:prstGeom>
                <a:noFill/>
                <a:ln>
                  <a:noFill/>
                </a:ln>
                <a:effectLst/>
                <a:extLst/>
              </p:spPr>
              <p:txBody>
                <a:bodyPr>
                  <a:normAutofit fontScale="55000" lnSpcReduction="20000"/>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1</m:t>
                        </m:r>
                      </m:oMath>
                    </m:oMathPara>
                  </a14:m>
                  <a:endParaRPr lang="zh-CN" altLang="en-US" sz="1710"/>
                </a:p>
              </p:txBody>
            </p:sp>
          </mc:Choice>
          <mc:Fallback xmlns="">
            <p:sp>
              <p:nvSpPr>
                <p:cNvPr id="46114" name="Object 97"/>
                <p:cNvSpPr txBox="1">
                  <a:spLocks noRot="1" noChangeAspect="1" noMove="1" noResize="1" noEditPoints="1" noAdjustHandles="1" noChangeArrowheads="1" noChangeShapeType="1" noTextEdit="1"/>
                </p:cNvSpPr>
                <p:nvPr/>
              </p:nvSpPr>
              <p:spPr bwMode="auto">
                <a:xfrm>
                  <a:off x="253" y="1005"/>
                  <a:ext cx="107" cy="153"/>
                </a:xfrm>
                <a:prstGeom prst="rect">
                  <a:avLst/>
                </a:prstGeom>
                <a:blipFill>
                  <a:blip r:embed="rId23"/>
                  <a:stretch>
                    <a:fillRect r="-14286"/>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15" name="Object 98"/>
                <p:cNvSpPr txBox="1"/>
                <p:nvPr/>
              </p:nvSpPr>
              <p:spPr bwMode="auto">
                <a:xfrm>
                  <a:off x="348" y="1007"/>
                  <a:ext cx="123" cy="153"/>
                </a:xfrm>
                <a:prstGeom prst="rect">
                  <a:avLst/>
                </a:prstGeom>
                <a:noFill/>
                <a:ln>
                  <a:noFill/>
                </a:ln>
                <a:effectLst/>
                <a:extLst/>
              </p:spPr>
              <p:txBody>
                <a:bodyPr>
                  <a:normAutofit fontScale="55000" lnSpcReduction="20000"/>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2</m:t>
                        </m:r>
                      </m:oMath>
                    </m:oMathPara>
                  </a14:m>
                  <a:endParaRPr lang="zh-CN" altLang="en-US" sz="1710"/>
                </a:p>
              </p:txBody>
            </p:sp>
          </mc:Choice>
          <mc:Fallback xmlns="">
            <p:sp>
              <p:nvSpPr>
                <p:cNvPr id="46115" name="Object 98"/>
                <p:cNvSpPr txBox="1">
                  <a:spLocks noRot="1" noChangeAspect="1" noMove="1" noResize="1" noEditPoints="1" noAdjustHandles="1" noChangeArrowheads="1" noChangeShapeType="1" noTextEdit="1"/>
                </p:cNvSpPr>
                <p:nvPr/>
              </p:nvSpPr>
              <p:spPr bwMode="auto">
                <a:xfrm>
                  <a:off x="348" y="1007"/>
                  <a:ext cx="123" cy="153"/>
                </a:xfrm>
                <a:prstGeom prst="rect">
                  <a:avLst/>
                </a:prstGeom>
                <a:blipFill>
                  <a:blip r:embed="rId24"/>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16" name="Object 99"/>
                <p:cNvSpPr txBox="1"/>
                <p:nvPr/>
              </p:nvSpPr>
              <p:spPr bwMode="auto">
                <a:xfrm>
                  <a:off x="466" y="1005"/>
                  <a:ext cx="108" cy="168"/>
                </a:xfrm>
                <a:prstGeom prst="rect">
                  <a:avLst/>
                </a:prstGeom>
                <a:noFill/>
                <a:ln>
                  <a:noFill/>
                </a:ln>
                <a:effectLst/>
                <a:extLst/>
              </p:spPr>
              <p:txBody>
                <a:bodyPr>
                  <a:normAutofit fontScale="62500" lnSpcReduction="20000"/>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3</m:t>
                        </m:r>
                      </m:oMath>
                    </m:oMathPara>
                  </a14:m>
                  <a:endParaRPr lang="zh-CN" altLang="en-US" sz="1710"/>
                </a:p>
              </p:txBody>
            </p:sp>
          </mc:Choice>
          <mc:Fallback xmlns="">
            <p:sp>
              <p:nvSpPr>
                <p:cNvPr id="46116" name="Object 99"/>
                <p:cNvSpPr txBox="1">
                  <a:spLocks noRot="1" noChangeAspect="1" noMove="1" noResize="1" noEditPoints="1" noAdjustHandles="1" noChangeArrowheads="1" noChangeShapeType="1" noTextEdit="1"/>
                </p:cNvSpPr>
                <p:nvPr/>
              </p:nvSpPr>
              <p:spPr bwMode="auto">
                <a:xfrm>
                  <a:off x="466" y="1005"/>
                  <a:ext cx="108" cy="168"/>
                </a:xfrm>
                <a:prstGeom prst="rect">
                  <a:avLst/>
                </a:prstGeom>
                <a:blipFill>
                  <a:blip r:embed="rId25"/>
                  <a:stretch>
                    <a:fillRect r="-20690"/>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17" name="Object 100"/>
                <p:cNvSpPr txBox="1"/>
                <p:nvPr/>
              </p:nvSpPr>
              <p:spPr bwMode="auto">
                <a:xfrm>
                  <a:off x="571" y="1006"/>
                  <a:ext cx="123" cy="153"/>
                </a:xfrm>
                <a:prstGeom prst="rect">
                  <a:avLst/>
                </a:prstGeom>
                <a:noFill/>
                <a:ln>
                  <a:noFill/>
                </a:ln>
                <a:effectLst/>
                <a:extLst/>
              </p:spPr>
              <p:txBody>
                <a:bodyPr>
                  <a:normAutofit fontScale="55000" lnSpcReduction="20000"/>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4</m:t>
                        </m:r>
                      </m:oMath>
                    </m:oMathPara>
                  </a14:m>
                  <a:endParaRPr lang="zh-CN" altLang="en-US" sz="1710"/>
                </a:p>
              </p:txBody>
            </p:sp>
          </mc:Choice>
          <mc:Fallback xmlns="">
            <p:sp>
              <p:nvSpPr>
                <p:cNvPr id="46117" name="Object 100"/>
                <p:cNvSpPr txBox="1">
                  <a:spLocks noRot="1" noChangeAspect="1" noMove="1" noResize="1" noEditPoints="1" noAdjustHandles="1" noChangeArrowheads="1" noChangeShapeType="1" noTextEdit="1"/>
                </p:cNvSpPr>
                <p:nvPr/>
              </p:nvSpPr>
              <p:spPr bwMode="auto">
                <a:xfrm>
                  <a:off x="571" y="1006"/>
                  <a:ext cx="123" cy="153"/>
                </a:xfrm>
                <a:prstGeom prst="rect">
                  <a:avLst/>
                </a:prstGeom>
                <a:blipFill>
                  <a:blip r:embed="rId26"/>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18" name="Object 101"/>
                <p:cNvSpPr txBox="1"/>
                <p:nvPr/>
              </p:nvSpPr>
              <p:spPr bwMode="auto">
                <a:xfrm>
                  <a:off x="682" y="1005"/>
                  <a:ext cx="108" cy="169"/>
                </a:xfrm>
                <a:prstGeom prst="rect">
                  <a:avLst/>
                </a:prstGeom>
                <a:noFill/>
                <a:ln>
                  <a:noFill/>
                </a:ln>
                <a:effectLst/>
                <a:extLst/>
              </p:spPr>
              <p:txBody>
                <a:bodyPr>
                  <a:normAutofit fontScale="62500" lnSpcReduction="20000"/>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5</m:t>
                        </m:r>
                      </m:oMath>
                    </m:oMathPara>
                  </a14:m>
                  <a:endParaRPr lang="zh-CN" altLang="en-US" sz="1710"/>
                </a:p>
              </p:txBody>
            </p:sp>
          </mc:Choice>
          <mc:Fallback xmlns="">
            <p:sp>
              <p:nvSpPr>
                <p:cNvPr id="46118" name="Object 101"/>
                <p:cNvSpPr txBox="1">
                  <a:spLocks noRot="1" noChangeAspect="1" noMove="1" noResize="1" noEditPoints="1" noAdjustHandles="1" noChangeArrowheads="1" noChangeShapeType="1" noTextEdit="1"/>
                </p:cNvSpPr>
                <p:nvPr/>
              </p:nvSpPr>
              <p:spPr bwMode="auto">
                <a:xfrm>
                  <a:off x="682" y="1005"/>
                  <a:ext cx="108" cy="169"/>
                </a:xfrm>
                <a:prstGeom prst="rect">
                  <a:avLst/>
                </a:prstGeom>
                <a:blipFill>
                  <a:blip r:embed="rId27"/>
                  <a:stretch>
                    <a:fillRect r="-24138"/>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19" name="Object 102"/>
                <p:cNvSpPr txBox="1"/>
                <p:nvPr/>
              </p:nvSpPr>
              <p:spPr bwMode="auto">
                <a:xfrm>
                  <a:off x="784" y="1006"/>
                  <a:ext cx="123" cy="169"/>
                </a:xfrm>
                <a:prstGeom prst="rect">
                  <a:avLst/>
                </a:prstGeom>
                <a:noFill/>
                <a:ln>
                  <a:noFill/>
                </a:ln>
                <a:effectLst/>
                <a:extLst/>
              </p:spPr>
              <p:txBody>
                <a:bodyPr>
                  <a:normAutofit fontScale="62500" lnSpcReduction="20000"/>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6</m:t>
                        </m:r>
                      </m:oMath>
                    </m:oMathPara>
                  </a14:m>
                  <a:endParaRPr lang="zh-CN" altLang="en-US" sz="1710"/>
                </a:p>
              </p:txBody>
            </p:sp>
          </mc:Choice>
          <mc:Fallback xmlns="">
            <p:sp>
              <p:nvSpPr>
                <p:cNvPr id="46119" name="Object 102"/>
                <p:cNvSpPr txBox="1">
                  <a:spLocks noRot="1" noChangeAspect="1" noMove="1" noResize="1" noEditPoints="1" noAdjustHandles="1" noChangeArrowheads="1" noChangeShapeType="1" noTextEdit="1"/>
                </p:cNvSpPr>
                <p:nvPr/>
              </p:nvSpPr>
              <p:spPr bwMode="auto">
                <a:xfrm>
                  <a:off x="784" y="1006"/>
                  <a:ext cx="123" cy="169"/>
                </a:xfrm>
                <a:prstGeom prst="rect">
                  <a:avLst/>
                </a:prstGeom>
                <a:blipFill>
                  <a:blip r:embed="rId28"/>
                  <a:stretch>
                    <a:fillRect r="-9091"/>
                  </a:stretch>
                </a:blipFill>
                <a:ln>
                  <a:noFill/>
                </a:ln>
                <a:effectLst/>
                <a:extLst/>
              </p:spPr>
              <p:txBody>
                <a:bodyPr/>
                <a:lstStyle/>
                <a:p>
                  <a:r>
                    <a:rPr lang="zh-CN" altLang="en-US">
                      <a:noFill/>
                    </a:rPr>
                    <a:t> </a:t>
                  </a:r>
                </a:p>
              </p:txBody>
            </p:sp>
          </mc:Fallback>
        </mc:AlternateContent>
        <p:sp>
          <p:nvSpPr>
            <p:cNvPr id="46120" name="Line 104"/>
            <p:cNvSpPr>
              <a:spLocks noChangeShapeType="1"/>
            </p:cNvSpPr>
            <p:nvPr/>
          </p:nvSpPr>
          <p:spPr bwMode="auto">
            <a:xfrm flipH="1" flipV="1">
              <a:off x="523" y="427"/>
              <a:ext cx="0" cy="57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21" name="Line 105"/>
            <p:cNvSpPr>
              <a:spLocks noChangeShapeType="1"/>
            </p:cNvSpPr>
            <p:nvPr/>
          </p:nvSpPr>
          <p:spPr bwMode="auto">
            <a:xfrm flipV="1">
              <a:off x="630" y="626"/>
              <a:ext cx="0" cy="38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22" name="Line 106"/>
            <p:cNvSpPr>
              <a:spLocks noChangeShapeType="1"/>
            </p:cNvSpPr>
            <p:nvPr/>
          </p:nvSpPr>
          <p:spPr bwMode="auto">
            <a:xfrm flipH="1" flipV="1">
              <a:off x="738" y="714"/>
              <a:ext cx="0" cy="29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23" name="Line 107"/>
            <p:cNvSpPr>
              <a:spLocks noChangeShapeType="1"/>
            </p:cNvSpPr>
            <p:nvPr/>
          </p:nvSpPr>
          <p:spPr bwMode="auto">
            <a:xfrm flipH="1" flipV="1">
              <a:off x="844" y="796"/>
              <a:ext cx="2" cy="21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p:sp>
          <p:nvSpPr>
            <p:cNvPr id="46124" name="Line 108"/>
            <p:cNvSpPr>
              <a:spLocks noChangeShapeType="1"/>
            </p:cNvSpPr>
            <p:nvPr/>
          </p:nvSpPr>
          <p:spPr bwMode="auto">
            <a:xfrm flipV="1">
              <a:off x="954" y="795"/>
              <a:ext cx="0" cy="20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710"/>
            </a:p>
          </p:txBody>
        </p:sp>
        <mc:AlternateContent xmlns:mc="http://schemas.openxmlformats.org/markup-compatibility/2006" xmlns:a14="http://schemas.microsoft.com/office/drawing/2010/main">
          <mc:Choice Requires="a14">
            <p:sp>
              <p:nvSpPr>
                <p:cNvPr id="46125" name="Object 108"/>
                <p:cNvSpPr txBox="1"/>
                <p:nvPr/>
              </p:nvSpPr>
              <p:spPr bwMode="auto">
                <a:xfrm>
                  <a:off x="895" y="1003"/>
                  <a:ext cx="123" cy="169"/>
                </a:xfrm>
                <a:prstGeom prst="rect">
                  <a:avLst/>
                </a:prstGeom>
                <a:noFill/>
                <a:ln>
                  <a:noFill/>
                </a:ln>
                <a:effectLst/>
                <a:extLst/>
              </p:spPr>
              <p:txBody>
                <a:bodyPr>
                  <a:normAutofit fontScale="62500" lnSpcReduction="20000"/>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7</m:t>
                        </m:r>
                      </m:oMath>
                    </m:oMathPara>
                  </a14:m>
                  <a:endParaRPr lang="zh-CN" altLang="en-US" sz="1710"/>
                </a:p>
              </p:txBody>
            </p:sp>
          </mc:Choice>
          <mc:Fallback xmlns="">
            <p:sp>
              <p:nvSpPr>
                <p:cNvPr id="46125" name="Object 108"/>
                <p:cNvSpPr txBox="1">
                  <a:spLocks noRot="1" noChangeAspect="1" noMove="1" noResize="1" noEditPoints="1" noAdjustHandles="1" noChangeArrowheads="1" noChangeShapeType="1" noTextEdit="1"/>
                </p:cNvSpPr>
                <p:nvPr/>
              </p:nvSpPr>
              <p:spPr bwMode="auto">
                <a:xfrm>
                  <a:off x="895" y="1003"/>
                  <a:ext cx="123" cy="169"/>
                </a:xfrm>
                <a:prstGeom prst="rect">
                  <a:avLst/>
                </a:prstGeom>
                <a:blipFill>
                  <a:blip r:embed="rId29"/>
                  <a:stretch>
                    <a:fillRect r="-9091"/>
                  </a:stretch>
                </a:blipFill>
                <a:ln>
                  <a:noFill/>
                </a:ln>
                <a:effectLst/>
                <a:extLst/>
              </p:spPr>
              <p:txBody>
                <a:bodyPr/>
                <a:lstStyle/>
                <a:p>
                  <a:r>
                    <a:rPr lang="zh-CN" altLang="en-US">
                      <a:noFill/>
                    </a:rPr>
                    <a:t> </a:t>
                  </a:r>
                </a:p>
              </p:txBody>
            </p:sp>
          </mc:Fallback>
        </mc:AlternateContent>
        <p:sp>
          <p:nvSpPr>
            <p:cNvPr id="46126" name="Line 110"/>
            <p:cNvSpPr>
              <a:spLocks noChangeShapeType="1"/>
            </p:cNvSpPr>
            <p:nvPr/>
          </p:nvSpPr>
          <p:spPr bwMode="auto">
            <a:xfrm rot="5400000" flipH="1" flipV="1">
              <a:off x="465" y="442"/>
              <a:ext cx="2" cy="539"/>
            </a:xfrm>
            <a:prstGeom prst="line">
              <a:avLst/>
            </a:prstGeom>
            <a:noFill/>
            <a:ln w="9525">
              <a:solidFill>
                <a:srgbClr val="FFFF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10"/>
            </a:p>
          </p:txBody>
        </p:sp>
        <mc:AlternateContent xmlns:mc="http://schemas.openxmlformats.org/markup-compatibility/2006" xmlns:a14="http://schemas.microsoft.com/office/drawing/2010/main">
          <mc:Choice Requires="a14">
            <p:sp>
              <p:nvSpPr>
                <p:cNvPr id="46127" name="Object 110"/>
                <p:cNvSpPr txBox="1"/>
                <p:nvPr/>
              </p:nvSpPr>
              <p:spPr bwMode="auto">
                <a:xfrm>
                  <a:off x="27" y="662"/>
                  <a:ext cx="108" cy="168"/>
                </a:xfrm>
                <a:prstGeom prst="rect">
                  <a:avLst/>
                </a:prstGeom>
                <a:noFill/>
                <a:ln>
                  <a:noFill/>
                </a:ln>
                <a:effectLst/>
                <a:extLst/>
              </p:spPr>
              <p:txBody>
                <a:bodyPr>
                  <a:normAutofit fontScale="62500" lnSpcReduction="20000"/>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3</m:t>
                        </m:r>
                      </m:oMath>
                    </m:oMathPara>
                  </a14:m>
                  <a:endParaRPr lang="zh-CN" altLang="en-US" sz="1710"/>
                </a:p>
              </p:txBody>
            </p:sp>
          </mc:Choice>
          <mc:Fallback xmlns="">
            <p:sp>
              <p:nvSpPr>
                <p:cNvPr id="46127" name="Object 110"/>
                <p:cNvSpPr txBox="1">
                  <a:spLocks noRot="1" noChangeAspect="1" noMove="1" noResize="1" noEditPoints="1" noAdjustHandles="1" noChangeArrowheads="1" noChangeShapeType="1" noTextEdit="1"/>
                </p:cNvSpPr>
                <p:nvPr/>
              </p:nvSpPr>
              <p:spPr bwMode="auto">
                <a:xfrm>
                  <a:off x="27" y="662"/>
                  <a:ext cx="108" cy="168"/>
                </a:xfrm>
                <a:prstGeom prst="rect">
                  <a:avLst/>
                </a:prstGeom>
                <a:blipFill>
                  <a:blip r:embed="rId30"/>
                  <a:stretch>
                    <a:fillRect r="-24138"/>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28" name="Object 111"/>
                <p:cNvSpPr txBox="1"/>
                <p:nvPr/>
              </p:nvSpPr>
              <p:spPr bwMode="auto">
                <a:xfrm>
                  <a:off x="34" y="867"/>
                  <a:ext cx="107" cy="153"/>
                </a:xfrm>
                <a:prstGeom prst="rect">
                  <a:avLst/>
                </a:prstGeom>
                <a:noFill/>
                <a:ln>
                  <a:noFill/>
                </a:ln>
                <a:effectLst/>
                <a:extLst/>
              </p:spPr>
              <p:txBody>
                <a:bodyPr>
                  <a:normAutofit fontScale="55000" lnSpcReduction="20000"/>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1</m:t>
                        </m:r>
                      </m:oMath>
                    </m:oMathPara>
                  </a14:m>
                  <a:endParaRPr lang="zh-CN" altLang="en-US" sz="1710"/>
                </a:p>
              </p:txBody>
            </p:sp>
          </mc:Choice>
          <mc:Fallback xmlns="">
            <p:sp>
              <p:nvSpPr>
                <p:cNvPr id="46128" name="Object 111"/>
                <p:cNvSpPr txBox="1">
                  <a:spLocks noRot="1" noChangeAspect="1" noMove="1" noResize="1" noEditPoints="1" noAdjustHandles="1" noChangeArrowheads="1" noChangeShapeType="1" noTextEdit="1"/>
                </p:cNvSpPr>
                <p:nvPr/>
              </p:nvSpPr>
              <p:spPr bwMode="auto">
                <a:xfrm>
                  <a:off x="34" y="867"/>
                  <a:ext cx="107" cy="153"/>
                </a:xfrm>
                <a:prstGeom prst="rect">
                  <a:avLst/>
                </a:prstGeom>
                <a:blipFill>
                  <a:blip r:embed="rId23"/>
                  <a:stretch>
                    <a:fillRect r="-10345"/>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29" name="Object 112"/>
                <p:cNvSpPr txBox="1"/>
                <p:nvPr/>
              </p:nvSpPr>
              <p:spPr bwMode="auto">
                <a:xfrm>
                  <a:off x="20" y="763"/>
                  <a:ext cx="123" cy="153"/>
                </a:xfrm>
                <a:prstGeom prst="rect">
                  <a:avLst/>
                </a:prstGeom>
                <a:noFill/>
                <a:ln>
                  <a:noFill/>
                </a:ln>
                <a:effectLst/>
                <a:extLst/>
              </p:spPr>
              <p:txBody>
                <a:bodyPr>
                  <a:normAutofit fontScale="55000" lnSpcReduction="20000"/>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2</m:t>
                        </m:r>
                      </m:oMath>
                    </m:oMathPara>
                  </a14:m>
                  <a:endParaRPr lang="zh-CN" altLang="en-US" sz="1710"/>
                </a:p>
              </p:txBody>
            </p:sp>
          </mc:Choice>
          <mc:Fallback xmlns="">
            <p:sp>
              <p:nvSpPr>
                <p:cNvPr id="46129" name="Object 112"/>
                <p:cNvSpPr txBox="1">
                  <a:spLocks noRot="1" noChangeAspect="1" noMove="1" noResize="1" noEditPoints="1" noAdjustHandles="1" noChangeArrowheads="1" noChangeShapeType="1" noTextEdit="1"/>
                </p:cNvSpPr>
                <p:nvPr/>
              </p:nvSpPr>
              <p:spPr bwMode="auto">
                <a:xfrm>
                  <a:off x="20" y="763"/>
                  <a:ext cx="123" cy="153"/>
                </a:xfrm>
                <a:prstGeom prst="rect">
                  <a:avLst/>
                </a:prstGeom>
                <a:blipFill>
                  <a:blip r:embed="rId9"/>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30" name="Object 113"/>
                <p:cNvSpPr txBox="1"/>
                <p:nvPr/>
              </p:nvSpPr>
              <p:spPr bwMode="auto">
                <a:xfrm>
                  <a:off x="13" y="557"/>
                  <a:ext cx="123" cy="153"/>
                </a:xfrm>
                <a:prstGeom prst="rect">
                  <a:avLst/>
                </a:prstGeom>
                <a:noFill/>
                <a:ln>
                  <a:noFill/>
                </a:ln>
                <a:effectLst/>
                <a:extLst/>
              </p:spPr>
              <p:txBody>
                <a:bodyPr>
                  <a:normAutofit fontScale="55000" lnSpcReduction="20000"/>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4</m:t>
                        </m:r>
                      </m:oMath>
                    </m:oMathPara>
                  </a14:m>
                  <a:endParaRPr lang="zh-CN" altLang="en-US" sz="1710"/>
                </a:p>
              </p:txBody>
            </p:sp>
          </mc:Choice>
          <mc:Fallback xmlns="">
            <p:sp>
              <p:nvSpPr>
                <p:cNvPr id="46130" name="Object 113"/>
                <p:cNvSpPr txBox="1">
                  <a:spLocks noRot="1" noChangeAspect="1" noMove="1" noResize="1" noEditPoints="1" noAdjustHandles="1" noChangeArrowheads="1" noChangeShapeType="1" noTextEdit="1"/>
                </p:cNvSpPr>
                <p:nvPr/>
              </p:nvSpPr>
              <p:spPr bwMode="auto">
                <a:xfrm>
                  <a:off x="13" y="557"/>
                  <a:ext cx="123" cy="153"/>
                </a:xfrm>
                <a:prstGeom prst="rect">
                  <a:avLst/>
                </a:prstGeom>
                <a:blipFill>
                  <a:blip r:embed="rId26"/>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31" name="Object 114"/>
                <p:cNvSpPr txBox="1"/>
                <p:nvPr/>
              </p:nvSpPr>
              <p:spPr bwMode="auto">
                <a:xfrm>
                  <a:off x="20" y="440"/>
                  <a:ext cx="108" cy="169"/>
                </a:xfrm>
                <a:prstGeom prst="rect">
                  <a:avLst/>
                </a:prstGeom>
                <a:noFill/>
                <a:ln>
                  <a:noFill/>
                </a:ln>
                <a:effectLst/>
                <a:extLst/>
              </p:spPr>
              <p:txBody>
                <a:bodyPr>
                  <a:normAutofit fontScale="62500" lnSpcReduction="20000"/>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5</m:t>
                        </m:r>
                      </m:oMath>
                    </m:oMathPara>
                  </a14:m>
                  <a:endParaRPr lang="zh-CN" altLang="en-US" sz="1710"/>
                </a:p>
              </p:txBody>
            </p:sp>
          </mc:Choice>
          <mc:Fallback xmlns="">
            <p:sp>
              <p:nvSpPr>
                <p:cNvPr id="46131" name="Object 114"/>
                <p:cNvSpPr txBox="1">
                  <a:spLocks noRot="1" noChangeAspect="1" noMove="1" noResize="1" noEditPoints="1" noAdjustHandles="1" noChangeArrowheads="1" noChangeShapeType="1" noTextEdit="1"/>
                </p:cNvSpPr>
                <p:nvPr/>
              </p:nvSpPr>
              <p:spPr bwMode="auto">
                <a:xfrm>
                  <a:off x="20" y="440"/>
                  <a:ext cx="108" cy="169"/>
                </a:xfrm>
                <a:prstGeom prst="rect">
                  <a:avLst/>
                </a:prstGeom>
                <a:blipFill>
                  <a:blip r:embed="rId31"/>
                  <a:stretch>
                    <a:fillRect r="-24138"/>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32" name="Object 115"/>
                <p:cNvSpPr txBox="1"/>
                <p:nvPr/>
              </p:nvSpPr>
              <p:spPr bwMode="auto">
                <a:xfrm>
                  <a:off x="13" y="325"/>
                  <a:ext cx="123" cy="169"/>
                </a:xfrm>
                <a:prstGeom prst="rect">
                  <a:avLst/>
                </a:prstGeom>
                <a:noFill/>
                <a:ln>
                  <a:noFill/>
                </a:ln>
                <a:effectLst/>
                <a:extLst/>
              </p:spPr>
              <p:txBody>
                <a:bodyPr>
                  <a:normAutofit fontScale="62500" lnSpcReduction="20000"/>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6</m:t>
                        </m:r>
                      </m:oMath>
                    </m:oMathPara>
                  </a14:m>
                  <a:endParaRPr lang="zh-CN" altLang="en-US" sz="1710"/>
                </a:p>
              </p:txBody>
            </p:sp>
          </mc:Choice>
          <mc:Fallback xmlns="">
            <p:sp>
              <p:nvSpPr>
                <p:cNvPr id="46132" name="Object 115"/>
                <p:cNvSpPr txBox="1">
                  <a:spLocks noRot="1" noChangeAspect="1" noMove="1" noResize="1" noEditPoints="1" noAdjustHandles="1" noChangeArrowheads="1" noChangeShapeType="1" noTextEdit="1"/>
                </p:cNvSpPr>
                <p:nvPr/>
              </p:nvSpPr>
              <p:spPr bwMode="auto">
                <a:xfrm>
                  <a:off x="13" y="325"/>
                  <a:ext cx="123" cy="169"/>
                </a:xfrm>
                <a:prstGeom prst="rect">
                  <a:avLst/>
                </a:prstGeom>
                <a:blipFill>
                  <a:blip r:embed="rId13"/>
                  <a:stretch>
                    <a:fillRect r="-9091"/>
                  </a:stretch>
                </a:blipFill>
                <a:ln>
                  <a:noFill/>
                </a:ln>
                <a:effectLst/>
                <a:extLst/>
              </p:spPr>
              <p:txBody>
                <a:bodyPr/>
                <a:lstStyle/>
                <a:p>
                  <a:r>
                    <a:rPr lang="zh-CN" altLang="en-US">
                      <a:noFill/>
                    </a:rPr>
                    <a:t> </a:t>
                  </a:r>
                </a:p>
              </p:txBody>
            </p:sp>
          </mc:Fallback>
        </mc:AlternateContent>
        <p:sp>
          <p:nvSpPr>
            <p:cNvPr id="46133" name="Line 117"/>
            <p:cNvSpPr>
              <a:spLocks noChangeShapeType="1"/>
            </p:cNvSpPr>
            <p:nvPr/>
          </p:nvSpPr>
          <p:spPr bwMode="auto">
            <a:xfrm rot="5400000" flipH="1" flipV="1">
              <a:off x="357" y="266"/>
              <a:ext cx="6" cy="326"/>
            </a:xfrm>
            <a:prstGeom prst="line">
              <a:avLst/>
            </a:prstGeom>
            <a:noFill/>
            <a:ln w="9525">
              <a:solidFill>
                <a:srgbClr val="FFFF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10"/>
            </a:p>
          </p:txBody>
        </p:sp>
        <p:sp>
          <p:nvSpPr>
            <p:cNvPr id="46134" name="Line 118"/>
            <p:cNvSpPr>
              <a:spLocks noChangeShapeType="1"/>
            </p:cNvSpPr>
            <p:nvPr/>
          </p:nvSpPr>
          <p:spPr bwMode="auto">
            <a:xfrm rot="5400000" flipH="1" flipV="1">
              <a:off x="411" y="412"/>
              <a:ext cx="2" cy="428"/>
            </a:xfrm>
            <a:prstGeom prst="line">
              <a:avLst/>
            </a:prstGeom>
            <a:noFill/>
            <a:ln w="9525">
              <a:solidFill>
                <a:srgbClr val="FFFF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10"/>
            </a:p>
          </p:txBody>
        </p:sp>
        <p:sp>
          <p:nvSpPr>
            <p:cNvPr id="46135" name="Line 119"/>
            <p:cNvSpPr>
              <a:spLocks noChangeShapeType="1"/>
            </p:cNvSpPr>
            <p:nvPr/>
          </p:nvSpPr>
          <p:spPr bwMode="auto">
            <a:xfrm rot="5400000" flipH="1" flipV="1">
              <a:off x="573" y="423"/>
              <a:ext cx="2" cy="751"/>
            </a:xfrm>
            <a:prstGeom prst="line">
              <a:avLst/>
            </a:prstGeom>
            <a:noFill/>
            <a:ln w="9525">
              <a:solidFill>
                <a:srgbClr val="FFFF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10"/>
            </a:p>
          </p:txBody>
        </p:sp>
        <mc:AlternateContent xmlns:mc="http://schemas.openxmlformats.org/markup-compatibility/2006" xmlns:a14="http://schemas.microsoft.com/office/drawing/2010/main">
          <mc:Choice Requires="a14">
            <p:sp>
              <p:nvSpPr>
                <p:cNvPr id="46136" name="Object 119"/>
                <p:cNvSpPr txBox="1"/>
                <p:nvPr/>
              </p:nvSpPr>
              <p:spPr bwMode="auto">
                <a:xfrm>
                  <a:off x="235" y="0"/>
                  <a:ext cx="465" cy="278"/>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𝑓</m:t>
                        </m:r>
                        <m:r>
                          <a:rPr lang="zh-CN" altLang="en-US" sz="1710" i="1">
                            <a:solidFill>
                              <a:srgbClr val="000000"/>
                            </a:solidFill>
                            <a:latin typeface="Cambria Math" panose="02040503050406030204" pitchFamily="18" charset="0"/>
                          </a:rPr>
                          <m:t>(</m:t>
                        </m:r>
                        <m:r>
                          <a:rPr lang="zh-CN" altLang="en-US" sz="1710" i="1">
                            <a:solidFill>
                              <a:srgbClr val="000000"/>
                            </a:solidFill>
                            <a:latin typeface="Cambria Math" panose="02040503050406030204" pitchFamily="18" charset="0"/>
                          </a:rPr>
                          <m:t>𝑘</m:t>
                        </m:r>
                        <m:r>
                          <a:rPr lang="zh-CN" altLang="en-US" sz="1710" i="1">
                            <a:solidFill>
                              <a:srgbClr val="000000"/>
                            </a:solidFill>
                            <a:latin typeface="Cambria Math" panose="02040503050406030204" pitchFamily="18" charset="0"/>
                          </a:rPr>
                          <m:t>)</m:t>
                        </m:r>
                      </m:oMath>
                    </m:oMathPara>
                  </a14:m>
                  <a:endParaRPr lang="zh-CN" altLang="en-US" sz="1710"/>
                </a:p>
              </p:txBody>
            </p:sp>
          </mc:Choice>
          <mc:Fallback xmlns="">
            <p:sp>
              <p:nvSpPr>
                <p:cNvPr id="46136" name="Object 119"/>
                <p:cNvSpPr txBox="1">
                  <a:spLocks noRot="1" noChangeAspect="1" noMove="1" noResize="1" noEditPoints="1" noAdjustHandles="1" noChangeArrowheads="1" noChangeShapeType="1" noTextEdit="1"/>
                </p:cNvSpPr>
                <p:nvPr/>
              </p:nvSpPr>
              <p:spPr bwMode="auto">
                <a:xfrm>
                  <a:off x="235" y="0"/>
                  <a:ext cx="465" cy="278"/>
                </a:xfrm>
                <a:prstGeom prst="rect">
                  <a:avLst/>
                </a:prstGeom>
                <a:blipFill>
                  <a:blip r:embed="rId32"/>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37" name="Object 120"/>
                <p:cNvSpPr txBox="1"/>
                <p:nvPr/>
              </p:nvSpPr>
              <p:spPr bwMode="auto">
                <a:xfrm>
                  <a:off x="1012" y="1001"/>
                  <a:ext cx="198" cy="271"/>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CN" altLang="en-US" sz="1710" i="1">
                            <a:solidFill>
                              <a:srgbClr val="000000"/>
                            </a:solidFill>
                            <a:latin typeface="Cambria Math" panose="02040503050406030204" pitchFamily="18" charset="0"/>
                          </a:rPr>
                          <m:t>𝑘</m:t>
                        </m:r>
                      </m:oMath>
                    </m:oMathPara>
                  </a14:m>
                  <a:endParaRPr lang="zh-CN" altLang="en-US" sz="1710"/>
                </a:p>
              </p:txBody>
            </p:sp>
          </mc:Choice>
          <mc:Fallback xmlns="">
            <p:sp>
              <p:nvSpPr>
                <p:cNvPr id="46137" name="Object 120"/>
                <p:cNvSpPr txBox="1">
                  <a:spLocks noRot="1" noChangeAspect="1" noMove="1" noResize="1" noEditPoints="1" noAdjustHandles="1" noChangeArrowheads="1" noChangeShapeType="1" noTextEdit="1"/>
                </p:cNvSpPr>
                <p:nvPr/>
              </p:nvSpPr>
              <p:spPr bwMode="auto">
                <a:xfrm>
                  <a:off x="1012" y="1001"/>
                  <a:ext cx="198" cy="271"/>
                </a:xfrm>
                <a:prstGeom prst="rect">
                  <a:avLst/>
                </a:prstGeom>
                <a:blipFill>
                  <a:blip r:embed="rId33"/>
                  <a:stretch>
                    <a:fillRect/>
                  </a:stretch>
                </a:blipFill>
                <a:ln>
                  <a:noFill/>
                </a:ln>
                <a:effectLst/>
                <a:extLst/>
              </p:spPr>
              <p:txBody>
                <a:bodyPr/>
                <a:lstStyle/>
                <a:p>
                  <a:r>
                    <a:rPr lang="zh-CN" altLang="en-US">
                      <a:noFill/>
                    </a:rPr>
                    <a:t> </a:t>
                  </a:r>
                </a:p>
              </p:txBody>
            </p:sp>
          </mc:Fallback>
        </mc:AlternateContent>
      </p:grpSp>
      <p:sp>
        <p:nvSpPr>
          <p:cNvPr id="45177" name="Text Box 122"/>
          <p:cNvSpPr txBox="1">
            <a:spLocks noChangeArrowheads="1"/>
          </p:cNvSpPr>
          <p:nvPr/>
        </p:nvSpPr>
        <p:spPr bwMode="auto">
          <a:xfrm>
            <a:off x="1538077" y="4717797"/>
            <a:ext cx="1996919" cy="438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77900">
              <a:defRPr sz="1600">
                <a:solidFill>
                  <a:srgbClr val="000000"/>
                </a:solidFill>
                <a:latin typeface="宋体" panose="02010600030101010101" pitchFamily="2" charset="-122"/>
                <a:ea typeface="宋体" panose="02010600030101010101" pitchFamily="2" charset="-122"/>
              </a:defRPr>
            </a:lvl1pPr>
            <a:lvl2pPr marL="742950" indent="-285750" defTabSz="977900">
              <a:defRPr sz="1600">
                <a:solidFill>
                  <a:srgbClr val="000000"/>
                </a:solidFill>
                <a:latin typeface="宋体" panose="02010600030101010101" pitchFamily="2" charset="-122"/>
                <a:ea typeface="宋体" panose="02010600030101010101" pitchFamily="2" charset="-122"/>
              </a:defRPr>
            </a:lvl2pPr>
            <a:lvl3pPr marL="1143000" indent="-228600" defTabSz="977900">
              <a:defRPr sz="1600">
                <a:solidFill>
                  <a:srgbClr val="000000"/>
                </a:solidFill>
                <a:latin typeface="宋体" panose="02010600030101010101" pitchFamily="2" charset="-122"/>
                <a:ea typeface="宋体" panose="02010600030101010101" pitchFamily="2" charset="-122"/>
              </a:defRPr>
            </a:lvl3pPr>
            <a:lvl4pPr marL="1600200" indent="-228600" defTabSz="977900">
              <a:defRPr sz="1600">
                <a:solidFill>
                  <a:srgbClr val="000000"/>
                </a:solidFill>
                <a:latin typeface="宋体" panose="02010600030101010101" pitchFamily="2" charset="-122"/>
                <a:ea typeface="宋体" panose="02010600030101010101" pitchFamily="2" charset="-122"/>
              </a:defRPr>
            </a:lvl4pPr>
            <a:lvl5pPr marL="2057400" indent="-228600" defTabSz="977900">
              <a:defRPr sz="1600">
                <a:solidFill>
                  <a:srgbClr val="000000"/>
                </a:solidFill>
                <a:latin typeface="宋体" panose="02010600030101010101" pitchFamily="2" charset="-122"/>
                <a:ea typeface="宋体" panose="02010600030101010101" pitchFamily="2" charset="-122"/>
              </a:defRPr>
            </a:lvl5pPr>
            <a:lvl6pPr marL="25146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6pPr>
            <a:lvl7pPr marL="29718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7pPr>
            <a:lvl8pPr marL="34290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8pPr>
            <a:lvl9pPr marL="38862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50" b="1">
                <a:solidFill>
                  <a:srgbClr val="FF0000"/>
                </a:solidFill>
              </a:rPr>
              <a:t>时间取值：</a:t>
            </a:r>
          </a:p>
        </p:txBody>
      </p:sp>
      <p:sp>
        <p:nvSpPr>
          <p:cNvPr id="45178" name="Text Box 123"/>
          <p:cNvSpPr txBox="1">
            <a:spLocks noChangeArrowheads="1"/>
          </p:cNvSpPr>
          <p:nvPr/>
        </p:nvSpPr>
        <p:spPr bwMode="auto">
          <a:xfrm>
            <a:off x="1880450" y="5254733"/>
            <a:ext cx="1354406" cy="438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77900">
              <a:defRPr sz="1600">
                <a:solidFill>
                  <a:srgbClr val="000000"/>
                </a:solidFill>
                <a:latin typeface="宋体" panose="02010600030101010101" pitchFamily="2" charset="-122"/>
                <a:ea typeface="宋体" panose="02010600030101010101" pitchFamily="2" charset="-122"/>
              </a:defRPr>
            </a:lvl1pPr>
            <a:lvl2pPr marL="742950" indent="-285750" defTabSz="977900">
              <a:defRPr sz="1600">
                <a:solidFill>
                  <a:srgbClr val="000000"/>
                </a:solidFill>
                <a:latin typeface="宋体" panose="02010600030101010101" pitchFamily="2" charset="-122"/>
                <a:ea typeface="宋体" panose="02010600030101010101" pitchFamily="2" charset="-122"/>
              </a:defRPr>
            </a:lvl2pPr>
            <a:lvl3pPr marL="1143000" indent="-228600" defTabSz="977900">
              <a:defRPr sz="1600">
                <a:solidFill>
                  <a:srgbClr val="000000"/>
                </a:solidFill>
                <a:latin typeface="宋体" panose="02010600030101010101" pitchFamily="2" charset="-122"/>
                <a:ea typeface="宋体" panose="02010600030101010101" pitchFamily="2" charset="-122"/>
              </a:defRPr>
            </a:lvl3pPr>
            <a:lvl4pPr marL="1600200" indent="-228600" defTabSz="977900">
              <a:defRPr sz="1600">
                <a:solidFill>
                  <a:srgbClr val="000000"/>
                </a:solidFill>
                <a:latin typeface="宋体" panose="02010600030101010101" pitchFamily="2" charset="-122"/>
                <a:ea typeface="宋体" panose="02010600030101010101" pitchFamily="2" charset="-122"/>
              </a:defRPr>
            </a:lvl4pPr>
            <a:lvl5pPr marL="2057400" indent="-228600" defTabSz="977900">
              <a:defRPr sz="1600">
                <a:solidFill>
                  <a:srgbClr val="000000"/>
                </a:solidFill>
                <a:latin typeface="宋体" panose="02010600030101010101" pitchFamily="2" charset="-122"/>
                <a:ea typeface="宋体" panose="02010600030101010101" pitchFamily="2" charset="-122"/>
              </a:defRPr>
            </a:lvl5pPr>
            <a:lvl6pPr marL="25146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6pPr>
            <a:lvl7pPr marL="29718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7pPr>
            <a:lvl8pPr marL="34290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8pPr>
            <a:lvl9pPr marL="38862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50" b="1">
                <a:solidFill>
                  <a:srgbClr val="0000FF"/>
                </a:solidFill>
              </a:rPr>
              <a:t>连续</a:t>
            </a:r>
          </a:p>
        </p:txBody>
      </p:sp>
      <p:sp>
        <p:nvSpPr>
          <p:cNvPr id="45179" name="Text Box 124"/>
          <p:cNvSpPr txBox="1">
            <a:spLocks noChangeArrowheads="1"/>
          </p:cNvSpPr>
          <p:nvPr/>
        </p:nvSpPr>
        <p:spPr bwMode="auto">
          <a:xfrm>
            <a:off x="4264988" y="5250209"/>
            <a:ext cx="1354406" cy="438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77900">
              <a:defRPr sz="1600">
                <a:solidFill>
                  <a:srgbClr val="000000"/>
                </a:solidFill>
                <a:latin typeface="宋体" panose="02010600030101010101" pitchFamily="2" charset="-122"/>
                <a:ea typeface="宋体" panose="02010600030101010101" pitchFamily="2" charset="-122"/>
              </a:defRPr>
            </a:lvl1pPr>
            <a:lvl2pPr marL="742950" indent="-285750" defTabSz="977900">
              <a:defRPr sz="1600">
                <a:solidFill>
                  <a:srgbClr val="000000"/>
                </a:solidFill>
                <a:latin typeface="宋体" panose="02010600030101010101" pitchFamily="2" charset="-122"/>
                <a:ea typeface="宋体" panose="02010600030101010101" pitchFamily="2" charset="-122"/>
              </a:defRPr>
            </a:lvl2pPr>
            <a:lvl3pPr marL="1143000" indent="-228600" defTabSz="977900">
              <a:defRPr sz="1600">
                <a:solidFill>
                  <a:srgbClr val="000000"/>
                </a:solidFill>
                <a:latin typeface="宋体" panose="02010600030101010101" pitchFamily="2" charset="-122"/>
                <a:ea typeface="宋体" panose="02010600030101010101" pitchFamily="2" charset="-122"/>
              </a:defRPr>
            </a:lvl3pPr>
            <a:lvl4pPr marL="1600200" indent="-228600" defTabSz="977900">
              <a:defRPr sz="1600">
                <a:solidFill>
                  <a:srgbClr val="000000"/>
                </a:solidFill>
                <a:latin typeface="宋体" panose="02010600030101010101" pitchFamily="2" charset="-122"/>
                <a:ea typeface="宋体" panose="02010600030101010101" pitchFamily="2" charset="-122"/>
              </a:defRPr>
            </a:lvl4pPr>
            <a:lvl5pPr marL="2057400" indent="-228600" defTabSz="977900">
              <a:defRPr sz="1600">
                <a:solidFill>
                  <a:srgbClr val="000000"/>
                </a:solidFill>
                <a:latin typeface="宋体" panose="02010600030101010101" pitchFamily="2" charset="-122"/>
                <a:ea typeface="宋体" panose="02010600030101010101" pitchFamily="2" charset="-122"/>
              </a:defRPr>
            </a:lvl5pPr>
            <a:lvl6pPr marL="25146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6pPr>
            <a:lvl7pPr marL="29718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7pPr>
            <a:lvl8pPr marL="34290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8pPr>
            <a:lvl9pPr marL="38862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50" b="1">
                <a:solidFill>
                  <a:srgbClr val="0000FF"/>
                </a:solidFill>
              </a:rPr>
              <a:t>连续</a:t>
            </a:r>
          </a:p>
        </p:txBody>
      </p:sp>
      <p:sp>
        <p:nvSpPr>
          <p:cNvPr id="45180" name="Text Box 125"/>
          <p:cNvSpPr txBox="1">
            <a:spLocks noChangeArrowheads="1"/>
          </p:cNvSpPr>
          <p:nvPr/>
        </p:nvSpPr>
        <p:spPr bwMode="auto">
          <a:xfrm>
            <a:off x="6569590" y="5239651"/>
            <a:ext cx="1354406" cy="438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77900">
              <a:defRPr sz="1600">
                <a:solidFill>
                  <a:srgbClr val="000000"/>
                </a:solidFill>
                <a:latin typeface="宋体" panose="02010600030101010101" pitchFamily="2" charset="-122"/>
                <a:ea typeface="宋体" panose="02010600030101010101" pitchFamily="2" charset="-122"/>
              </a:defRPr>
            </a:lvl1pPr>
            <a:lvl2pPr marL="742950" indent="-285750" defTabSz="977900">
              <a:defRPr sz="1600">
                <a:solidFill>
                  <a:srgbClr val="000000"/>
                </a:solidFill>
                <a:latin typeface="宋体" panose="02010600030101010101" pitchFamily="2" charset="-122"/>
                <a:ea typeface="宋体" panose="02010600030101010101" pitchFamily="2" charset="-122"/>
              </a:defRPr>
            </a:lvl2pPr>
            <a:lvl3pPr marL="1143000" indent="-228600" defTabSz="977900">
              <a:defRPr sz="1600">
                <a:solidFill>
                  <a:srgbClr val="000000"/>
                </a:solidFill>
                <a:latin typeface="宋体" panose="02010600030101010101" pitchFamily="2" charset="-122"/>
                <a:ea typeface="宋体" panose="02010600030101010101" pitchFamily="2" charset="-122"/>
              </a:defRPr>
            </a:lvl3pPr>
            <a:lvl4pPr marL="1600200" indent="-228600" defTabSz="977900">
              <a:defRPr sz="1600">
                <a:solidFill>
                  <a:srgbClr val="000000"/>
                </a:solidFill>
                <a:latin typeface="宋体" panose="02010600030101010101" pitchFamily="2" charset="-122"/>
                <a:ea typeface="宋体" panose="02010600030101010101" pitchFamily="2" charset="-122"/>
              </a:defRPr>
            </a:lvl4pPr>
            <a:lvl5pPr marL="2057400" indent="-228600" defTabSz="977900">
              <a:defRPr sz="1600">
                <a:solidFill>
                  <a:srgbClr val="000000"/>
                </a:solidFill>
                <a:latin typeface="宋体" panose="02010600030101010101" pitchFamily="2" charset="-122"/>
                <a:ea typeface="宋体" panose="02010600030101010101" pitchFamily="2" charset="-122"/>
              </a:defRPr>
            </a:lvl5pPr>
            <a:lvl6pPr marL="25146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6pPr>
            <a:lvl7pPr marL="29718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7pPr>
            <a:lvl8pPr marL="34290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8pPr>
            <a:lvl9pPr marL="38862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50" b="1">
                <a:solidFill>
                  <a:srgbClr val="0000FF"/>
                </a:solidFill>
              </a:rPr>
              <a:t>不连续</a:t>
            </a:r>
          </a:p>
        </p:txBody>
      </p:sp>
      <p:sp>
        <p:nvSpPr>
          <p:cNvPr id="45181" name="Text Box 126"/>
          <p:cNvSpPr txBox="1">
            <a:spLocks noChangeArrowheads="1"/>
          </p:cNvSpPr>
          <p:nvPr/>
        </p:nvSpPr>
        <p:spPr bwMode="auto">
          <a:xfrm>
            <a:off x="8899832" y="5212502"/>
            <a:ext cx="1354406" cy="438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77900">
              <a:defRPr sz="1600">
                <a:solidFill>
                  <a:srgbClr val="000000"/>
                </a:solidFill>
                <a:latin typeface="宋体" panose="02010600030101010101" pitchFamily="2" charset="-122"/>
                <a:ea typeface="宋体" panose="02010600030101010101" pitchFamily="2" charset="-122"/>
              </a:defRPr>
            </a:lvl1pPr>
            <a:lvl2pPr marL="742950" indent="-285750" defTabSz="977900">
              <a:defRPr sz="1600">
                <a:solidFill>
                  <a:srgbClr val="000000"/>
                </a:solidFill>
                <a:latin typeface="宋体" panose="02010600030101010101" pitchFamily="2" charset="-122"/>
                <a:ea typeface="宋体" panose="02010600030101010101" pitchFamily="2" charset="-122"/>
              </a:defRPr>
            </a:lvl2pPr>
            <a:lvl3pPr marL="1143000" indent="-228600" defTabSz="977900">
              <a:defRPr sz="1600">
                <a:solidFill>
                  <a:srgbClr val="000000"/>
                </a:solidFill>
                <a:latin typeface="宋体" panose="02010600030101010101" pitchFamily="2" charset="-122"/>
                <a:ea typeface="宋体" panose="02010600030101010101" pitchFamily="2" charset="-122"/>
              </a:defRPr>
            </a:lvl3pPr>
            <a:lvl4pPr marL="1600200" indent="-228600" defTabSz="977900">
              <a:defRPr sz="1600">
                <a:solidFill>
                  <a:srgbClr val="000000"/>
                </a:solidFill>
                <a:latin typeface="宋体" panose="02010600030101010101" pitchFamily="2" charset="-122"/>
                <a:ea typeface="宋体" panose="02010600030101010101" pitchFamily="2" charset="-122"/>
              </a:defRPr>
            </a:lvl4pPr>
            <a:lvl5pPr marL="2057400" indent="-228600" defTabSz="977900">
              <a:defRPr sz="1600">
                <a:solidFill>
                  <a:srgbClr val="000000"/>
                </a:solidFill>
                <a:latin typeface="宋体" panose="02010600030101010101" pitchFamily="2" charset="-122"/>
                <a:ea typeface="宋体" panose="02010600030101010101" pitchFamily="2" charset="-122"/>
              </a:defRPr>
            </a:lvl5pPr>
            <a:lvl6pPr marL="25146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6pPr>
            <a:lvl7pPr marL="29718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7pPr>
            <a:lvl8pPr marL="34290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8pPr>
            <a:lvl9pPr marL="38862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50" b="1">
                <a:solidFill>
                  <a:srgbClr val="0000FF"/>
                </a:solidFill>
              </a:rPr>
              <a:t>不连续</a:t>
            </a:r>
          </a:p>
        </p:txBody>
      </p:sp>
      <p:sp>
        <p:nvSpPr>
          <p:cNvPr id="45182" name="Text Box 127"/>
          <p:cNvSpPr txBox="1">
            <a:spLocks noChangeArrowheads="1"/>
          </p:cNvSpPr>
          <p:nvPr/>
        </p:nvSpPr>
        <p:spPr bwMode="auto">
          <a:xfrm>
            <a:off x="1557685" y="5761504"/>
            <a:ext cx="1915474" cy="438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77900">
              <a:defRPr sz="1600">
                <a:solidFill>
                  <a:srgbClr val="000000"/>
                </a:solidFill>
                <a:latin typeface="宋体" panose="02010600030101010101" pitchFamily="2" charset="-122"/>
                <a:ea typeface="宋体" panose="02010600030101010101" pitchFamily="2" charset="-122"/>
              </a:defRPr>
            </a:lvl1pPr>
            <a:lvl2pPr marL="742950" indent="-285750" defTabSz="977900">
              <a:defRPr sz="1600">
                <a:solidFill>
                  <a:srgbClr val="000000"/>
                </a:solidFill>
                <a:latin typeface="宋体" panose="02010600030101010101" pitchFamily="2" charset="-122"/>
                <a:ea typeface="宋体" panose="02010600030101010101" pitchFamily="2" charset="-122"/>
              </a:defRPr>
            </a:lvl2pPr>
            <a:lvl3pPr marL="1143000" indent="-228600" defTabSz="977900">
              <a:defRPr sz="1600">
                <a:solidFill>
                  <a:srgbClr val="000000"/>
                </a:solidFill>
                <a:latin typeface="宋体" panose="02010600030101010101" pitchFamily="2" charset="-122"/>
                <a:ea typeface="宋体" panose="02010600030101010101" pitchFamily="2" charset="-122"/>
              </a:defRPr>
            </a:lvl3pPr>
            <a:lvl4pPr marL="1600200" indent="-228600" defTabSz="977900">
              <a:defRPr sz="1600">
                <a:solidFill>
                  <a:srgbClr val="000000"/>
                </a:solidFill>
                <a:latin typeface="宋体" panose="02010600030101010101" pitchFamily="2" charset="-122"/>
                <a:ea typeface="宋体" panose="02010600030101010101" pitchFamily="2" charset="-122"/>
              </a:defRPr>
            </a:lvl4pPr>
            <a:lvl5pPr marL="2057400" indent="-228600" defTabSz="977900">
              <a:defRPr sz="1600">
                <a:solidFill>
                  <a:srgbClr val="000000"/>
                </a:solidFill>
                <a:latin typeface="宋体" panose="02010600030101010101" pitchFamily="2" charset="-122"/>
                <a:ea typeface="宋体" panose="02010600030101010101" pitchFamily="2" charset="-122"/>
              </a:defRPr>
            </a:lvl5pPr>
            <a:lvl6pPr marL="25146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6pPr>
            <a:lvl7pPr marL="29718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7pPr>
            <a:lvl8pPr marL="34290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8pPr>
            <a:lvl9pPr marL="38862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50" b="1">
                <a:solidFill>
                  <a:srgbClr val="FF0000"/>
                </a:solidFill>
              </a:rPr>
              <a:t>幅度取值：</a:t>
            </a:r>
          </a:p>
        </p:txBody>
      </p:sp>
      <p:sp>
        <p:nvSpPr>
          <p:cNvPr id="45183" name="Text Box 128"/>
          <p:cNvSpPr txBox="1">
            <a:spLocks noChangeArrowheads="1"/>
          </p:cNvSpPr>
          <p:nvPr/>
        </p:nvSpPr>
        <p:spPr bwMode="auto">
          <a:xfrm>
            <a:off x="1913631" y="6310506"/>
            <a:ext cx="1354406" cy="438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77900">
              <a:defRPr sz="1600">
                <a:solidFill>
                  <a:srgbClr val="000000"/>
                </a:solidFill>
                <a:latin typeface="宋体" panose="02010600030101010101" pitchFamily="2" charset="-122"/>
                <a:ea typeface="宋体" panose="02010600030101010101" pitchFamily="2" charset="-122"/>
              </a:defRPr>
            </a:lvl1pPr>
            <a:lvl2pPr marL="742950" indent="-285750" defTabSz="977900">
              <a:defRPr sz="1600">
                <a:solidFill>
                  <a:srgbClr val="000000"/>
                </a:solidFill>
                <a:latin typeface="宋体" panose="02010600030101010101" pitchFamily="2" charset="-122"/>
                <a:ea typeface="宋体" panose="02010600030101010101" pitchFamily="2" charset="-122"/>
              </a:defRPr>
            </a:lvl2pPr>
            <a:lvl3pPr marL="1143000" indent="-228600" defTabSz="977900">
              <a:defRPr sz="1600">
                <a:solidFill>
                  <a:srgbClr val="000000"/>
                </a:solidFill>
                <a:latin typeface="宋体" panose="02010600030101010101" pitchFamily="2" charset="-122"/>
                <a:ea typeface="宋体" panose="02010600030101010101" pitchFamily="2" charset="-122"/>
              </a:defRPr>
            </a:lvl3pPr>
            <a:lvl4pPr marL="1600200" indent="-228600" defTabSz="977900">
              <a:defRPr sz="1600">
                <a:solidFill>
                  <a:srgbClr val="000000"/>
                </a:solidFill>
                <a:latin typeface="宋体" panose="02010600030101010101" pitchFamily="2" charset="-122"/>
                <a:ea typeface="宋体" panose="02010600030101010101" pitchFamily="2" charset="-122"/>
              </a:defRPr>
            </a:lvl4pPr>
            <a:lvl5pPr marL="2057400" indent="-228600" defTabSz="977900">
              <a:defRPr sz="1600">
                <a:solidFill>
                  <a:srgbClr val="000000"/>
                </a:solidFill>
                <a:latin typeface="宋体" panose="02010600030101010101" pitchFamily="2" charset="-122"/>
                <a:ea typeface="宋体" panose="02010600030101010101" pitchFamily="2" charset="-122"/>
              </a:defRPr>
            </a:lvl5pPr>
            <a:lvl6pPr marL="25146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6pPr>
            <a:lvl7pPr marL="29718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7pPr>
            <a:lvl8pPr marL="34290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8pPr>
            <a:lvl9pPr marL="38862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50" b="1">
                <a:solidFill>
                  <a:srgbClr val="0000FF"/>
                </a:solidFill>
              </a:rPr>
              <a:t>连续</a:t>
            </a:r>
          </a:p>
        </p:txBody>
      </p:sp>
      <p:sp>
        <p:nvSpPr>
          <p:cNvPr id="45184" name="Text Box 129"/>
          <p:cNvSpPr txBox="1">
            <a:spLocks noChangeArrowheads="1"/>
          </p:cNvSpPr>
          <p:nvPr/>
        </p:nvSpPr>
        <p:spPr bwMode="auto">
          <a:xfrm>
            <a:off x="4263481" y="6293916"/>
            <a:ext cx="1354406" cy="438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77900">
              <a:defRPr sz="1600">
                <a:solidFill>
                  <a:srgbClr val="000000"/>
                </a:solidFill>
                <a:latin typeface="宋体" panose="02010600030101010101" pitchFamily="2" charset="-122"/>
                <a:ea typeface="宋体" panose="02010600030101010101" pitchFamily="2" charset="-122"/>
              </a:defRPr>
            </a:lvl1pPr>
            <a:lvl2pPr marL="742950" indent="-285750" defTabSz="977900">
              <a:defRPr sz="1600">
                <a:solidFill>
                  <a:srgbClr val="000000"/>
                </a:solidFill>
                <a:latin typeface="宋体" panose="02010600030101010101" pitchFamily="2" charset="-122"/>
                <a:ea typeface="宋体" panose="02010600030101010101" pitchFamily="2" charset="-122"/>
              </a:defRPr>
            </a:lvl2pPr>
            <a:lvl3pPr marL="1143000" indent="-228600" defTabSz="977900">
              <a:defRPr sz="1600">
                <a:solidFill>
                  <a:srgbClr val="000000"/>
                </a:solidFill>
                <a:latin typeface="宋体" panose="02010600030101010101" pitchFamily="2" charset="-122"/>
                <a:ea typeface="宋体" panose="02010600030101010101" pitchFamily="2" charset="-122"/>
              </a:defRPr>
            </a:lvl3pPr>
            <a:lvl4pPr marL="1600200" indent="-228600" defTabSz="977900">
              <a:defRPr sz="1600">
                <a:solidFill>
                  <a:srgbClr val="000000"/>
                </a:solidFill>
                <a:latin typeface="宋体" panose="02010600030101010101" pitchFamily="2" charset="-122"/>
                <a:ea typeface="宋体" panose="02010600030101010101" pitchFamily="2" charset="-122"/>
              </a:defRPr>
            </a:lvl4pPr>
            <a:lvl5pPr marL="2057400" indent="-228600" defTabSz="977900">
              <a:defRPr sz="1600">
                <a:solidFill>
                  <a:srgbClr val="000000"/>
                </a:solidFill>
                <a:latin typeface="宋体" panose="02010600030101010101" pitchFamily="2" charset="-122"/>
                <a:ea typeface="宋体" panose="02010600030101010101" pitchFamily="2" charset="-122"/>
              </a:defRPr>
            </a:lvl5pPr>
            <a:lvl6pPr marL="25146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6pPr>
            <a:lvl7pPr marL="29718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7pPr>
            <a:lvl8pPr marL="34290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8pPr>
            <a:lvl9pPr marL="38862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50" b="1">
                <a:solidFill>
                  <a:srgbClr val="0000FF"/>
                </a:solidFill>
              </a:rPr>
              <a:t>不连续</a:t>
            </a:r>
          </a:p>
        </p:txBody>
      </p:sp>
      <p:sp>
        <p:nvSpPr>
          <p:cNvPr id="45185" name="Text Box 130"/>
          <p:cNvSpPr txBox="1">
            <a:spLocks noChangeArrowheads="1"/>
          </p:cNvSpPr>
          <p:nvPr/>
        </p:nvSpPr>
        <p:spPr bwMode="auto">
          <a:xfrm>
            <a:off x="6569590" y="6310506"/>
            <a:ext cx="1354406" cy="438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77900">
              <a:defRPr sz="1600">
                <a:solidFill>
                  <a:srgbClr val="000000"/>
                </a:solidFill>
                <a:latin typeface="宋体" panose="02010600030101010101" pitchFamily="2" charset="-122"/>
                <a:ea typeface="宋体" panose="02010600030101010101" pitchFamily="2" charset="-122"/>
              </a:defRPr>
            </a:lvl1pPr>
            <a:lvl2pPr marL="742950" indent="-285750" defTabSz="977900">
              <a:defRPr sz="1600">
                <a:solidFill>
                  <a:srgbClr val="000000"/>
                </a:solidFill>
                <a:latin typeface="宋体" panose="02010600030101010101" pitchFamily="2" charset="-122"/>
                <a:ea typeface="宋体" panose="02010600030101010101" pitchFamily="2" charset="-122"/>
              </a:defRPr>
            </a:lvl2pPr>
            <a:lvl3pPr marL="1143000" indent="-228600" defTabSz="977900">
              <a:defRPr sz="1600">
                <a:solidFill>
                  <a:srgbClr val="000000"/>
                </a:solidFill>
                <a:latin typeface="宋体" panose="02010600030101010101" pitchFamily="2" charset="-122"/>
                <a:ea typeface="宋体" panose="02010600030101010101" pitchFamily="2" charset="-122"/>
              </a:defRPr>
            </a:lvl3pPr>
            <a:lvl4pPr marL="1600200" indent="-228600" defTabSz="977900">
              <a:defRPr sz="1600">
                <a:solidFill>
                  <a:srgbClr val="000000"/>
                </a:solidFill>
                <a:latin typeface="宋体" panose="02010600030101010101" pitchFamily="2" charset="-122"/>
                <a:ea typeface="宋体" panose="02010600030101010101" pitchFamily="2" charset="-122"/>
              </a:defRPr>
            </a:lvl4pPr>
            <a:lvl5pPr marL="2057400" indent="-228600" defTabSz="977900">
              <a:defRPr sz="1600">
                <a:solidFill>
                  <a:srgbClr val="000000"/>
                </a:solidFill>
                <a:latin typeface="宋体" panose="02010600030101010101" pitchFamily="2" charset="-122"/>
                <a:ea typeface="宋体" panose="02010600030101010101" pitchFamily="2" charset="-122"/>
              </a:defRPr>
            </a:lvl5pPr>
            <a:lvl6pPr marL="25146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6pPr>
            <a:lvl7pPr marL="29718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7pPr>
            <a:lvl8pPr marL="34290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8pPr>
            <a:lvl9pPr marL="38862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50" b="1">
                <a:solidFill>
                  <a:srgbClr val="0000FF"/>
                </a:solidFill>
              </a:rPr>
              <a:t>连续</a:t>
            </a:r>
          </a:p>
        </p:txBody>
      </p:sp>
      <p:sp>
        <p:nvSpPr>
          <p:cNvPr id="45186" name="Text Box 131"/>
          <p:cNvSpPr txBox="1">
            <a:spLocks noChangeArrowheads="1"/>
          </p:cNvSpPr>
          <p:nvPr/>
        </p:nvSpPr>
        <p:spPr bwMode="auto">
          <a:xfrm>
            <a:off x="8854585" y="6313523"/>
            <a:ext cx="1354406" cy="438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77900">
              <a:defRPr sz="1600">
                <a:solidFill>
                  <a:srgbClr val="000000"/>
                </a:solidFill>
                <a:latin typeface="宋体" panose="02010600030101010101" pitchFamily="2" charset="-122"/>
                <a:ea typeface="宋体" panose="02010600030101010101" pitchFamily="2" charset="-122"/>
              </a:defRPr>
            </a:lvl1pPr>
            <a:lvl2pPr marL="742950" indent="-285750" defTabSz="977900">
              <a:defRPr sz="1600">
                <a:solidFill>
                  <a:srgbClr val="000000"/>
                </a:solidFill>
                <a:latin typeface="宋体" panose="02010600030101010101" pitchFamily="2" charset="-122"/>
                <a:ea typeface="宋体" panose="02010600030101010101" pitchFamily="2" charset="-122"/>
              </a:defRPr>
            </a:lvl2pPr>
            <a:lvl3pPr marL="1143000" indent="-228600" defTabSz="977900">
              <a:defRPr sz="1600">
                <a:solidFill>
                  <a:srgbClr val="000000"/>
                </a:solidFill>
                <a:latin typeface="宋体" panose="02010600030101010101" pitchFamily="2" charset="-122"/>
                <a:ea typeface="宋体" panose="02010600030101010101" pitchFamily="2" charset="-122"/>
              </a:defRPr>
            </a:lvl3pPr>
            <a:lvl4pPr marL="1600200" indent="-228600" defTabSz="977900">
              <a:defRPr sz="1600">
                <a:solidFill>
                  <a:srgbClr val="000000"/>
                </a:solidFill>
                <a:latin typeface="宋体" panose="02010600030101010101" pitchFamily="2" charset="-122"/>
                <a:ea typeface="宋体" panose="02010600030101010101" pitchFamily="2" charset="-122"/>
              </a:defRPr>
            </a:lvl4pPr>
            <a:lvl5pPr marL="2057400" indent="-228600" defTabSz="977900">
              <a:defRPr sz="1600">
                <a:solidFill>
                  <a:srgbClr val="000000"/>
                </a:solidFill>
                <a:latin typeface="宋体" panose="02010600030101010101" pitchFamily="2" charset="-122"/>
                <a:ea typeface="宋体" panose="02010600030101010101" pitchFamily="2" charset="-122"/>
              </a:defRPr>
            </a:lvl5pPr>
            <a:lvl6pPr marL="25146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6pPr>
            <a:lvl7pPr marL="29718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7pPr>
            <a:lvl8pPr marL="34290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8pPr>
            <a:lvl9pPr marL="3886200" indent="-228600" defTabSz="977900" eaLnBrk="0" fontAlgn="base" hangingPunct="0">
              <a:spcBef>
                <a:spcPct val="0"/>
              </a:spcBef>
              <a:spcAft>
                <a:spcPct val="0"/>
              </a:spcAft>
              <a:defRPr sz="1600">
                <a:solidFill>
                  <a:srgbClr val="000000"/>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50" b="1">
                <a:solidFill>
                  <a:srgbClr val="0000FF"/>
                </a:solidFill>
              </a:rPr>
              <a:t>不连续</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5060"/>
                                        </p:tgtEl>
                                        <p:attrNameLst>
                                          <p:attrName>style.visibility</p:attrName>
                                        </p:attrNameLst>
                                      </p:cBhvr>
                                      <p:to>
                                        <p:strVal val="visible"/>
                                      </p:to>
                                    </p:set>
                                  </p:childTnLst>
                                </p:cTn>
                              </p:par>
                            </p:childTnLst>
                          </p:cTn>
                        </p:par>
                        <p:par>
                          <p:cTn id="7" fill="hold">
                            <p:stCondLst>
                              <p:cond delay="500"/>
                            </p:stCondLst>
                            <p:childTnLst>
                              <p:par>
                                <p:cTn id="8" presetID="3" presetClass="entr" presetSubtype="10" fill="hold" nodeType="afterEffect">
                                  <p:stCondLst>
                                    <p:cond delay="0"/>
                                  </p:stCondLst>
                                  <p:childTnLst>
                                    <p:set>
                                      <p:cBhvr>
                                        <p:cTn id="9" dur="1" fill="hold">
                                          <p:stCondLst>
                                            <p:cond delay="0"/>
                                          </p:stCondLst>
                                        </p:cTn>
                                        <p:tgtEl>
                                          <p:spTgt spid="45061"/>
                                        </p:tgtEl>
                                        <p:attrNameLst>
                                          <p:attrName>style.visibility</p:attrName>
                                        </p:attrNameLst>
                                      </p:cBhvr>
                                      <p:to>
                                        <p:strVal val="visible"/>
                                      </p:to>
                                    </p:set>
                                    <p:animEffect transition="in" filter="blinds(horizontal)">
                                      <p:cBhvr>
                                        <p:cTn id="10" dur="500"/>
                                        <p:tgtEl>
                                          <p:spTgt spid="4506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5072"/>
                                        </p:tgtEl>
                                        <p:attrNameLst>
                                          <p:attrName>style.visibility</p:attrName>
                                        </p:attrNameLst>
                                      </p:cBhvr>
                                      <p:to>
                                        <p:strVal val="visible"/>
                                      </p:to>
                                    </p:set>
                                  </p:childTnLst>
                                </p:cTn>
                              </p:par>
                            </p:childTnLst>
                          </p:cTn>
                        </p:par>
                        <p:par>
                          <p:cTn id="15" fill="hold">
                            <p:stCondLst>
                              <p:cond delay="500"/>
                            </p:stCondLst>
                            <p:childTnLst>
                              <p:par>
                                <p:cTn id="16" presetID="3" presetClass="entr" presetSubtype="10" fill="hold" nodeType="afterEffect">
                                  <p:stCondLst>
                                    <p:cond delay="0"/>
                                  </p:stCondLst>
                                  <p:childTnLst>
                                    <p:set>
                                      <p:cBhvr>
                                        <p:cTn id="17" dur="1" fill="hold">
                                          <p:stCondLst>
                                            <p:cond delay="0"/>
                                          </p:stCondLst>
                                        </p:cTn>
                                        <p:tgtEl>
                                          <p:spTgt spid="45073"/>
                                        </p:tgtEl>
                                        <p:attrNameLst>
                                          <p:attrName>style.visibility</p:attrName>
                                        </p:attrNameLst>
                                      </p:cBhvr>
                                      <p:to>
                                        <p:strVal val="visible"/>
                                      </p:to>
                                    </p:set>
                                    <p:animEffect transition="in" filter="blinds(horizontal)">
                                      <p:cBhvr>
                                        <p:cTn id="18" dur="500"/>
                                        <p:tgtEl>
                                          <p:spTgt spid="4507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5113"/>
                                        </p:tgtEl>
                                        <p:attrNameLst>
                                          <p:attrName>style.visibility</p:attrName>
                                        </p:attrNameLst>
                                      </p:cBhvr>
                                      <p:to>
                                        <p:strVal val="visible"/>
                                      </p:to>
                                    </p:se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45114"/>
                                        </p:tgtEl>
                                        <p:attrNameLst>
                                          <p:attrName>style.visibility</p:attrName>
                                        </p:attrNameLst>
                                      </p:cBhvr>
                                      <p:to>
                                        <p:strVal val="visible"/>
                                      </p:to>
                                    </p:set>
                                    <p:animEffect transition="in" filter="blinds(horizontal)">
                                      <p:cBhvr>
                                        <p:cTn id="26" dur="500"/>
                                        <p:tgtEl>
                                          <p:spTgt spid="451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5140"/>
                                        </p:tgtEl>
                                        <p:attrNameLst>
                                          <p:attrName>style.visibility</p:attrName>
                                        </p:attrNameLst>
                                      </p:cBhvr>
                                      <p:to>
                                        <p:strVal val="visible"/>
                                      </p:to>
                                    </p:set>
                                  </p:childTnLst>
                                </p:cTn>
                              </p:par>
                            </p:childTnLst>
                          </p:cTn>
                        </p:par>
                        <p:par>
                          <p:cTn id="31" fill="hold">
                            <p:stCondLst>
                              <p:cond delay="500"/>
                            </p:stCondLst>
                            <p:childTnLst>
                              <p:par>
                                <p:cTn id="32" presetID="3" presetClass="entr" presetSubtype="10" fill="hold" nodeType="afterEffect">
                                  <p:stCondLst>
                                    <p:cond delay="0"/>
                                  </p:stCondLst>
                                  <p:childTnLst>
                                    <p:set>
                                      <p:cBhvr>
                                        <p:cTn id="33" dur="1" fill="hold">
                                          <p:stCondLst>
                                            <p:cond delay="0"/>
                                          </p:stCondLst>
                                        </p:cTn>
                                        <p:tgtEl>
                                          <p:spTgt spid="45141"/>
                                        </p:tgtEl>
                                        <p:attrNameLst>
                                          <p:attrName>style.visibility</p:attrName>
                                        </p:attrNameLst>
                                      </p:cBhvr>
                                      <p:to>
                                        <p:strVal val="visible"/>
                                      </p:to>
                                    </p:set>
                                    <p:animEffect transition="in" filter="blinds(horizontal)">
                                      <p:cBhvr>
                                        <p:cTn id="34" dur="500"/>
                                        <p:tgtEl>
                                          <p:spTgt spid="4514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517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51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517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4518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4518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451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4518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4518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4518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45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autoUpdateAnimBg="0"/>
      <p:bldP spid="45072" grpId="0" autoUpdateAnimBg="0"/>
      <p:bldP spid="45113" grpId="0" autoUpdateAnimBg="0"/>
      <p:bldP spid="45140" grpId="0" autoUpdateAnimBg="0"/>
      <p:bldP spid="45177" grpId="0" autoUpdateAnimBg="0"/>
      <p:bldP spid="45178" grpId="0" autoUpdateAnimBg="0"/>
      <p:bldP spid="45179" grpId="0" autoUpdateAnimBg="0"/>
      <p:bldP spid="45180" grpId="0" autoUpdateAnimBg="0"/>
      <p:bldP spid="45181" grpId="0" autoUpdateAnimBg="0"/>
      <p:bldP spid="45182" grpId="0" autoUpdateAnimBg="0"/>
      <p:bldP spid="45183" grpId="0" autoUpdateAnimBg="0"/>
      <p:bldP spid="45184" grpId="0" autoUpdateAnimBg="0"/>
      <p:bldP spid="45185" grpId="0" autoUpdateAnimBg="0"/>
      <p:bldP spid="45186"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57B71-A2E0-404E-9DBA-2E9E4B73A9B5}"/>
              </a:ext>
            </a:extLst>
          </p:cNvPr>
          <p:cNvSpPr>
            <a:spLocks noGrp="1"/>
          </p:cNvSpPr>
          <p:nvPr>
            <p:ph type="title"/>
          </p:nvPr>
        </p:nvSpPr>
        <p:spPr/>
        <p:txBody>
          <a:bodyPr/>
          <a:lstStyle/>
          <a:p>
            <a:r>
              <a:rPr lang="zh-CN" altLang="en-US" dirty="0"/>
              <a:t>采集模拟信号进行处理</a:t>
            </a:r>
          </a:p>
        </p:txBody>
      </p:sp>
      <p:sp>
        <p:nvSpPr>
          <p:cNvPr id="3" name="内容占位符 2">
            <a:extLst>
              <a:ext uri="{FF2B5EF4-FFF2-40B4-BE49-F238E27FC236}">
                <a16:creationId xmlns:a16="http://schemas.microsoft.com/office/drawing/2014/main" id="{64962B06-E77A-4440-9D90-B81BEB48C25F}"/>
              </a:ext>
            </a:extLst>
          </p:cNvPr>
          <p:cNvSpPr>
            <a:spLocks noGrp="1"/>
          </p:cNvSpPr>
          <p:nvPr>
            <p:ph idx="1"/>
          </p:nvPr>
        </p:nvSpPr>
        <p:spPr>
          <a:xfrm>
            <a:off x="838200" y="1825625"/>
            <a:ext cx="10515600" cy="4351338"/>
          </a:xfrm>
        </p:spPr>
        <p:txBody>
          <a:bodyPr/>
          <a:lstStyle/>
          <a:p>
            <a:r>
              <a:rPr lang="zh-CN" altLang="en-US" dirty="0">
                <a:latin typeface="Arial Unicode MS"/>
                <a:cs typeface="Arial Unicode MS"/>
              </a:rPr>
              <a:t>利用数字技术处理模拟</a:t>
            </a:r>
            <a:r>
              <a:rPr lang="zh-CN" altLang="en-US" spc="-15" dirty="0">
                <a:latin typeface="Arial Unicode MS"/>
                <a:cs typeface="Arial Unicode MS"/>
              </a:rPr>
              <a:t>信</a:t>
            </a:r>
            <a:r>
              <a:rPr lang="zh-CN" altLang="en-US" dirty="0">
                <a:latin typeface="Arial Unicode MS"/>
                <a:cs typeface="Arial Unicode MS"/>
              </a:rPr>
              <a:t>号</a:t>
            </a:r>
          </a:p>
          <a:p>
            <a:endParaRPr lang="zh-CN" altLang="en-US" dirty="0"/>
          </a:p>
        </p:txBody>
      </p:sp>
      <p:grpSp>
        <p:nvGrpSpPr>
          <p:cNvPr id="4" name="组合 3">
            <a:extLst>
              <a:ext uri="{FF2B5EF4-FFF2-40B4-BE49-F238E27FC236}">
                <a16:creationId xmlns:a16="http://schemas.microsoft.com/office/drawing/2014/main" id="{3BD9CE53-84B2-43AC-96EC-148D11C4C5BE}"/>
              </a:ext>
            </a:extLst>
          </p:cNvPr>
          <p:cNvGrpSpPr/>
          <p:nvPr/>
        </p:nvGrpSpPr>
        <p:grpSpPr>
          <a:xfrm>
            <a:off x="1750800" y="2584663"/>
            <a:ext cx="8427915" cy="914367"/>
            <a:chOff x="1246428" y="1152905"/>
            <a:chExt cx="6894907" cy="749935"/>
          </a:xfrm>
        </p:grpSpPr>
        <p:sp>
          <p:nvSpPr>
            <p:cNvPr id="5" name="object 5">
              <a:extLst>
                <a:ext uri="{FF2B5EF4-FFF2-40B4-BE49-F238E27FC236}">
                  <a16:creationId xmlns:a16="http://schemas.microsoft.com/office/drawing/2014/main" id="{04579481-5AA1-4D1F-92BA-707F9337BD0F}"/>
                </a:ext>
              </a:extLst>
            </p:cNvPr>
            <p:cNvSpPr/>
            <p:nvPr/>
          </p:nvSpPr>
          <p:spPr>
            <a:xfrm>
              <a:off x="4248150" y="1152905"/>
              <a:ext cx="1164590" cy="749935"/>
            </a:xfrm>
            <a:custGeom>
              <a:avLst/>
              <a:gdLst/>
              <a:ahLst/>
              <a:cxnLst/>
              <a:rect l="l" t="t" r="r" b="b"/>
              <a:pathLst>
                <a:path w="1164589" h="749935">
                  <a:moveTo>
                    <a:pt x="0" y="749808"/>
                  </a:moveTo>
                  <a:lnTo>
                    <a:pt x="1164336" y="749808"/>
                  </a:lnTo>
                  <a:lnTo>
                    <a:pt x="1164336" y="0"/>
                  </a:lnTo>
                  <a:lnTo>
                    <a:pt x="0" y="0"/>
                  </a:lnTo>
                  <a:lnTo>
                    <a:pt x="0" y="749808"/>
                  </a:lnTo>
                  <a:close/>
                </a:path>
              </a:pathLst>
            </a:custGeom>
            <a:solidFill>
              <a:srgbClr val="D0D0EE"/>
            </a:solidFill>
          </p:spPr>
          <p:txBody>
            <a:bodyPr wrap="square" lIns="0" tIns="0" rIns="0" bIns="0" rtlCol="0"/>
            <a:lstStyle/>
            <a:p>
              <a:endParaRPr/>
            </a:p>
          </p:txBody>
        </p:sp>
        <p:sp>
          <p:nvSpPr>
            <p:cNvPr id="6" name="object 6">
              <a:extLst>
                <a:ext uri="{FF2B5EF4-FFF2-40B4-BE49-F238E27FC236}">
                  <a16:creationId xmlns:a16="http://schemas.microsoft.com/office/drawing/2014/main" id="{B3A6DA63-2610-48DB-9BFB-3D4A68BD62DE}"/>
                </a:ext>
              </a:extLst>
            </p:cNvPr>
            <p:cNvSpPr/>
            <p:nvPr/>
          </p:nvSpPr>
          <p:spPr>
            <a:xfrm>
              <a:off x="4248150" y="1152905"/>
              <a:ext cx="1164590" cy="749935"/>
            </a:xfrm>
            <a:custGeom>
              <a:avLst/>
              <a:gdLst/>
              <a:ahLst/>
              <a:cxnLst/>
              <a:rect l="l" t="t" r="r" b="b"/>
              <a:pathLst>
                <a:path w="1164589" h="749935">
                  <a:moveTo>
                    <a:pt x="0" y="749808"/>
                  </a:moveTo>
                  <a:lnTo>
                    <a:pt x="1164336" y="749808"/>
                  </a:lnTo>
                  <a:lnTo>
                    <a:pt x="1164336" y="0"/>
                  </a:lnTo>
                  <a:lnTo>
                    <a:pt x="0" y="0"/>
                  </a:lnTo>
                  <a:lnTo>
                    <a:pt x="0" y="749808"/>
                  </a:lnTo>
                  <a:close/>
                </a:path>
              </a:pathLst>
            </a:custGeom>
            <a:ln w="19812">
              <a:solidFill>
                <a:srgbClr val="3B8B92"/>
              </a:solidFill>
            </a:ln>
          </p:spPr>
          <p:txBody>
            <a:bodyPr wrap="square" lIns="0" tIns="0" rIns="0" bIns="0" rtlCol="0"/>
            <a:lstStyle/>
            <a:p>
              <a:endParaRPr/>
            </a:p>
          </p:txBody>
        </p:sp>
        <p:sp>
          <p:nvSpPr>
            <p:cNvPr id="7" name="object 7">
              <a:extLst>
                <a:ext uri="{FF2B5EF4-FFF2-40B4-BE49-F238E27FC236}">
                  <a16:creationId xmlns:a16="http://schemas.microsoft.com/office/drawing/2014/main" id="{5C41C744-B812-4DF8-898A-B5FD624A896D}"/>
                </a:ext>
              </a:extLst>
            </p:cNvPr>
            <p:cNvSpPr txBox="1"/>
            <p:nvPr/>
          </p:nvSpPr>
          <p:spPr>
            <a:xfrm>
              <a:off x="4560823" y="1292600"/>
              <a:ext cx="534670" cy="584835"/>
            </a:xfrm>
            <a:prstGeom prst="rect">
              <a:avLst/>
            </a:prstGeom>
          </p:spPr>
          <p:txBody>
            <a:bodyPr vert="horz" wrap="square" lIns="0" tIns="0" rIns="0" bIns="0" rtlCol="0">
              <a:spAutoFit/>
            </a:bodyPr>
            <a:lstStyle/>
            <a:p>
              <a:pPr marL="12700">
                <a:lnSpc>
                  <a:spcPct val="100000"/>
                </a:lnSpc>
              </a:pPr>
              <a:r>
                <a:rPr sz="2000" dirty="0">
                  <a:solidFill>
                    <a:srgbClr val="0000FF"/>
                  </a:solidFill>
                  <a:latin typeface="Arial Unicode MS"/>
                  <a:cs typeface="Arial Unicode MS"/>
                </a:rPr>
                <a:t>离散</a:t>
              </a:r>
              <a:endParaRPr sz="2000">
                <a:latin typeface="Arial Unicode MS"/>
                <a:cs typeface="Arial Unicode MS"/>
              </a:endParaRPr>
            </a:p>
            <a:p>
              <a:pPr marL="12700">
                <a:lnSpc>
                  <a:spcPct val="100000"/>
                </a:lnSpc>
              </a:pPr>
              <a:r>
                <a:rPr sz="2000" dirty="0">
                  <a:solidFill>
                    <a:srgbClr val="0000FF"/>
                  </a:solidFill>
                  <a:latin typeface="Arial Unicode MS"/>
                  <a:cs typeface="Arial Unicode MS"/>
                </a:rPr>
                <a:t>系统</a:t>
              </a:r>
              <a:endParaRPr sz="2000">
                <a:latin typeface="Arial Unicode MS"/>
                <a:cs typeface="Arial Unicode MS"/>
              </a:endParaRPr>
            </a:p>
          </p:txBody>
        </p:sp>
        <p:sp>
          <p:nvSpPr>
            <p:cNvPr id="8" name="object 8">
              <a:extLst>
                <a:ext uri="{FF2B5EF4-FFF2-40B4-BE49-F238E27FC236}">
                  <a16:creationId xmlns:a16="http://schemas.microsoft.com/office/drawing/2014/main" id="{4A8C8385-E42D-4AFB-9EA5-C463AF8AB8FE}"/>
                </a:ext>
              </a:extLst>
            </p:cNvPr>
            <p:cNvSpPr/>
            <p:nvPr/>
          </p:nvSpPr>
          <p:spPr>
            <a:xfrm>
              <a:off x="3329178" y="1573530"/>
              <a:ext cx="647700" cy="1905"/>
            </a:xfrm>
            <a:custGeom>
              <a:avLst/>
              <a:gdLst/>
              <a:ahLst/>
              <a:cxnLst/>
              <a:rect l="l" t="t" r="r" b="b"/>
              <a:pathLst>
                <a:path w="647700" h="1905">
                  <a:moveTo>
                    <a:pt x="0" y="1524"/>
                  </a:moveTo>
                  <a:lnTo>
                    <a:pt x="647700" y="0"/>
                  </a:lnTo>
                </a:path>
              </a:pathLst>
            </a:custGeom>
            <a:ln w="38100">
              <a:solidFill>
                <a:srgbClr val="0000FF"/>
              </a:solidFill>
            </a:ln>
          </p:spPr>
          <p:txBody>
            <a:bodyPr wrap="square" lIns="0" tIns="0" rIns="0" bIns="0" rtlCol="0"/>
            <a:lstStyle/>
            <a:p>
              <a:endParaRPr/>
            </a:p>
          </p:txBody>
        </p:sp>
        <p:sp>
          <p:nvSpPr>
            <p:cNvPr id="9" name="object 9">
              <a:extLst>
                <a:ext uri="{FF2B5EF4-FFF2-40B4-BE49-F238E27FC236}">
                  <a16:creationId xmlns:a16="http://schemas.microsoft.com/office/drawing/2014/main" id="{2EAD6263-C346-41C6-BD58-0D26E2566174}"/>
                </a:ext>
              </a:extLst>
            </p:cNvPr>
            <p:cNvSpPr/>
            <p:nvPr/>
          </p:nvSpPr>
          <p:spPr>
            <a:xfrm>
              <a:off x="3954779" y="1501139"/>
              <a:ext cx="304800" cy="143510"/>
            </a:xfrm>
            <a:custGeom>
              <a:avLst/>
              <a:gdLst/>
              <a:ahLst/>
              <a:cxnLst/>
              <a:rect l="l" t="t" r="r" b="b"/>
              <a:pathLst>
                <a:path w="304800" h="143510">
                  <a:moveTo>
                    <a:pt x="0" y="0"/>
                  </a:moveTo>
                  <a:lnTo>
                    <a:pt x="0" y="143256"/>
                  </a:lnTo>
                  <a:lnTo>
                    <a:pt x="304800" y="70993"/>
                  </a:lnTo>
                  <a:lnTo>
                    <a:pt x="0" y="0"/>
                  </a:lnTo>
                  <a:close/>
                </a:path>
              </a:pathLst>
            </a:custGeom>
            <a:solidFill>
              <a:srgbClr val="0000FF"/>
            </a:solidFill>
          </p:spPr>
          <p:txBody>
            <a:bodyPr wrap="square" lIns="0" tIns="0" rIns="0" bIns="0" rtlCol="0"/>
            <a:lstStyle/>
            <a:p>
              <a:endParaRPr/>
            </a:p>
          </p:txBody>
        </p:sp>
        <p:sp>
          <p:nvSpPr>
            <p:cNvPr id="10" name="object 10">
              <a:extLst>
                <a:ext uri="{FF2B5EF4-FFF2-40B4-BE49-F238E27FC236}">
                  <a16:creationId xmlns:a16="http://schemas.microsoft.com/office/drawing/2014/main" id="{CD208AE0-C072-4F13-83AC-BE05330FEDD0}"/>
                </a:ext>
              </a:extLst>
            </p:cNvPr>
            <p:cNvSpPr/>
            <p:nvPr/>
          </p:nvSpPr>
          <p:spPr>
            <a:xfrm>
              <a:off x="3954779" y="1501139"/>
              <a:ext cx="304800" cy="143510"/>
            </a:xfrm>
            <a:custGeom>
              <a:avLst/>
              <a:gdLst/>
              <a:ahLst/>
              <a:cxnLst/>
              <a:rect l="l" t="t" r="r" b="b"/>
              <a:pathLst>
                <a:path w="304800" h="143510">
                  <a:moveTo>
                    <a:pt x="0" y="0"/>
                  </a:moveTo>
                  <a:lnTo>
                    <a:pt x="304800" y="70993"/>
                  </a:lnTo>
                  <a:lnTo>
                    <a:pt x="0" y="143256"/>
                  </a:lnTo>
                  <a:lnTo>
                    <a:pt x="0" y="0"/>
                  </a:lnTo>
                  <a:close/>
                </a:path>
              </a:pathLst>
            </a:custGeom>
            <a:ln w="9144">
              <a:solidFill>
                <a:srgbClr val="0000FF"/>
              </a:solidFill>
            </a:ln>
          </p:spPr>
          <p:txBody>
            <a:bodyPr wrap="square" lIns="0" tIns="0" rIns="0" bIns="0" rtlCol="0"/>
            <a:lstStyle/>
            <a:p>
              <a:endParaRPr/>
            </a:p>
          </p:txBody>
        </p:sp>
        <p:sp>
          <p:nvSpPr>
            <p:cNvPr id="11" name="object 11">
              <a:extLst>
                <a:ext uri="{FF2B5EF4-FFF2-40B4-BE49-F238E27FC236}">
                  <a16:creationId xmlns:a16="http://schemas.microsoft.com/office/drawing/2014/main" id="{0512A683-5B5E-4529-8F54-A3DFE538423E}"/>
                </a:ext>
              </a:extLst>
            </p:cNvPr>
            <p:cNvSpPr/>
            <p:nvPr/>
          </p:nvSpPr>
          <p:spPr>
            <a:xfrm>
              <a:off x="2536698" y="1270253"/>
              <a:ext cx="760730" cy="547370"/>
            </a:xfrm>
            <a:custGeom>
              <a:avLst/>
              <a:gdLst/>
              <a:ahLst/>
              <a:cxnLst/>
              <a:rect l="l" t="t" r="r" b="b"/>
              <a:pathLst>
                <a:path w="760729" h="547369">
                  <a:moveTo>
                    <a:pt x="0" y="547115"/>
                  </a:moveTo>
                  <a:lnTo>
                    <a:pt x="760476" y="547115"/>
                  </a:lnTo>
                  <a:lnTo>
                    <a:pt x="760476" y="0"/>
                  </a:lnTo>
                  <a:lnTo>
                    <a:pt x="0" y="0"/>
                  </a:lnTo>
                  <a:lnTo>
                    <a:pt x="0" y="547115"/>
                  </a:lnTo>
                  <a:close/>
                </a:path>
              </a:pathLst>
            </a:custGeom>
            <a:solidFill>
              <a:srgbClr val="E4E4E4"/>
            </a:solidFill>
          </p:spPr>
          <p:txBody>
            <a:bodyPr wrap="square" lIns="0" tIns="0" rIns="0" bIns="0" rtlCol="0"/>
            <a:lstStyle/>
            <a:p>
              <a:endParaRPr/>
            </a:p>
          </p:txBody>
        </p:sp>
        <p:sp>
          <p:nvSpPr>
            <p:cNvPr id="12" name="object 12">
              <a:extLst>
                <a:ext uri="{FF2B5EF4-FFF2-40B4-BE49-F238E27FC236}">
                  <a16:creationId xmlns:a16="http://schemas.microsoft.com/office/drawing/2014/main" id="{91BC92A3-599D-4AC2-B638-AB8FD5A5BB3D}"/>
                </a:ext>
              </a:extLst>
            </p:cNvPr>
            <p:cNvSpPr/>
            <p:nvPr/>
          </p:nvSpPr>
          <p:spPr>
            <a:xfrm>
              <a:off x="2536698" y="1270253"/>
              <a:ext cx="760730" cy="547370"/>
            </a:xfrm>
            <a:custGeom>
              <a:avLst/>
              <a:gdLst/>
              <a:ahLst/>
              <a:cxnLst/>
              <a:rect l="l" t="t" r="r" b="b"/>
              <a:pathLst>
                <a:path w="760729" h="547369">
                  <a:moveTo>
                    <a:pt x="0" y="547115"/>
                  </a:moveTo>
                  <a:lnTo>
                    <a:pt x="760476" y="547115"/>
                  </a:lnTo>
                  <a:lnTo>
                    <a:pt x="760476" y="0"/>
                  </a:lnTo>
                  <a:lnTo>
                    <a:pt x="0" y="0"/>
                  </a:lnTo>
                  <a:lnTo>
                    <a:pt x="0" y="547115"/>
                  </a:lnTo>
                  <a:close/>
                </a:path>
              </a:pathLst>
            </a:custGeom>
            <a:ln w="19812">
              <a:solidFill>
                <a:srgbClr val="B7DEE8"/>
              </a:solidFill>
            </a:ln>
          </p:spPr>
          <p:txBody>
            <a:bodyPr wrap="square" lIns="0" tIns="0" rIns="0" bIns="0" rtlCol="0"/>
            <a:lstStyle/>
            <a:p>
              <a:endParaRPr/>
            </a:p>
          </p:txBody>
        </p:sp>
        <p:sp>
          <p:nvSpPr>
            <p:cNvPr id="13" name="object 13">
              <a:extLst>
                <a:ext uri="{FF2B5EF4-FFF2-40B4-BE49-F238E27FC236}">
                  <a16:creationId xmlns:a16="http://schemas.microsoft.com/office/drawing/2014/main" id="{629BF694-F980-40C5-BE79-00FA894C29CF}"/>
                </a:ext>
              </a:extLst>
            </p:cNvPr>
            <p:cNvSpPr txBox="1"/>
            <p:nvPr/>
          </p:nvSpPr>
          <p:spPr>
            <a:xfrm>
              <a:off x="2652141" y="1438015"/>
              <a:ext cx="534670" cy="280035"/>
            </a:xfrm>
            <a:prstGeom prst="rect">
              <a:avLst/>
            </a:prstGeom>
          </p:spPr>
          <p:txBody>
            <a:bodyPr vert="horz" wrap="square" lIns="0" tIns="0" rIns="0" bIns="0" rtlCol="0">
              <a:spAutoFit/>
            </a:bodyPr>
            <a:lstStyle/>
            <a:p>
              <a:pPr marL="12700">
                <a:lnSpc>
                  <a:spcPct val="100000"/>
                </a:lnSpc>
              </a:pPr>
              <a:r>
                <a:rPr sz="2000" dirty="0">
                  <a:solidFill>
                    <a:srgbClr val="6F2F9F"/>
                  </a:solidFill>
                  <a:latin typeface="Arial Unicode MS"/>
                  <a:cs typeface="Arial Unicode MS"/>
                </a:rPr>
                <a:t>抽样</a:t>
              </a:r>
              <a:endParaRPr sz="2000">
                <a:latin typeface="Arial Unicode MS"/>
                <a:cs typeface="Arial Unicode MS"/>
              </a:endParaRPr>
            </a:p>
          </p:txBody>
        </p:sp>
        <p:sp>
          <p:nvSpPr>
            <p:cNvPr id="14" name="object 14">
              <a:extLst>
                <a:ext uri="{FF2B5EF4-FFF2-40B4-BE49-F238E27FC236}">
                  <a16:creationId xmlns:a16="http://schemas.microsoft.com/office/drawing/2014/main" id="{6D2EC29E-6A9B-47D6-8992-B5CBD7A651B9}"/>
                </a:ext>
              </a:extLst>
            </p:cNvPr>
            <p:cNvSpPr/>
            <p:nvPr/>
          </p:nvSpPr>
          <p:spPr>
            <a:xfrm>
              <a:off x="6281165" y="1314450"/>
              <a:ext cx="762000" cy="547370"/>
            </a:xfrm>
            <a:custGeom>
              <a:avLst/>
              <a:gdLst/>
              <a:ahLst/>
              <a:cxnLst/>
              <a:rect l="l" t="t" r="r" b="b"/>
              <a:pathLst>
                <a:path w="762000" h="547369">
                  <a:moveTo>
                    <a:pt x="0" y="547115"/>
                  </a:moveTo>
                  <a:lnTo>
                    <a:pt x="761999" y="547115"/>
                  </a:lnTo>
                  <a:lnTo>
                    <a:pt x="761999" y="0"/>
                  </a:lnTo>
                  <a:lnTo>
                    <a:pt x="0" y="0"/>
                  </a:lnTo>
                  <a:lnTo>
                    <a:pt x="0" y="547115"/>
                  </a:lnTo>
                  <a:close/>
                </a:path>
              </a:pathLst>
            </a:custGeom>
            <a:solidFill>
              <a:srgbClr val="D7D7D7"/>
            </a:solidFill>
          </p:spPr>
          <p:txBody>
            <a:bodyPr wrap="square" lIns="0" tIns="0" rIns="0" bIns="0" rtlCol="0"/>
            <a:lstStyle/>
            <a:p>
              <a:endParaRPr/>
            </a:p>
          </p:txBody>
        </p:sp>
        <p:sp>
          <p:nvSpPr>
            <p:cNvPr id="15" name="object 15">
              <a:extLst>
                <a:ext uri="{FF2B5EF4-FFF2-40B4-BE49-F238E27FC236}">
                  <a16:creationId xmlns:a16="http://schemas.microsoft.com/office/drawing/2014/main" id="{542582B7-28C9-47D9-940C-963149872A02}"/>
                </a:ext>
              </a:extLst>
            </p:cNvPr>
            <p:cNvSpPr/>
            <p:nvPr/>
          </p:nvSpPr>
          <p:spPr>
            <a:xfrm>
              <a:off x="6281165" y="1314450"/>
              <a:ext cx="762000" cy="547370"/>
            </a:xfrm>
            <a:custGeom>
              <a:avLst/>
              <a:gdLst/>
              <a:ahLst/>
              <a:cxnLst/>
              <a:rect l="l" t="t" r="r" b="b"/>
              <a:pathLst>
                <a:path w="762000" h="547369">
                  <a:moveTo>
                    <a:pt x="0" y="547115"/>
                  </a:moveTo>
                  <a:lnTo>
                    <a:pt x="761999" y="547115"/>
                  </a:lnTo>
                  <a:lnTo>
                    <a:pt x="761999" y="0"/>
                  </a:lnTo>
                  <a:lnTo>
                    <a:pt x="0" y="0"/>
                  </a:lnTo>
                  <a:lnTo>
                    <a:pt x="0" y="547115"/>
                  </a:lnTo>
                  <a:close/>
                </a:path>
              </a:pathLst>
            </a:custGeom>
            <a:ln w="19812">
              <a:solidFill>
                <a:srgbClr val="B7DEE8"/>
              </a:solidFill>
            </a:ln>
          </p:spPr>
          <p:txBody>
            <a:bodyPr wrap="square" lIns="0" tIns="0" rIns="0" bIns="0" rtlCol="0"/>
            <a:lstStyle/>
            <a:p>
              <a:endParaRPr/>
            </a:p>
          </p:txBody>
        </p:sp>
        <p:sp>
          <p:nvSpPr>
            <p:cNvPr id="16" name="object 16">
              <a:extLst>
                <a:ext uri="{FF2B5EF4-FFF2-40B4-BE49-F238E27FC236}">
                  <a16:creationId xmlns:a16="http://schemas.microsoft.com/office/drawing/2014/main" id="{FC65FFA8-3A9F-4C4E-BD12-1411B0148327}"/>
                </a:ext>
              </a:extLst>
            </p:cNvPr>
            <p:cNvSpPr txBox="1"/>
            <p:nvPr/>
          </p:nvSpPr>
          <p:spPr>
            <a:xfrm>
              <a:off x="6407911" y="1447413"/>
              <a:ext cx="534670" cy="280035"/>
            </a:xfrm>
            <a:prstGeom prst="rect">
              <a:avLst/>
            </a:prstGeom>
          </p:spPr>
          <p:txBody>
            <a:bodyPr vert="horz" wrap="square" lIns="0" tIns="0" rIns="0" bIns="0" rtlCol="0">
              <a:spAutoFit/>
            </a:bodyPr>
            <a:lstStyle/>
            <a:p>
              <a:pPr marL="12700">
                <a:lnSpc>
                  <a:spcPct val="100000"/>
                </a:lnSpc>
              </a:pPr>
              <a:r>
                <a:rPr sz="2000" dirty="0">
                  <a:solidFill>
                    <a:srgbClr val="6F2F9F"/>
                  </a:solidFill>
                  <a:latin typeface="Arial Unicode MS"/>
                  <a:cs typeface="Arial Unicode MS"/>
                </a:rPr>
                <a:t>重建</a:t>
              </a:r>
              <a:endParaRPr sz="2000">
                <a:latin typeface="Arial Unicode MS"/>
                <a:cs typeface="Arial Unicode MS"/>
              </a:endParaRPr>
            </a:p>
          </p:txBody>
        </p:sp>
        <p:sp>
          <p:nvSpPr>
            <p:cNvPr id="17" name="object 17">
              <a:extLst>
                <a:ext uri="{FF2B5EF4-FFF2-40B4-BE49-F238E27FC236}">
                  <a16:creationId xmlns:a16="http://schemas.microsoft.com/office/drawing/2014/main" id="{379EAFD0-6F50-4FC5-86AA-FC3E45862F27}"/>
                </a:ext>
              </a:extLst>
            </p:cNvPr>
            <p:cNvSpPr/>
            <p:nvPr/>
          </p:nvSpPr>
          <p:spPr>
            <a:xfrm>
              <a:off x="5418582" y="1573530"/>
              <a:ext cx="652780" cy="1905"/>
            </a:xfrm>
            <a:custGeom>
              <a:avLst/>
              <a:gdLst/>
              <a:ahLst/>
              <a:cxnLst/>
              <a:rect l="l" t="t" r="r" b="b"/>
              <a:pathLst>
                <a:path w="652779" h="1905">
                  <a:moveTo>
                    <a:pt x="0" y="1524"/>
                  </a:moveTo>
                  <a:lnTo>
                    <a:pt x="652271" y="0"/>
                  </a:lnTo>
                </a:path>
              </a:pathLst>
            </a:custGeom>
            <a:ln w="38100">
              <a:solidFill>
                <a:srgbClr val="0000FF"/>
              </a:solidFill>
            </a:ln>
          </p:spPr>
          <p:txBody>
            <a:bodyPr wrap="square" lIns="0" tIns="0" rIns="0" bIns="0" rtlCol="0"/>
            <a:lstStyle/>
            <a:p>
              <a:endParaRPr/>
            </a:p>
          </p:txBody>
        </p:sp>
        <p:sp>
          <p:nvSpPr>
            <p:cNvPr id="18" name="object 18">
              <a:extLst>
                <a:ext uri="{FF2B5EF4-FFF2-40B4-BE49-F238E27FC236}">
                  <a16:creationId xmlns:a16="http://schemas.microsoft.com/office/drawing/2014/main" id="{FD72C3C6-10DA-42C1-B31F-BFECE88BD2B2}"/>
                </a:ext>
              </a:extLst>
            </p:cNvPr>
            <p:cNvSpPr/>
            <p:nvPr/>
          </p:nvSpPr>
          <p:spPr>
            <a:xfrm>
              <a:off x="5963411" y="1501139"/>
              <a:ext cx="307975" cy="143510"/>
            </a:xfrm>
            <a:custGeom>
              <a:avLst/>
              <a:gdLst/>
              <a:ahLst/>
              <a:cxnLst/>
              <a:rect l="l" t="t" r="r" b="b"/>
              <a:pathLst>
                <a:path w="307975" h="143510">
                  <a:moveTo>
                    <a:pt x="0" y="0"/>
                  </a:moveTo>
                  <a:lnTo>
                    <a:pt x="0" y="143256"/>
                  </a:lnTo>
                  <a:lnTo>
                    <a:pt x="307848" y="70993"/>
                  </a:lnTo>
                  <a:lnTo>
                    <a:pt x="0" y="0"/>
                  </a:lnTo>
                  <a:close/>
                </a:path>
              </a:pathLst>
            </a:custGeom>
            <a:solidFill>
              <a:srgbClr val="0000FF"/>
            </a:solidFill>
          </p:spPr>
          <p:txBody>
            <a:bodyPr wrap="square" lIns="0" tIns="0" rIns="0" bIns="0" rtlCol="0"/>
            <a:lstStyle/>
            <a:p>
              <a:endParaRPr/>
            </a:p>
          </p:txBody>
        </p:sp>
        <p:sp>
          <p:nvSpPr>
            <p:cNvPr id="19" name="object 19">
              <a:extLst>
                <a:ext uri="{FF2B5EF4-FFF2-40B4-BE49-F238E27FC236}">
                  <a16:creationId xmlns:a16="http://schemas.microsoft.com/office/drawing/2014/main" id="{CD30406D-8033-4BE1-A45B-391CE52F3236}"/>
                </a:ext>
              </a:extLst>
            </p:cNvPr>
            <p:cNvSpPr/>
            <p:nvPr/>
          </p:nvSpPr>
          <p:spPr>
            <a:xfrm>
              <a:off x="5963411" y="1501139"/>
              <a:ext cx="307975" cy="143510"/>
            </a:xfrm>
            <a:custGeom>
              <a:avLst/>
              <a:gdLst/>
              <a:ahLst/>
              <a:cxnLst/>
              <a:rect l="l" t="t" r="r" b="b"/>
              <a:pathLst>
                <a:path w="307975" h="143510">
                  <a:moveTo>
                    <a:pt x="0" y="0"/>
                  </a:moveTo>
                  <a:lnTo>
                    <a:pt x="307848" y="70993"/>
                  </a:lnTo>
                  <a:lnTo>
                    <a:pt x="0" y="143256"/>
                  </a:lnTo>
                  <a:lnTo>
                    <a:pt x="0" y="0"/>
                  </a:lnTo>
                  <a:close/>
                </a:path>
              </a:pathLst>
            </a:custGeom>
            <a:ln w="9144">
              <a:solidFill>
                <a:srgbClr val="0000FF"/>
              </a:solidFill>
            </a:ln>
          </p:spPr>
          <p:txBody>
            <a:bodyPr wrap="square" lIns="0" tIns="0" rIns="0" bIns="0" rtlCol="0"/>
            <a:lstStyle/>
            <a:p>
              <a:endParaRPr/>
            </a:p>
          </p:txBody>
        </p:sp>
        <p:sp>
          <p:nvSpPr>
            <p:cNvPr id="20" name="object 20">
              <a:extLst>
                <a:ext uri="{FF2B5EF4-FFF2-40B4-BE49-F238E27FC236}">
                  <a16:creationId xmlns:a16="http://schemas.microsoft.com/office/drawing/2014/main" id="{7B6013A3-9388-4A2F-A54C-8435425F8ABD}"/>
                </a:ext>
              </a:extLst>
            </p:cNvPr>
            <p:cNvSpPr/>
            <p:nvPr/>
          </p:nvSpPr>
          <p:spPr>
            <a:xfrm>
              <a:off x="1960626" y="1543050"/>
              <a:ext cx="309880" cy="1905"/>
            </a:xfrm>
            <a:custGeom>
              <a:avLst/>
              <a:gdLst/>
              <a:ahLst/>
              <a:cxnLst/>
              <a:rect l="l" t="t" r="r" b="b"/>
              <a:pathLst>
                <a:path w="309880" h="1905">
                  <a:moveTo>
                    <a:pt x="0" y="0"/>
                  </a:moveTo>
                  <a:lnTo>
                    <a:pt x="309372" y="1524"/>
                  </a:lnTo>
                </a:path>
              </a:pathLst>
            </a:custGeom>
            <a:ln w="38100">
              <a:solidFill>
                <a:srgbClr val="0000FF"/>
              </a:solidFill>
            </a:ln>
          </p:spPr>
          <p:txBody>
            <a:bodyPr wrap="square" lIns="0" tIns="0" rIns="0" bIns="0" rtlCol="0"/>
            <a:lstStyle/>
            <a:p>
              <a:endParaRPr/>
            </a:p>
          </p:txBody>
        </p:sp>
        <p:sp>
          <p:nvSpPr>
            <p:cNvPr id="21" name="object 21">
              <a:extLst>
                <a:ext uri="{FF2B5EF4-FFF2-40B4-BE49-F238E27FC236}">
                  <a16:creationId xmlns:a16="http://schemas.microsoft.com/office/drawing/2014/main" id="{78FA0F48-EFB2-4698-A458-706A24598268}"/>
                </a:ext>
              </a:extLst>
            </p:cNvPr>
            <p:cNvSpPr/>
            <p:nvPr/>
          </p:nvSpPr>
          <p:spPr>
            <a:xfrm>
              <a:off x="2249423" y="1470660"/>
              <a:ext cx="302260" cy="144780"/>
            </a:xfrm>
            <a:custGeom>
              <a:avLst/>
              <a:gdLst/>
              <a:ahLst/>
              <a:cxnLst/>
              <a:rect l="l" t="t" r="r" b="b"/>
              <a:pathLst>
                <a:path w="302260" h="144780">
                  <a:moveTo>
                    <a:pt x="0" y="0"/>
                  </a:moveTo>
                  <a:lnTo>
                    <a:pt x="0" y="144779"/>
                  </a:lnTo>
                  <a:lnTo>
                    <a:pt x="301751" y="71754"/>
                  </a:lnTo>
                  <a:lnTo>
                    <a:pt x="0" y="0"/>
                  </a:lnTo>
                  <a:close/>
                </a:path>
              </a:pathLst>
            </a:custGeom>
            <a:solidFill>
              <a:srgbClr val="0000FF"/>
            </a:solidFill>
          </p:spPr>
          <p:txBody>
            <a:bodyPr wrap="square" lIns="0" tIns="0" rIns="0" bIns="0" rtlCol="0"/>
            <a:lstStyle/>
            <a:p>
              <a:endParaRPr/>
            </a:p>
          </p:txBody>
        </p:sp>
        <p:sp>
          <p:nvSpPr>
            <p:cNvPr id="22" name="object 22">
              <a:extLst>
                <a:ext uri="{FF2B5EF4-FFF2-40B4-BE49-F238E27FC236}">
                  <a16:creationId xmlns:a16="http://schemas.microsoft.com/office/drawing/2014/main" id="{99D7856C-1A60-479E-95F8-4DCECE7F553E}"/>
                </a:ext>
              </a:extLst>
            </p:cNvPr>
            <p:cNvSpPr txBox="1"/>
            <p:nvPr/>
          </p:nvSpPr>
          <p:spPr>
            <a:xfrm>
              <a:off x="1246428" y="1308094"/>
              <a:ext cx="534670" cy="542925"/>
            </a:xfrm>
            <a:prstGeom prst="rect">
              <a:avLst/>
            </a:prstGeom>
          </p:spPr>
          <p:txBody>
            <a:bodyPr vert="horz" wrap="square" lIns="0" tIns="0" rIns="0" bIns="0" rtlCol="0">
              <a:spAutoFit/>
            </a:bodyPr>
            <a:lstStyle/>
            <a:p>
              <a:pPr marL="12700">
                <a:lnSpc>
                  <a:spcPts val="2280"/>
                </a:lnSpc>
              </a:pPr>
              <a:r>
                <a:rPr sz="2000" dirty="0">
                  <a:latin typeface="Arial Unicode MS"/>
                  <a:cs typeface="Arial Unicode MS"/>
                </a:rPr>
                <a:t>输入</a:t>
              </a:r>
            </a:p>
            <a:p>
              <a:pPr marL="12700">
                <a:lnSpc>
                  <a:spcPts val="2280"/>
                </a:lnSpc>
              </a:pPr>
              <a:r>
                <a:rPr sz="2000" i="1" dirty="0">
                  <a:latin typeface="Times New Roman"/>
                  <a:cs typeface="Times New Roman"/>
                </a:rPr>
                <a:t>x</a:t>
              </a:r>
              <a:r>
                <a:rPr sz="2000" i="1" spc="-260" dirty="0">
                  <a:latin typeface="Times New Roman"/>
                  <a:cs typeface="Times New Roman"/>
                </a:rPr>
                <a:t> </a:t>
              </a:r>
              <a:r>
                <a:rPr sz="2000" spc="-105" dirty="0">
                  <a:latin typeface="Times New Roman"/>
                  <a:cs typeface="Times New Roman"/>
                </a:rPr>
                <a:t>(</a:t>
              </a:r>
              <a:r>
                <a:rPr sz="2000" i="1" spc="5" dirty="0">
                  <a:latin typeface="Times New Roman"/>
                  <a:cs typeface="Times New Roman"/>
                </a:rPr>
                <a:t>t</a:t>
              </a:r>
              <a:r>
                <a:rPr sz="2000" dirty="0">
                  <a:latin typeface="Times New Roman"/>
                  <a:cs typeface="Times New Roman"/>
                </a:rPr>
                <a:t>)</a:t>
              </a:r>
            </a:p>
          </p:txBody>
        </p:sp>
        <p:sp>
          <p:nvSpPr>
            <p:cNvPr id="23" name="object 23">
              <a:extLst>
                <a:ext uri="{FF2B5EF4-FFF2-40B4-BE49-F238E27FC236}">
                  <a16:creationId xmlns:a16="http://schemas.microsoft.com/office/drawing/2014/main" id="{F57DE975-4FFA-41A6-8479-E2B9F87BA071}"/>
                </a:ext>
              </a:extLst>
            </p:cNvPr>
            <p:cNvSpPr txBox="1"/>
            <p:nvPr/>
          </p:nvSpPr>
          <p:spPr>
            <a:xfrm>
              <a:off x="3392804" y="1160200"/>
              <a:ext cx="433705" cy="280035"/>
            </a:xfrm>
            <a:prstGeom prst="rect">
              <a:avLst/>
            </a:prstGeom>
          </p:spPr>
          <p:txBody>
            <a:bodyPr vert="horz" wrap="square" lIns="0" tIns="0" rIns="0" bIns="0" rtlCol="0">
              <a:spAutoFit/>
            </a:bodyPr>
            <a:lstStyle/>
            <a:p>
              <a:pPr marL="12700">
                <a:lnSpc>
                  <a:spcPct val="100000"/>
                </a:lnSpc>
              </a:pPr>
              <a:r>
                <a:rPr sz="2000" i="1" spc="50" dirty="0">
                  <a:latin typeface="Times New Roman"/>
                  <a:cs typeface="Times New Roman"/>
                </a:rPr>
                <a:t>x</a:t>
              </a:r>
              <a:r>
                <a:rPr sz="2000" dirty="0">
                  <a:latin typeface="Times New Roman"/>
                  <a:cs typeface="Times New Roman"/>
                </a:rPr>
                <a:t>[</a:t>
              </a:r>
              <a:r>
                <a:rPr sz="2000" i="1" spc="35" dirty="0">
                  <a:latin typeface="Times New Roman"/>
                  <a:cs typeface="Times New Roman"/>
                </a:rPr>
                <a:t>k</a:t>
              </a:r>
              <a:r>
                <a:rPr sz="2000" dirty="0">
                  <a:latin typeface="Times New Roman"/>
                  <a:cs typeface="Times New Roman"/>
                </a:rPr>
                <a:t>]</a:t>
              </a:r>
              <a:endParaRPr sz="2000">
                <a:latin typeface="Times New Roman"/>
                <a:cs typeface="Times New Roman"/>
              </a:endParaRPr>
            </a:p>
          </p:txBody>
        </p:sp>
        <p:sp>
          <p:nvSpPr>
            <p:cNvPr id="24" name="object 24">
              <a:extLst>
                <a:ext uri="{FF2B5EF4-FFF2-40B4-BE49-F238E27FC236}">
                  <a16:creationId xmlns:a16="http://schemas.microsoft.com/office/drawing/2014/main" id="{F5692C79-8376-4326-AB95-624C94769E0E}"/>
                </a:ext>
              </a:extLst>
            </p:cNvPr>
            <p:cNvSpPr txBox="1"/>
            <p:nvPr/>
          </p:nvSpPr>
          <p:spPr>
            <a:xfrm>
              <a:off x="5542534" y="1160200"/>
              <a:ext cx="409575" cy="280035"/>
            </a:xfrm>
            <a:prstGeom prst="rect">
              <a:avLst/>
            </a:prstGeom>
          </p:spPr>
          <p:txBody>
            <a:bodyPr vert="horz" wrap="square" lIns="0" tIns="0" rIns="0" bIns="0" rtlCol="0">
              <a:spAutoFit/>
            </a:bodyPr>
            <a:lstStyle/>
            <a:p>
              <a:pPr marL="12700">
                <a:lnSpc>
                  <a:spcPct val="100000"/>
                </a:lnSpc>
              </a:pPr>
              <a:r>
                <a:rPr sz="2000" i="1" spc="145" dirty="0">
                  <a:latin typeface="Times New Roman"/>
                  <a:cs typeface="Times New Roman"/>
                </a:rPr>
                <a:t>y</a:t>
              </a:r>
              <a:r>
                <a:rPr sz="2000" spc="-225" dirty="0">
                  <a:latin typeface="Times New Roman"/>
                  <a:cs typeface="Times New Roman"/>
                </a:rPr>
                <a:t>[</a:t>
              </a:r>
              <a:r>
                <a:rPr sz="2000" i="1" spc="-15" dirty="0">
                  <a:latin typeface="Times New Roman"/>
                  <a:cs typeface="Times New Roman"/>
                </a:rPr>
                <a:t>k</a:t>
              </a:r>
              <a:r>
                <a:rPr sz="2000" dirty="0">
                  <a:latin typeface="Times New Roman"/>
                  <a:cs typeface="Times New Roman"/>
                </a:rPr>
                <a:t>]</a:t>
              </a:r>
              <a:endParaRPr sz="2000">
                <a:latin typeface="Times New Roman"/>
                <a:cs typeface="Times New Roman"/>
              </a:endParaRPr>
            </a:p>
          </p:txBody>
        </p:sp>
        <p:sp>
          <p:nvSpPr>
            <p:cNvPr id="25" name="object 25">
              <a:extLst>
                <a:ext uri="{FF2B5EF4-FFF2-40B4-BE49-F238E27FC236}">
                  <a16:creationId xmlns:a16="http://schemas.microsoft.com/office/drawing/2014/main" id="{563DD35A-A1BD-4AAC-838C-B5A724CC50A9}"/>
                </a:ext>
              </a:extLst>
            </p:cNvPr>
            <p:cNvSpPr/>
            <p:nvPr/>
          </p:nvSpPr>
          <p:spPr>
            <a:xfrm>
              <a:off x="7052309" y="1573530"/>
              <a:ext cx="307975" cy="0"/>
            </a:xfrm>
            <a:custGeom>
              <a:avLst/>
              <a:gdLst/>
              <a:ahLst/>
              <a:cxnLst/>
              <a:rect l="l" t="t" r="r" b="b"/>
              <a:pathLst>
                <a:path w="307975">
                  <a:moveTo>
                    <a:pt x="0" y="0"/>
                  </a:moveTo>
                  <a:lnTo>
                    <a:pt x="307848" y="0"/>
                  </a:lnTo>
                </a:path>
              </a:pathLst>
            </a:custGeom>
            <a:ln w="38100">
              <a:solidFill>
                <a:srgbClr val="0000FF"/>
              </a:solidFill>
            </a:ln>
          </p:spPr>
          <p:txBody>
            <a:bodyPr wrap="square" lIns="0" tIns="0" rIns="0" bIns="0" rtlCol="0"/>
            <a:lstStyle/>
            <a:p>
              <a:endParaRPr/>
            </a:p>
          </p:txBody>
        </p:sp>
        <p:sp>
          <p:nvSpPr>
            <p:cNvPr id="26" name="object 26">
              <a:extLst>
                <a:ext uri="{FF2B5EF4-FFF2-40B4-BE49-F238E27FC236}">
                  <a16:creationId xmlns:a16="http://schemas.microsoft.com/office/drawing/2014/main" id="{65C9DB4D-8A67-43EF-9A64-3DAA98137292}"/>
                </a:ext>
              </a:extLst>
            </p:cNvPr>
            <p:cNvSpPr/>
            <p:nvPr/>
          </p:nvSpPr>
          <p:spPr>
            <a:xfrm>
              <a:off x="7339583" y="1501139"/>
              <a:ext cx="309880" cy="143510"/>
            </a:xfrm>
            <a:custGeom>
              <a:avLst/>
              <a:gdLst/>
              <a:ahLst/>
              <a:cxnLst/>
              <a:rect l="l" t="t" r="r" b="b"/>
              <a:pathLst>
                <a:path w="309879" h="143510">
                  <a:moveTo>
                    <a:pt x="0" y="0"/>
                  </a:moveTo>
                  <a:lnTo>
                    <a:pt x="0" y="143256"/>
                  </a:lnTo>
                  <a:lnTo>
                    <a:pt x="309372" y="70993"/>
                  </a:lnTo>
                  <a:lnTo>
                    <a:pt x="0" y="0"/>
                  </a:lnTo>
                  <a:close/>
                </a:path>
              </a:pathLst>
            </a:custGeom>
            <a:solidFill>
              <a:srgbClr val="0000FF"/>
            </a:solidFill>
          </p:spPr>
          <p:txBody>
            <a:bodyPr wrap="square" lIns="0" tIns="0" rIns="0" bIns="0" rtlCol="0"/>
            <a:lstStyle/>
            <a:p>
              <a:endParaRPr/>
            </a:p>
          </p:txBody>
        </p:sp>
        <p:sp>
          <p:nvSpPr>
            <p:cNvPr id="27" name="object 27">
              <a:extLst>
                <a:ext uri="{FF2B5EF4-FFF2-40B4-BE49-F238E27FC236}">
                  <a16:creationId xmlns:a16="http://schemas.microsoft.com/office/drawing/2014/main" id="{E38E2287-A7E6-46B5-9CAD-F18D8BB0F63E}"/>
                </a:ext>
              </a:extLst>
            </p:cNvPr>
            <p:cNvSpPr/>
            <p:nvPr/>
          </p:nvSpPr>
          <p:spPr>
            <a:xfrm>
              <a:off x="7339583" y="1501139"/>
              <a:ext cx="309880" cy="143510"/>
            </a:xfrm>
            <a:custGeom>
              <a:avLst/>
              <a:gdLst/>
              <a:ahLst/>
              <a:cxnLst/>
              <a:rect l="l" t="t" r="r" b="b"/>
              <a:pathLst>
                <a:path w="309879" h="143510">
                  <a:moveTo>
                    <a:pt x="0" y="0"/>
                  </a:moveTo>
                  <a:lnTo>
                    <a:pt x="309372" y="70993"/>
                  </a:lnTo>
                  <a:lnTo>
                    <a:pt x="0" y="143256"/>
                  </a:lnTo>
                  <a:lnTo>
                    <a:pt x="0" y="0"/>
                  </a:lnTo>
                  <a:close/>
                </a:path>
              </a:pathLst>
            </a:custGeom>
            <a:ln w="9144">
              <a:solidFill>
                <a:srgbClr val="0000FF"/>
              </a:solidFill>
            </a:ln>
          </p:spPr>
          <p:txBody>
            <a:bodyPr wrap="square" lIns="0" tIns="0" rIns="0" bIns="0" rtlCol="0"/>
            <a:lstStyle/>
            <a:p>
              <a:endParaRPr/>
            </a:p>
          </p:txBody>
        </p:sp>
        <p:sp>
          <p:nvSpPr>
            <p:cNvPr id="28" name="object 28">
              <a:extLst>
                <a:ext uri="{FF2B5EF4-FFF2-40B4-BE49-F238E27FC236}">
                  <a16:creationId xmlns:a16="http://schemas.microsoft.com/office/drawing/2014/main" id="{9DD1D25D-524F-4397-B105-1EABE525D0B8}"/>
                </a:ext>
              </a:extLst>
            </p:cNvPr>
            <p:cNvSpPr txBox="1"/>
            <p:nvPr/>
          </p:nvSpPr>
          <p:spPr>
            <a:xfrm>
              <a:off x="7606665" y="1179443"/>
              <a:ext cx="534670" cy="549275"/>
            </a:xfrm>
            <a:prstGeom prst="rect">
              <a:avLst/>
            </a:prstGeom>
          </p:spPr>
          <p:txBody>
            <a:bodyPr vert="horz" wrap="square" lIns="0" tIns="0" rIns="0" bIns="0" rtlCol="0">
              <a:spAutoFit/>
            </a:bodyPr>
            <a:lstStyle/>
            <a:p>
              <a:pPr marL="12700">
                <a:lnSpc>
                  <a:spcPts val="2305"/>
                </a:lnSpc>
              </a:pPr>
              <a:r>
                <a:rPr sz="2000" dirty="0">
                  <a:latin typeface="Arial Unicode MS"/>
                  <a:cs typeface="Arial Unicode MS"/>
                </a:rPr>
                <a:t>输出</a:t>
              </a:r>
              <a:endParaRPr sz="2000">
                <a:latin typeface="Arial Unicode MS"/>
                <a:cs typeface="Arial Unicode MS"/>
              </a:endParaRPr>
            </a:p>
            <a:p>
              <a:pPr marL="62230">
                <a:lnSpc>
                  <a:spcPts val="2305"/>
                </a:lnSpc>
              </a:pPr>
              <a:r>
                <a:rPr sz="2000" i="1" dirty="0">
                  <a:latin typeface="Times New Roman"/>
                  <a:cs typeface="Times New Roman"/>
                </a:rPr>
                <a:t>y</a:t>
              </a:r>
              <a:r>
                <a:rPr sz="2000" i="1" spc="-245" dirty="0">
                  <a:latin typeface="Times New Roman"/>
                  <a:cs typeface="Times New Roman"/>
                </a:rPr>
                <a:t> </a:t>
              </a:r>
              <a:r>
                <a:rPr sz="2000" spc="-105" dirty="0">
                  <a:latin typeface="Times New Roman"/>
                  <a:cs typeface="Times New Roman"/>
                </a:rPr>
                <a:t>(</a:t>
              </a:r>
              <a:r>
                <a:rPr sz="2000" i="1" spc="5" dirty="0">
                  <a:latin typeface="Times New Roman"/>
                  <a:cs typeface="Times New Roman"/>
                </a:rPr>
                <a:t>t</a:t>
              </a:r>
              <a:r>
                <a:rPr sz="2000" dirty="0">
                  <a:latin typeface="Times New Roman"/>
                  <a:cs typeface="Times New Roman"/>
                </a:rPr>
                <a:t>)</a:t>
              </a:r>
              <a:endParaRPr sz="2000">
                <a:latin typeface="Times New Roman"/>
                <a:cs typeface="Times New Roman"/>
              </a:endParaRPr>
            </a:p>
          </p:txBody>
        </p:sp>
      </p:grpSp>
      <p:grpSp>
        <p:nvGrpSpPr>
          <p:cNvPr id="29" name="组合 28">
            <a:extLst>
              <a:ext uri="{FF2B5EF4-FFF2-40B4-BE49-F238E27FC236}">
                <a16:creationId xmlns:a16="http://schemas.microsoft.com/office/drawing/2014/main" id="{4E1BC7F4-B667-4D06-8EDE-38C9B6E13A90}"/>
              </a:ext>
            </a:extLst>
          </p:cNvPr>
          <p:cNvGrpSpPr/>
          <p:nvPr/>
        </p:nvGrpSpPr>
        <p:grpSpPr>
          <a:xfrm>
            <a:off x="3754906" y="3832422"/>
            <a:ext cx="2007159" cy="1013054"/>
            <a:chOff x="2299860" y="2824335"/>
            <a:chExt cx="2007159" cy="1013054"/>
          </a:xfrm>
        </p:grpSpPr>
        <p:sp>
          <p:nvSpPr>
            <p:cNvPr id="30" name="object 30">
              <a:extLst>
                <a:ext uri="{FF2B5EF4-FFF2-40B4-BE49-F238E27FC236}">
                  <a16:creationId xmlns:a16="http://schemas.microsoft.com/office/drawing/2014/main" id="{67DDBD40-007C-41D2-BB21-4F5845578460}"/>
                </a:ext>
              </a:extLst>
            </p:cNvPr>
            <p:cNvSpPr txBox="1"/>
            <p:nvPr/>
          </p:nvSpPr>
          <p:spPr>
            <a:xfrm>
              <a:off x="3283453" y="2824335"/>
              <a:ext cx="258445" cy="169545"/>
            </a:xfrm>
            <a:prstGeom prst="rect">
              <a:avLst/>
            </a:prstGeom>
          </p:spPr>
          <p:txBody>
            <a:bodyPr vert="horz" wrap="square" lIns="0" tIns="0" rIns="0" bIns="0" rtlCol="0">
              <a:spAutoFit/>
            </a:bodyPr>
            <a:lstStyle/>
            <a:p>
              <a:pPr marL="12700">
                <a:lnSpc>
                  <a:spcPct val="100000"/>
                </a:lnSpc>
              </a:pPr>
              <a:r>
                <a:rPr sz="1100" i="1" spc="15" dirty="0">
                  <a:latin typeface="Times New Roman"/>
                  <a:cs typeface="Times New Roman"/>
                </a:rPr>
                <a:t>x</a:t>
              </a:r>
              <a:r>
                <a:rPr sz="1100" spc="30" dirty="0">
                  <a:latin typeface="Times New Roman"/>
                  <a:cs typeface="Times New Roman"/>
                </a:rPr>
                <a:t>[</a:t>
              </a:r>
              <a:r>
                <a:rPr sz="1100" i="1" spc="40" dirty="0">
                  <a:latin typeface="Times New Roman"/>
                  <a:cs typeface="Times New Roman"/>
                </a:rPr>
                <a:t>k</a:t>
              </a:r>
              <a:r>
                <a:rPr sz="1100" spc="30" dirty="0">
                  <a:latin typeface="Times New Roman"/>
                  <a:cs typeface="Times New Roman"/>
                </a:rPr>
                <a:t>]</a:t>
              </a:r>
              <a:endParaRPr sz="1100">
                <a:latin typeface="Times New Roman"/>
                <a:cs typeface="Times New Roman"/>
              </a:endParaRPr>
            </a:p>
          </p:txBody>
        </p:sp>
        <p:sp>
          <p:nvSpPr>
            <p:cNvPr id="31" name="object 31">
              <a:extLst>
                <a:ext uri="{FF2B5EF4-FFF2-40B4-BE49-F238E27FC236}">
                  <a16:creationId xmlns:a16="http://schemas.microsoft.com/office/drawing/2014/main" id="{55566680-D8BB-4546-89A1-08BD7F796CA8}"/>
                </a:ext>
              </a:extLst>
            </p:cNvPr>
            <p:cNvSpPr txBox="1"/>
            <p:nvPr/>
          </p:nvSpPr>
          <p:spPr>
            <a:xfrm>
              <a:off x="4213674" y="3492241"/>
              <a:ext cx="93345" cy="168275"/>
            </a:xfrm>
            <a:prstGeom prst="rect">
              <a:avLst/>
            </a:prstGeom>
          </p:spPr>
          <p:txBody>
            <a:bodyPr vert="horz" wrap="square" lIns="0" tIns="0" rIns="0" bIns="0" rtlCol="0">
              <a:spAutoFit/>
            </a:bodyPr>
            <a:lstStyle/>
            <a:p>
              <a:pPr marL="12700">
                <a:lnSpc>
                  <a:spcPct val="100000"/>
                </a:lnSpc>
              </a:pPr>
              <a:r>
                <a:rPr sz="1100" i="1" spc="40" dirty="0">
                  <a:latin typeface="Times New Roman"/>
                  <a:cs typeface="Times New Roman"/>
                </a:rPr>
                <a:t>k</a:t>
              </a:r>
              <a:endParaRPr sz="1100">
                <a:latin typeface="Times New Roman"/>
                <a:cs typeface="Times New Roman"/>
              </a:endParaRPr>
            </a:p>
          </p:txBody>
        </p:sp>
        <p:sp>
          <p:nvSpPr>
            <p:cNvPr id="32" name="object 32">
              <a:extLst>
                <a:ext uri="{FF2B5EF4-FFF2-40B4-BE49-F238E27FC236}">
                  <a16:creationId xmlns:a16="http://schemas.microsoft.com/office/drawing/2014/main" id="{CFBAE185-5FA4-46A5-9DDB-F4FB1683D9E0}"/>
                </a:ext>
              </a:extLst>
            </p:cNvPr>
            <p:cNvSpPr txBox="1"/>
            <p:nvPr/>
          </p:nvSpPr>
          <p:spPr>
            <a:xfrm>
              <a:off x="3233021" y="3691974"/>
              <a:ext cx="89535" cy="145415"/>
            </a:xfrm>
            <a:prstGeom prst="rect">
              <a:avLst/>
            </a:prstGeom>
          </p:spPr>
          <p:txBody>
            <a:bodyPr vert="horz" wrap="square" lIns="0" tIns="0" rIns="0" bIns="0" rtlCol="0">
              <a:spAutoFit/>
            </a:bodyPr>
            <a:lstStyle/>
            <a:p>
              <a:pPr marL="12700">
                <a:lnSpc>
                  <a:spcPct val="100000"/>
                </a:lnSpc>
              </a:pPr>
              <a:r>
                <a:rPr sz="950" spc="25" dirty="0">
                  <a:latin typeface="Times New Roman"/>
                  <a:cs typeface="Times New Roman"/>
                </a:rPr>
                <a:t>0</a:t>
              </a:r>
              <a:endParaRPr sz="950">
                <a:latin typeface="Times New Roman"/>
                <a:cs typeface="Times New Roman"/>
              </a:endParaRPr>
            </a:p>
          </p:txBody>
        </p:sp>
        <p:sp>
          <p:nvSpPr>
            <p:cNvPr id="33" name="object 33">
              <a:extLst>
                <a:ext uri="{FF2B5EF4-FFF2-40B4-BE49-F238E27FC236}">
                  <a16:creationId xmlns:a16="http://schemas.microsoft.com/office/drawing/2014/main" id="{FA909075-6292-4FF2-8DD1-342443C7A458}"/>
                </a:ext>
              </a:extLst>
            </p:cNvPr>
            <p:cNvSpPr/>
            <p:nvPr/>
          </p:nvSpPr>
          <p:spPr>
            <a:xfrm>
              <a:off x="2299860" y="2877739"/>
              <a:ext cx="1983725" cy="924040"/>
            </a:xfrm>
            <a:prstGeom prst="rect">
              <a:avLst/>
            </a:prstGeom>
            <a:blipFill>
              <a:blip r:embed="rId2" cstate="print"/>
              <a:stretch>
                <a:fillRect/>
              </a:stretch>
            </a:blipFill>
          </p:spPr>
          <p:txBody>
            <a:bodyPr wrap="square" lIns="0" tIns="0" rIns="0" bIns="0" rtlCol="0"/>
            <a:lstStyle/>
            <a:p>
              <a:endParaRPr/>
            </a:p>
          </p:txBody>
        </p:sp>
      </p:grpSp>
      <p:grpSp>
        <p:nvGrpSpPr>
          <p:cNvPr id="34" name="组合 33">
            <a:extLst>
              <a:ext uri="{FF2B5EF4-FFF2-40B4-BE49-F238E27FC236}">
                <a16:creationId xmlns:a16="http://schemas.microsoft.com/office/drawing/2014/main" id="{E3FC4425-714D-438B-ABD3-A0EC75E2FCFF}"/>
              </a:ext>
            </a:extLst>
          </p:cNvPr>
          <p:cNvGrpSpPr/>
          <p:nvPr/>
        </p:nvGrpSpPr>
        <p:grpSpPr>
          <a:xfrm>
            <a:off x="1139986" y="3843688"/>
            <a:ext cx="2021543" cy="1016111"/>
            <a:chOff x="393916" y="3545357"/>
            <a:chExt cx="2021543" cy="1016111"/>
          </a:xfrm>
        </p:grpSpPr>
        <p:sp>
          <p:nvSpPr>
            <p:cNvPr id="35" name="object 34">
              <a:extLst>
                <a:ext uri="{FF2B5EF4-FFF2-40B4-BE49-F238E27FC236}">
                  <a16:creationId xmlns:a16="http://schemas.microsoft.com/office/drawing/2014/main" id="{85E81B93-24E4-4D6F-B2D0-0A6812F46641}"/>
                </a:ext>
              </a:extLst>
            </p:cNvPr>
            <p:cNvSpPr txBox="1"/>
            <p:nvPr/>
          </p:nvSpPr>
          <p:spPr>
            <a:xfrm>
              <a:off x="1388040" y="3545357"/>
              <a:ext cx="250825" cy="170180"/>
            </a:xfrm>
            <a:prstGeom prst="rect">
              <a:avLst/>
            </a:prstGeom>
          </p:spPr>
          <p:txBody>
            <a:bodyPr vert="horz" wrap="square" lIns="0" tIns="0" rIns="0" bIns="0" rtlCol="0">
              <a:spAutoFit/>
            </a:bodyPr>
            <a:lstStyle/>
            <a:p>
              <a:pPr marL="12700">
                <a:lnSpc>
                  <a:spcPct val="100000"/>
                </a:lnSpc>
              </a:pPr>
              <a:r>
                <a:rPr sz="1100" i="1" spc="125" dirty="0">
                  <a:latin typeface="Times New Roman"/>
                  <a:cs typeface="Times New Roman"/>
                </a:rPr>
                <a:t>x</a:t>
              </a:r>
              <a:r>
                <a:rPr sz="1100" spc="40" dirty="0">
                  <a:latin typeface="Times New Roman"/>
                  <a:cs typeface="Times New Roman"/>
                </a:rPr>
                <a:t>(</a:t>
              </a:r>
              <a:r>
                <a:rPr sz="1100" i="1" spc="25" dirty="0">
                  <a:latin typeface="Times New Roman"/>
                  <a:cs typeface="Times New Roman"/>
                </a:rPr>
                <a:t>t</a:t>
              </a:r>
              <a:r>
                <a:rPr sz="1100" spc="40" dirty="0">
                  <a:latin typeface="Times New Roman"/>
                  <a:cs typeface="Times New Roman"/>
                </a:rPr>
                <a:t>)</a:t>
              </a:r>
              <a:endParaRPr sz="1100">
                <a:latin typeface="Times New Roman"/>
                <a:cs typeface="Times New Roman"/>
              </a:endParaRPr>
            </a:p>
          </p:txBody>
        </p:sp>
        <p:sp>
          <p:nvSpPr>
            <p:cNvPr id="36" name="object 35">
              <a:extLst>
                <a:ext uri="{FF2B5EF4-FFF2-40B4-BE49-F238E27FC236}">
                  <a16:creationId xmlns:a16="http://schemas.microsoft.com/office/drawing/2014/main" id="{C4CBFADF-82B6-4CA2-8127-DA9F77BB8072}"/>
                </a:ext>
              </a:extLst>
            </p:cNvPr>
            <p:cNvSpPr/>
            <p:nvPr/>
          </p:nvSpPr>
          <p:spPr>
            <a:xfrm>
              <a:off x="393916" y="4407709"/>
              <a:ext cx="1927225" cy="0"/>
            </a:xfrm>
            <a:custGeom>
              <a:avLst/>
              <a:gdLst/>
              <a:ahLst/>
              <a:cxnLst/>
              <a:rect l="l" t="t" r="r" b="b"/>
              <a:pathLst>
                <a:path w="1927225">
                  <a:moveTo>
                    <a:pt x="0" y="0"/>
                  </a:moveTo>
                  <a:lnTo>
                    <a:pt x="1926637" y="0"/>
                  </a:lnTo>
                </a:path>
              </a:pathLst>
            </a:custGeom>
            <a:ln w="14408">
              <a:solidFill>
                <a:srgbClr val="000000"/>
              </a:solidFill>
            </a:ln>
          </p:spPr>
          <p:txBody>
            <a:bodyPr wrap="square" lIns="0" tIns="0" rIns="0" bIns="0" rtlCol="0"/>
            <a:lstStyle/>
            <a:p>
              <a:endParaRPr/>
            </a:p>
          </p:txBody>
        </p:sp>
        <p:sp>
          <p:nvSpPr>
            <p:cNvPr id="37" name="object 36">
              <a:extLst>
                <a:ext uri="{FF2B5EF4-FFF2-40B4-BE49-F238E27FC236}">
                  <a16:creationId xmlns:a16="http://schemas.microsoft.com/office/drawing/2014/main" id="{FBF71FA4-D012-47FD-8551-E50614220CE4}"/>
                </a:ext>
              </a:extLst>
            </p:cNvPr>
            <p:cNvSpPr/>
            <p:nvPr/>
          </p:nvSpPr>
          <p:spPr>
            <a:xfrm>
              <a:off x="2311954" y="4376011"/>
              <a:ext cx="103505" cy="63500"/>
            </a:xfrm>
            <a:custGeom>
              <a:avLst/>
              <a:gdLst/>
              <a:ahLst/>
              <a:cxnLst/>
              <a:rect l="l" t="t" r="r" b="b"/>
              <a:pathLst>
                <a:path w="103505" h="63500">
                  <a:moveTo>
                    <a:pt x="0" y="0"/>
                  </a:moveTo>
                  <a:lnTo>
                    <a:pt x="0" y="63396"/>
                  </a:lnTo>
                  <a:lnTo>
                    <a:pt x="103193" y="31698"/>
                  </a:lnTo>
                  <a:lnTo>
                    <a:pt x="0" y="0"/>
                  </a:lnTo>
                  <a:close/>
                </a:path>
              </a:pathLst>
            </a:custGeom>
            <a:solidFill>
              <a:srgbClr val="000000"/>
            </a:solidFill>
          </p:spPr>
          <p:txBody>
            <a:bodyPr wrap="square" lIns="0" tIns="0" rIns="0" bIns="0" rtlCol="0"/>
            <a:lstStyle/>
            <a:p>
              <a:endParaRPr/>
            </a:p>
          </p:txBody>
        </p:sp>
        <p:sp>
          <p:nvSpPr>
            <p:cNvPr id="38" name="object 37">
              <a:extLst>
                <a:ext uri="{FF2B5EF4-FFF2-40B4-BE49-F238E27FC236}">
                  <a16:creationId xmlns:a16="http://schemas.microsoft.com/office/drawing/2014/main" id="{E0442CF4-E2A1-4931-A7C3-3C57B87788F9}"/>
                </a:ext>
              </a:extLst>
            </p:cNvPr>
            <p:cNvSpPr txBox="1"/>
            <p:nvPr/>
          </p:nvSpPr>
          <p:spPr>
            <a:xfrm>
              <a:off x="2339906" y="4215128"/>
              <a:ext cx="68580" cy="168910"/>
            </a:xfrm>
            <a:prstGeom prst="rect">
              <a:avLst/>
            </a:prstGeom>
          </p:spPr>
          <p:txBody>
            <a:bodyPr vert="horz" wrap="square" lIns="0" tIns="0" rIns="0" bIns="0" rtlCol="0">
              <a:spAutoFit/>
            </a:bodyPr>
            <a:lstStyle/>
            <a:p>
              <a:pPr marL="12700">
                <a:lnSpc>
                  <a:spcPct val="100000"/>
                </a:lnSpc>
              </a:pPr>
              <a:r>
                <a:rPr sz="1100" i="1" spc="30" dirty="0">
                  <a:latin typeface="Times New Roman"/>
                  <a:cs typeface="Times New Roman"/>
                </a:rPr>
                <a:t>t</a:t>
              </a:r>
              <a:endParaRPr sz="1100">
                <a:latin typeface="Times New Roman"/>
                <a:cs typeface="Times New Roman"/>
              </a:endParaRPr>
            </a:p>
          </p:txBody>
        </p:sp>
        <p:sp>
          <p:nvSpPr>
            <p:cNvPr id="39" name="object 38">
              <a:extLst>
                <a:ext uri="{FF2B5EF4-FFF2-40B4-BE49-F238E27FC236}">
                  <a16:creationId xmlns:a16="http://schemas.microsoft.com/office/drawing/2014/main" id="{89D4B4D3-D785-4732-BAD3-59136E0849C9}"/>
                </a:ext>
              </a:extLst>
            </p:cNvPr>
            <p:cNvSpPr txBox="1"/>
            <p:nvPr/>
          </p:nvSpPr>
          <p:spPr>
            <a:xfrm>
              <a:off x="1336470" y="4415418"/>
              <a:ext cx="90805" cy="146050"/>
            </a:xfrm>
            <a:prstGeom prst="rect">
              <a:avLst/>
            </a:prstGeom>
          </p:spPr>
          <p:txBody>
            <a:bodyPr vert="horz" wrap="square" lIns="0" tIns="0" rIns="0" bIns="0" rtlCol="0">
              <a:spAutoFit/>
            </a:bodyPr>
            <a:lstStyle/>
            <a:p>
              <a:pPr marL="12700">
                <a:lnSpc>
                  <a:spcPct val="100000"/>
                </a:lnSpc>
              </a:pPr>
              <a:r>
                <a:rPr sz="950" spc="35" dirty="0">
                  <a:latin typeface="Times New Roman"/>
                  <a:cs typeface="Times New Roman"/>
                </a:rPr>
                <a:t>0</a:t>
              </a:r>
              <a:endParaRPr sz="950">
                <a:latin typeface="Times New Roman"/>
                <a:cs typeface="Times New Roman"/>
              </a:endParaRPr>
            </a:p>
          </p:txBody>
        </p:sp>
        <p:sp>
          <p:nvSpPr>
            <p:cNvPr id="40" name="object 39">
              <a:extLst>
                <a:ext uri="{FF2B5EF4-FFF2-40B4-BE49-F238E27FC236}">
                  <a16:creationId xmlns:a16="http://schemas.microsoft.com/office/drawing/2014/main" id="{E847BC53-2739-4A8D-A81D-3BD0FE760AED}"/>
                </a:ext>
              </a:extLst>
            </p:cNvPr>
            <p:cNvSpPr/>
            <p:nvPr/>
          </p:nvSpPr>
          <p:spPr>
            <a:xfrm>
              <a:off x="1329964" y="3686044"/>
              <a:ext cx="0" cy="831850"/>
            </a:xfrm>
            <a:custGeom>
              <a:avLst/>
              <a:gdLst/>
              <a:ahLst/>
              <a:cxnLst/>
              <a:rect l="l" t="t" r="r" b="b"/>
              <a:pathLst>
                <a:path h="831850">
                  <a:moveTo>
                    <a:pt x="0" y="831784"/>
                  </a:moveTo>
                  <a:lnTo>
                    <a:pt x="0" y="0"/>
                  </a:lnTo>
                </a:path>
              </a:pathLst>
            </a:custGeom>
            <a:ln w="15635">
              <a:solidFill>
                <a:srgbClr val="000000"/>
              </a:solidFill>
            </a:ln>
          </p:spPr>
          <p:txBody>
            <a:bodyPr wrap="square" lIns="0" tIns="0" rIns="0" bIns="0" rtlCol="0"/>
            <a:lstStyle/>
            <a:p>
              <a:endParaRPr/>
            </a:p>
          </p:txBody>
        </p:sp>
        <p:sp>
          <p:nvSpPr>
            <p:cNvPr id="41" name="object 40">
              <a:extLst>
                <a:ext uri="{FF2B5EF4-FFF2-40B4-BE49-F238E27FC236}">
                  <a16:creationId xmlns:a16="http://schemas.microsoft.com/office/drawing/2014/main" id="{8D84EE75-21C4-4F8D-9402-FA7FBE9AAC1A}"/>
                </a:ext>
              </a:extLst>
            </p:cNvPr>
            <p:cNvSpPr/>
            <p:nvPr/>
          </p:nvSpPr>
          <p:spPr>
            <a:xfrm>
              <a:off x="1295567" y="3598873"/>
              <a:ext cx="69215" cy="95250"/>
            </a:xfrm>
            <a:custGeom>
              <a:avLst/>
              <a:gdLst/>
              <a:ahLst/>
              <a:cxnLst/>
              <a:rect l="l" t="t" r="r" b="b"/>
              <a:pathLst>
                <a:path w="69215" h="95250">
                  <a:moveTo>
                    <a:pt x="34397" y="0"/>
                  </a:moveTo>
                  <a:lnTo>
                    <a:pt x="0" y="95094"/>
                  </a:lnTo>
                  <a:lnTo>
                    <a:pt x="68795" y="95094"/>
                  </a:lnTo>
                  <a:lnTo>
                    <a:pt x="34397" y="0"/>
                  </a:lnTo>
                  <a:close/>
                </a:path>
              </a:pathLst>
            </a:custGeom>
            <a:solidFill>
              <a:srgbClr val="000000"/>
            </a:solidFill>
          </p:spPr>
          <p:txBody>
            <a:bodyPr wrap="square" lIns="0" tIns="0" rIns="0" bIns="0" rtlCol="0"/>
            <a:lstStyle/>
            <a:p>
              <a:endParaRPr/>
            </a:p>
          </p:txBody>
        </p:sp>
        <p:sp>
          <p:nvSpPr>
            <p:cNvPr id="42" name="object 41">
              <a:extLst>
                <a:ext uri="{FF2B5EF4-FFF2-40B4-BE49-F238E27FC236}">
                  <a16:creationId xmlns:a16="http://schemas.microsoft.com/office/drawing/2014/main" id="{B1FFF6DE-E005-4FD3-925D-60E23DBAAFEF}"/>
                </a:ext>
              </a:extLst>
            </p:cNvPr>
            <p:cNvSpPr/>
            <p:nvPr/>
          </p:nvSpPr>
          <p:spPr>
            <a:xfrm>
              <a:off x="572811" y="3802907"/>
              <a:ext cx="1607185" cy="497205"/>
            </a:xfrm>
            <a:custGeom>
              <a:avLst/>
              <a:gdLst/>
              <a:ahLst/>
              <a:cxnLst/>
              <a:rect l="l" t="t" r="r" b="b"/>
              <a:pathLst>
                <a:path w="1607185" h="497204">
                  <a:moveTo>
                    <a:pt x="0" y="497099"/>
                  </a:moveTo>
                  <a:lnTo>
                    <a:pt x="0" y="497099"/>
                  </a:lnTo>
                  <a:lnTo>
                    <a:pt x="28821" y="497099"/>
                  </a:lnTo>
                  <a:lnTo>
                    <a:pt x="32430" y="494397"/>
                  </a:lnTo>
                  <a:lnTo>
                    <a:pt x="36026" y="494397"/>
                  </a:lnTo>
                  <a:lnTo>
                    <a:pt x="39635" y="494397"/>
                  </a:lnTo>
                  <a:lnTo>
                    <a:pt x="43231" y="491696"/>
                  </a:lnTo>
                  <a:lnTo>
                    <a:pt x="46840" y="491696"/>
                  </a:lnTo>
                  <a:lnTo>
                    <a:pt x="50436" y="488994"/>
                  </a:lnTo>
                  <a:lnTo>
                    <a:pt x="54046" y="486293"/>
                  </a:lnTo>
                  <a:lnTo>
                    <a:pt x="57642" y="483591"/>
                  </a:lnTo>
                  <a:lnTo>
                    <a:pt x="61251" y="480890"/>
                  </a:lnTo>
                  <a:lnTo>
                    <a:pt x="64847" y="478188"/>
                  </a:lnTo>
                  <a:lnTo>
                    <a:pt x="68443" y="475486"/>
                  </a:lnTo>
                  <a:lnTo>
                    <a:pt x="72052" y="475486"/>
                  </a:lnTo>
                  <a:lnTo>
                    <a:pt x="75648" y="472785"/>
                  </a:lnTo>
                  <a:lnTo>
                    <a:pt x="79258" y="467382"/>
                  </a:lnTo>
                  <a:lnTo>
                    <a:pt x="82854" y="464680"/>
                  </a:lnTo>
                  <a:lnTo>
                    <a:pt x="82854" y="461979"/>
                  </a:lnTo>
                  <a:lnTo>
                    <a:pt x="86463" y="459277"/>
                  </a:lnTo>
                  <a:lnTo>
                    <a:pt x="90059" y="456575"/>
                  </a:lnTo>
                  <a:lnTo>
                    <a:pt x="93668" y="451160"/>
                  </a:lnTo>
                  <a:lnTo>
                    <a:pt x="97264" y="448459"/>
                  </a:lnTo>
                  <a:lnTo>
                    <a:pt x="100873" y="445757"/>
                  </a:lnTo>
                  <a:lnTo>
                    <a:pt x="104470" y="440354"/>
                  </a:lnTo>
                  <a:lnTo>
                    <a:pt x="108079" y="437653"/>
                  </a:lnTo>
                  <a:lnTo>
                    <a:pt x="108079" y="432249"/>
                  </a:lnTo>
                  <a:lnTo>
                    <a:pt x="111675" y="426846"/>
                  </a:lnTo>
                  <a:lnTo>
                    <a:pt x="115284" y="424145"/>
                  </a:lnTo>
                  <a:lnTo>
                    <a:pt x="118880" y="418742"/>
                  </a:lnTo>
                  <a:lnTo>
                    <a:pt x="122489" y="413338"/>
                  </a:lnTo>
                  <a:lnTo>
                    <a:pt x="126085" y="410637"/>
                  </a:lnTo>
                  <a:lnTo>
                    <a:pt x="129695" y="405234"/>
                  </a:lnTo>
                  <a:lnTo>
                    <a:pt x="133291" y="399831"/>
                  </a:lnTo>
                  <a:lnTo>
                    <a:pt x="133291" y="394428"/>
                  </a:lnTo>
                  <a:lnTo>
                    <a:pt x="136887" y="389024"/>
                  </a:lnTo>
                  <a:lnTo>
                    <a:pt x="140496" y="383621"/>
                  </a:lnTo>
                  <a:lnTo>
                    <a:pt x="144092" y="378218"/>
                  </a:lnTo>
                  <a:lnTo>
                    <a:pt x="147701" y="372815"/>
                  </a:lnTo>
                  <a:lnTo>
                    <a:pt x="151297" y="367412"/>
                  </a:lnTo>
                  <a:lnTo>
                    <a:pt x="154907" y="362009"/>
                  </a:lnTo>
                  <a:lnTo>
                    <a:pt x="158503" y="356606"/>
                  </a:lnTo>
                  <a:lnTo>
                    <a:pt x="158503" y="351203"/>
                  </a:lnTo>
                  <a:lnTo>
                    <a:pt x="162112" y="345799"/>
                  </a:lnTo>
                  <a:lnTo>
                    <a:pt x="165708" y="340396"/>
                  </a:lnTo>
                  <a:lnTo>
                    <a:pt x="169317" y="334993"/>
                  </a:lnTo>
                  <a:lnTo>
                    <a:pt x="172913" y="329590"/>
                  </a:lnTo>
                  <a:lnTo>
                    <a:pt x="176522" y="324187"/>
                  </a:lnTo>
                  <a:lnTo>
                    <a:pt x="180118" y="318784"/>
                  </a:lnTo>
                  <a:lnTo>
                    <a:pt x="183728" y="310679"/>
                  </a:lnTo>
                  <a:lnTo>
                    <a:pt x="183728" y="305276"/>
                  </a:lnTo>
                  <a:lnTo>
                    <a:pt x="187324" y="299873"/>
                  </a:lnTo>
                  <a:lnTo>
                    <a:pt x="190933" y="294470"/>
                  </a:lnTo>
                  <a:lnTo>
                    <a:pt x="194529" y="289067"/>
                  </a:lnTo>
                  <a:lnTo>
                    <a:pt x="198138" y="283664"/>
                  </a:lnTo>
                  <a:lnTo>
                    <a:pt x="201734" y="278260"/>
                  </a:lnTo>
                  <a:lnTo>
                    <a:pt x="205330" y="272857"/>
                  </a:lnTo>
                  <a:lnTo>
                    <a:pt x="208940" y="267454"/>
                  </a:lnTo>
                  <a:lnTo>
                    <a:pt x="208940" y="262051"/>
                  </a:lnTo>
                  <a:lnTo>
                    <a:pt x="212536" y="256648"/>
                  </a:lnTo>
                  <a:lnTo>
                    <a:pt x="216145" y="251245"/>
                  </a:lnTo>
                  <a:lnTo>
                    <a:pt x="219741" y="245842"/>
                  </a:lnTo>
                  <a:lnTo>
                    <a:pt x="223350" y="240439"/>
                  </a:lnTo>
                  <a:lnTo>
                    <a:pt x="226946" y="235035"/>
                  </a:lnTo>
                  <a:lnTo>
                    <a:pt x="230555" y="229632"/>
                  </a:lnTo>
                  <a:lnTo>
                    <a:pt x="230555" y="224229"/>
                  </a:lnTo>
                  <a:lnTo>
                    <a:pt x="234152" y="221528"/>
                  </a:lnTo>
                  <a:lnTo>
                    <a:pt x="237761" y="216124"/>
                  </a:lnTo>
                  <a:lnTo>
                    <a:pt x="241357" y="210721"/>
                  </a:lnTo>
                  <a:lnTo>
                    <a:pt x="244966" y="208020"/>
                  </a:lnTo>
                  <a:lnTo>
                    <a:pt x="248562" y="202617"/>
                  </a:lnTo>
                  <a:lnTo>
                    <a:pt x="252171" y="197214"/>
                  </a:lnTo>
                  <a:lnTo>
                    <a:pt x="255767" y="194512"/>
                  </a:lnTo>
                  <a:lnTo>
                    <a:pt x="255767" y="189109"/>
                  </a:lnTo>
                  <a:lnTo>
                    <a:pt x="259377" y="186407"/>
                  </a:lnTo>
                  <a:lnTo>
                    <a:pt x="262973" y="183706"/>
                  </a:lnTo>
                  <a:lnTo>
                    <a:pt x="266569" y="178303"/>
                  </a:lnTo>
                  <a:lnTo>
                    <a:pt x="270178" y="175601"/>
                  </a:lnTo>
                  <a:lnTo>
                    <a:pt x="273774" y="172899"/>
                  </a:lnTo>
                  <a:lnTo>
                    <a:pt x="277383" y="170198"/>
                  </a:lnTo>
                  <a:lnTo>
                    <a:pt x="280979" y="167496"/>
                  </a:lnTo>
                  <a:lnTo>
                    <a:pt x="280979" y="164795"/>
                  </a:lnTo>
                  <a:lnTo>
                    <a:pt x="284589" y="162093"/>
                  </a:lnTo>
                  <a:lnTo>
                    <a:pt x="288185" y="159392"/>
                  </a:lnTo>
                  <a:lnTo>
                    <a:pt x="291794" y="156690"/>
                  </a:lnTo>
                  <a:lnTo>
                    <a:pt x="295390" y="156690"/>
                  </a:lnTo>
                  <a:lnTo>
                    <a:pt x="298999" y="153989"/>
                  </a:lnTo>
                  <a:lnTo>
                    <a:pt x="302595" y="151287"/>
                  </a:lnTo>
                  <a:lnTo>
                    <a:pt x="306204" y="148585"/>
                  </a:lnTo>
                  <a:lnTo>
                    <a:pt x="309801" y="148585"/>
                  </a:lnTo>
                  <a:lnTo>
                    <a:pt x="313410" y="148585"/>
                  </a:lnTo>
                  <a:lnTo>
                    <a:pt x="317006" y="145884"/>
                  </a:lnTo>
                  <a:lnTo>
                    <a:pt x="320615" y="145884"/>
                  </a:lnTo>
                  <a:lnTo>
                    <a:pt x="324211" y="145884"/>
                  </a:lnTo>
                  <a:lnTo>
                    <a:pt x="327820" y="145884"/>
                  </a:lnTo>
                  <a:lnTo>
                    <a:pt x="331416" y="145884"/>
                  </a:lnTo>
                  <a:lnTo>
                    <a:pt x="335013" y="145884"/>
                  </a:lnTo>
                  <a:lnTo>
                    <a:pt x="338622" y="148585"/>
                  </a:lnTo>
                  <a:lnTo>
                    <a:pt x="342218" y="148585"/>
                  </a:lnTo>
                  <a:lnTo>
                    <a:pt x="345827" y="148585"/>
                  </a:lnTo>
                  <a:lnTo>
                    <a:pt x="349423" y="151287"/>
                  </a:lnTo>
                  <a:lnTo>
                    <a:pt x="353032" y="151287"/>
                  </a:lnTo>
                  <a:lnTo>
                    <a:pt x="356628" y="153989"/>
                  </a:lnTo>
                  <a:lnTo>
                    <a:pt x="360237" y="156690"/>
                  </a:lnTo>
                  <a:lnTo>
                    <a:pt x="363834" y="159392"/>
                  </a:lnTo>
                  <a:lnTo>
                    <a:pt x="367443" y="162093"/>
                  </a:lnTo>
                  <a:lnTo>
                    <a:pt x="371039" y="164795"/>
                  </a:lnTo>
                  <a:lnTo>
                    <a:pt x="374648" y="167496"/>
                  </a:lnTo>
                  <a:lnTo>
                    <a:pt x="378244" y="170198"/>
                  </a:lnTo>
                  <a:lnTo>
                    <a:pt x="381853" y="172899"/>
                  </a:lnTo>
                  <a:lnTo>
                    <a:pt x="381853" y="175601"/>
                  </a:lnTo>
                  <a:lnTo>
                    <a:pt x="385449" y="178303"/>
                  </a:lnTo>
                  <a:lnTo>
                    <a:pt x="389059" y="181004"/>
                  </a:lnTo>
                  <a:lnTo>
                    <a:pt x="392655" y="186407"/>
                  </a:lnTo>
                  <a:lnTo>
                    <a:pt x="396264" y="189109"/>
                  </a:lnTo>
                  <a:lnTo>
                    <a:pt x="399860" y="191810"/>
                  </a:lnTo>
                  <a:lnTo>
                    <a:pt x="403456" y="197214"/>
                  </a:lnTo>
                  <a:lnTo>
                    <a:pt x="407065" y="199915"/>
                  </a:lnTo>
                  <a:lnTo>
                    <a:pt x="407065" y="205318"/>
                  </a:lnTo>
                  <a:lnTo>
                    <a:pt x="410661" y="208020"/>
                  </a:lnTo>
                  <a:lnTo>
                    <a:pt x="414271" y="213423"/>
                  </a:lnTo>
                  <a:lnTo>
                    <a:pt x="417867" y="216124"/>
                  </a:lnTo>
                  <a:lnTo>
                    <a:pt x="421476" y="221528"/>
                  </a:lnTo>
                  <a:lnTo>
                    <a:pt x="425072" y="224229"/>
                  </a:lnTo>
                  <a:lnTo>
                    <a:pt x="428681" y="229632"/>
                  </a:lnTo>
                  <a:lnTo>
                    <a:pt x="432277" y="235035"/>
                  </a:lnTo>
                  <a:lnTo>
                    <a:pt x="432277" y="237737"/>
                  </a:lnTo>
                  <a:lnTo>
                    <a:pt x="435886" y="243140"/>
                  </a:lnTo>
                  <a:lnTo>
                    <a:pt x="439483" y="248543"/>
                  </a:lnTo>
                  <a:lnTo>
                    <a:pt x="443092" y="251245"/>
                  </a:lnTo>
                  <a:lnTo>
                    <a:pt x="446688" y="256648"/>
                  </a:lnTo>
                  <a:lnTo>
                    <a:pt x="450297" y="262051"/>
                  </a:lnTo>
                  <a:lnTo>
                    <a:pt x="453893" y="267454"/>
                  </a:lnTo>
                  <a:lnTo>
                    <a:pt x="457502" y="270156"/>
                  </a:lnTo>
                  <a:lnTo>
                    <a:pt x="457502" y="275559"/>
                  </a:lnTo>
                  <a:lnTo>
                    <a:pt x="461098" y="280962"/>
                  </a:lnTo>
                  <a:lnTo>
                    <a:pt x="464708" y="283664"/>
                  </a:lnTo>
                  <a:lnTo>
                    <a:pt x="468304" y="289067"/>
                  </a:lnTo>
                  <a:lnTo>
                    <a:pt x="471900" y="294470"/>
                  </a:lnTo>
                  <a:lnTo>
                    <a:pt x="475509" y="297171"/>
                  </a:lnTo>
                  <a:lnTo>
                    <a:pt x="479105" y="302574"/>
                  </a:lnTo>
                  <a:lnTo>
                    <a:pt x="479105" y="307978"/>
                  </a:lnTo>
                  <a:lnTo>
                    <a:pt x="482714" y="310679"/>
                  </a:lnTo>
                  <a:lnTo>
                    <a:pt x="486310" y="316082"/>
                  </a:lnTo>
                  <a:lnTo>
                    <a:pt x="489920" y="318784"/>
                  </a:lnTo>
                  <a:lnTo>
                    <a:pt x="493516" y="324187"/>
                  </a:lnTo>
                  <a:lnTo>
                    <a:pt x="497125" y="326889"/>
                  </a:lnTo>
                  <a:lnTo>
                    <a:pt x="500721" y="332292"/>
                  </a:lnTo>
                  <a:lnTo>
                    <a:pt x="504330" y="334993"/>
                  </a:lnTo>
                  <a:lnTo>
                    <a:pt x="504330" y="337695"/>
                  </a:lnTo>
                  <a:lnTo>
                    <a:pt x="507926" y="343098"/>
                  </a:lnTo>
                  <a:lnTo>
                    <a:pt x="511535" y="345799"/>
                  </a:lnTo>
                  <a:lnTo>
                    <a:pt x="515132" y="348501"/>
                  </a:lnTo>
                  <a:lnTo>
                    <a:pt x="518741" y="351203"/>
                  </a:lnTo>
                  <a:lnTo>
                    <a:pt x="522337" y="353904"/>
                  </a:lnTo>
                  <a:lnTo>
                    <a:pt x="525946" y="356606"/>
                  </a:lnTo>
                  <a:lnTo>
                    <a:pt x="529542" y="359307"/>
                  </a:lnTo>
                  <a:lnTo>
                    <a:pt x="529542" y="362009"/>
                  </a:lnTo>
                  <a:lnTo>
                    <a:pt x="533151" y="364710"/>
                  </a:lnTo>
                  <a:lnTo>
                    <a:pt x="536747" y="367412"/>
                  </a:lnTo>
                  <a:lnTo>
                    <a:pt x="540343" y="370114"/>
                  </a:lnTo>
                  <a:lnTo>
                    <a:pt x="543953" y="370114"/>
                  </a:lnTo>
                  <a:lnTo>
                    <a:pt x="547549" y="372815"/>
                  </a:lnTo>
                  <a:lnTo>
                    <a:pt x="551158" y="375517"/>
                  </a:lnTo>
                  <a:lnTo>
                    <a:pt x="554754" y="375517"/>
                  </a:lnTo>
                  <a:lnTo>
                    <a:pt x="558363" y="378218"/>
                  </a:lnTo>
                  <a:lnTo>
                    <a:pt x="561959" y="378218"/>
                  </a:lnTo>
                  <a:lnTo>
                    <a:pt x="565568" y="378218"/>
                  </a:lnTo>
                  <a:lnTo>
                    <a:pt x="569165" y="378218"/>
                  </a:lnTo>
                  <a:lnTo>
                    <a:pt x="572774" y="380920"/>
                  </a:lnTo>
                  <a:lnTo>
                    <a:pt x="576370" y="380920"/>
                  </a:lnTo>
                  <a:lnTo>
                    <a:pt x="579979" y="378218"/>
                  </a:lnTo>
                  <a:lnTo>
                    <a:pt x="583575" y="378218"/>
                  </a:lnTo>
                  <a:lnTo>
                    <a:pt x="587184" y="378218"/>
                  </a:lnTo>
                  <a:lnTo>
                    <a:pt x="590780" y="375517"/>
                  </a:lnTo>
                  <a:lnTo>
                    <a:pt x="594390" y="375517"/>
                  </a:lnTo>
                  <a:lnTo>
                    <a:pt x="597986" y="375517"/>
                  </a:lnTo>
                  <a:lnTo>
                    <a:pt x="601595" y="372815"/>
                  </a:lnTo>
                  <a:lnTo>
                    <a:pt x="605191" y="370114"/>
                  </a:lnTo>
                  <a:lnTo>
                    <a:pt x="608787" y="367412"/>
                  </a:lnTo>
                  <a:lnTo>
                    <a:pt x="612396" y="364710"/>
                  </a:lnTo>
                  <a:lnTo>
                    <a:pt x="615992" y="362009"/>
                  </a:lnTo>
                  <a:lnTo>
                    <a:pt x="619602" y="359307"/>
                  </a:lnTo>
                  <a:lnTo>
                    <a:pt x="623198" y="356606"/>
                  </a:lnTo>
                  <a:lnTo>
                    <a:pt x="626807" y="353904"/>
                  </a:lnTo>
                  <a:lnTo>
                    <a:pt x="630403" y="351203"/>
                  </a:lnTo>
                  <a:lnTo>
                    <a:pt x="630403" y="345799"/>
                  </a:lnTo>
                  <a:lnTo>
                    <a:pt x="634012" y="343098"/>
                  </a:lnTo>
                  <a:lnTo>
                    <a:pt x="637608" y="340396"/>
                  </a:lnTo>
                  <a:lnTo>
                    <a:pt x="641217" y="334993"/>
                  </a:lnTo>
                  <a:lnTo>
                    <a:pt x="644814" y="332292"/>
                  </a:lnTo>
                  <a:lnTo>
                    <a:pt x="648423" y="326889"/>
                  </a:lnTo>
                  <a:lnTo>
                    <a:pt x="652019" y="324187"/>
                  </a:lnTo>
                  <a:lnTo>
                    <a:pt x="655628" y="318784"/>
                  </a:lnTo>
                  <a:lnTo>
                    <a:pt x="655628" y="313381"/>
                  </a:lnTo>
                  <a:lnTo>
                    <a:pt x="659224" y="310679"/>
                  </a:lnTo>
                  <a:lnTo>
                    <a:pt x="662833" y="305276"/>
                  </a:lnTo>
                  <a:lnTo>
                    <a:pt x="666429" y="299873"/>
                  </a:lnTo>
                  <a:lnTo>
                    <a:pt x="670039" y="294470"/>
                  </a:lnTo>
                  <a:lnTo>
                    <a:pt x="673635" y="289067"/>
                  </a:lnTo>
                  <a:lnTo>
                    <a:pt x="677231" y="283664"/>
                  </a:lnTo>
                  <a:lnTo>
                    <a:pt x="680840" y="278260"/>
                  </a:lnTo>
                  <a:lnTo>
                    <a:pt x="680840" y="272857"/>
                  </a:lnTo>
                  <a:lnTo>
                    <a:pt x="684436" y="267454"/>
                  </a:lnTo>
                  <a:lnTo>
                    <a:pt x="688045" y="262051"/>
                  </a:lnTo>
                  <a:lnTo>
                    <a:pt x="691641" y="256648"/>
                  </a:lnTo>
                  <a:lnTo>
                    <a:pt x="695251" y="251245"/>
                  </a:lnTo>
                  <a:lnTo>
                    <a:pt x="698847" y="245842"/>
                  </a:lnTo>
                  <a:lnTo>
                    <a:pt x="702456" y="237737"/>
                  </a:lnTo>
                  <a:lnTo>
                    <a:pt x="702456" y="232334"/>
                  </a:lnTo>
                  <a:lnTo>
                    <a:pt x="706052" y="226931"/>
                  </a:lnTo>
                  <a:lnTo>
                    <a:pt x="709661" y="221528"/>
                  </a:lnTo>
                  <a:lnTo>
                    <a:pt x="713257" y="213423"/>
                  </a:lnTo>
                  <a:lnTo>
                    <a:pt x="716866" y="208020"/>
                  </a:lnTo>
                  <a:lnTo>
                    <a:pt x="720462" y="202617"/>
                  </a:lnTo>
                  <a:lnTo>
                    <a:pt x="724072" y="197214"/>
                  </a:lnTo>
                  <a:lnTo>
                    <a:pt x="727668" y="189109"/>
                  </a:lnTo>
                  <a:lnTo>
                    <a:pt x="727668" y="183706"/>
                  </a:lnTo>
                  <a:lnTo>
                    <a:pt x="731277" y="178303"/>
                  </a:lnTo>
                  <a:lnTo>
                    <a:pt x="734873" y="172899"/>
                  </a:lnTo>
                  <a:lnTo>
                    <a:pt x="738482" y="164795"/>
                  </a:lnTo>
                  <a:lnTo>
                    <a:pt x="742078" y="159392"/>
                  </a:lnTo>
                  <a:lnTo>
                    <a:pt x="745674" y="153989"/>
                  </a:lnTo>
                  <a:lnTo>
                    <a:pt x="749284" y="148585"/>
                  </a:lnTo>
                  <a:lnTo>
                    <a:pt x="752880" y="143182"/>
                  </a:lnTo>
                  <a:lnTo>
                    <a:pt x="752880" y="135078"/>
                  </a:lnTo>
                  <a:lnTo>
                    <a:pt x="756489" y="129674"/>
                  </a:lnTo>
                  <a:lnTo>
                    <a:pt x="760085" y="124271"/>
                  </a:lnTo>
                  <a:lnTo>
                    <a:pt x="763694" y="118868"/>
                  </a:lnTo>
                  <a:lnTo>
                    <a:pt x="767290" y="113465"/>
                  </a:lnTo>
                  <a:lnTo>
                    <a:pt x="770899" y="108062"/>
                  </a:lnTo>
                  <a:lnTo>
                    <a:pt x="774496" y="102659"/>
                  </a:lnTo>
                  <a:lnTo>
                    <a:pt x="778105" y="97256"/>
                  </a:lnTo>
                  <a:lnTo>
                    <a:pt x="778105" y="91853"/>
                  </a:lnTo>
                  <a:lnTo>
                    <a:pt x="781701" y="86449"/>
                  </a:lnTo>
                  <a:lnTo>
                    <a:pt x="785310" y="81046"/>
                  </a:lnTo>
                  <a:lnTo>
                    <a:pt x="788906" y="78345"/>
                  </a:lnTo>
                  <a:lnTo>
                    <a:pt x="792515" y="72942"/>
                  </a:lnTo>
                  <a:lnTo>
                    <a:pt x="796111" y="67539"/>
                  </a:lnTo>
                  <a:lnTo>
                    <a:pt x="799721" y="64837"/>
                  </a:lnTo>
                  <a:lnTo>
                    <a:pt x="803317" y="59434"/>
                  </a:lnTo>
                  <a:lnTo>
                    <a:pt x="803317" y="54031"/>
                  </a:lnTo>
                  <a:lnTo>
                    <a:pt x="806913" y="51329"/>
                  </a:lnTo>
                  <a:lnTo>
                    <a:pt x="810522" y="45926"/>
                  </a:lnTo>
                  <a:lnTo>
                    <a:pt x="814118" y="43224"/>
                  </a:lnTo>
                  <a:lnTo>
                    <a:pt x="817727" y="40523"/>
                  </a:lnTo>
                  <a:lnTo>
                    <a:pt x="821323" y="35120"/>
                  </a:lnTo>
                  <a:lnTo>
                    <a:pt x="824933" y="32418"/>
                  </a:lnTo>
                  <a:lnTo>
                    <a:pt x="828529" y="29717"/>
                  </a:lnTo>
                  <a:lnTo>
                    <a:pt x="828529" y="27015"/>
                  </a:lnTo>
                  <a:lnTo>
                    <a:pt x="832138" y="24314"/>
                  </a:lnTo>
                  <a:lnTo>
                    <a:pt x="835734" y="21612"/>
                  </a:lnTo>
                  <a:lnTo>
                    <a:pt x="839343" y="18910"/>
                  </a:lnTo>
                  <a:lnTo>
                    <a:pt x="842939" y="16209"/>
                  </a:lnTo>
                  <a:lnTo>
                    <a:pt x="846548" y="13507"/>
                  </a:lnTo>
                  <a:lnTo>
                    <a:pt x="850145" y="10806"/>
                  </a:lnTo>
                  <a:lnTo>
                    <a:pt x="853754" y="8104"/>
                  </a:lnTo>
                  <a:lnTo>
                    <a:pt x="857350" y="5403"/>
                  </a:lnTo>
                  <a:lnTo>
                    <a:pt x="860959" y="5403"/>
                  </a:lnTo>
                  <a:lnTo>
                    <a:pt x="864555" y="5403"/>
                  </a:lnTo>
                  <a:lnTo>
                    <a:pt x="868164" y="2701"/>
                  </a:lnTo>
                  <a:lnTo>
                    <a:pt x="871760" y="2701"/>
                  </a:lnTo>
                  <a:lnTo>
                    <a:pt x="875356" y="0"/>
                  </a:lnTo>
                  <a:lnTo>
                    <a:pt x="900581" y="0"/>
                  </a:lnTo>
                  <a:lnTo>
                    <a:pt x="904178" y="2701"/>
                  </a:lnTo>
                  <a:lnTo>
                    <a:pt x="907787" y="2701"/>
                  </a:lnTo>
                  <a:lnTo>
                    <a:pt x="911383" y="5403"/>
                  </a:lnTo>
                  <a:lnTo>
                    <a:pt x="914992" y="5403"/>
                  </a:lnTo>
                  <a:lnTo>
                    <a:pt x="918588" y="5403"/>
                  </a:lnTo>
                  <a:lnTo>
                    <a:pt x="922197" y="8104"/>
                  </a:lnTo>
                  <a:lnTo>
                    <a:pt x="925793" y="10806"/>
                  </a:lnTo>
                  <a:lnTo>
                    <a:pt x="929403" y="13507"/>
                  </a:lnTo>
                  <a:lnTo>
                    <a:pt x="932999" y="16209"/>
                  </a:lnTo>
                  <a:lnTo>
                    <a:pt x="936608" y="16209"/>
                  </a:lnTo>
                  <a:lnTo>
                    <a:pt x="940204" y="18910"/>
                  </a:lnTo>
                  <a:lnTo>
                    <a:pt x="943800" y="21612"/>
                  </a:lnTo>
                  <a:lnTo>
                    <a:pt x="947409" y="24314"/>
                  </a:lnTo>
                  <a:lnTo>
                    <a:pt x="951005" y="27015"/>
                  </a:lnTo>
                  <a:lnTo>
                    <a:pt x="954615" y="29717"/>
                  </a:lnTo>
                  <a:lnTo>
                    <a:pt x="958211" y="32418"/>
                  </a:lnTo>
                  <a:lnTo>
                    <a:pt x="961820" y="35120"/>
                  </a:lnTo>
                  <a:lnTo>
                    <a:pt x="965416" y="37821"/>
                  </a:lnTo>
                  <a:lnTo>
                    <a:pt x="969025" y="40523"/>
                  </a:lnTo>
                  <a:lnTo>
                    <a:pt x="972621" y="43224"/>
                  </a:lnTo>
                  <a:lnTo>
                    <a:pt x="976230" y="45926"/>
                  </a:lnTo>
                  <a:lnTo>
                    <a:pt x="976230" y="48628"/>
                  </a:lnTo>
                  <a:lnTo>
                    <a:pt x="979827" y="54031"/>
                  </a:lnTo>
                  <a:lnTo>
                    <a:pt x="983436" y="56732"/>
                  </a:lnTo>
                  <a:lnTo>
                    <a:pt x="987032" y="59434"/>
                  </a:lnTo>
                  <a:lnTo>
                    <a:pt x="990641" y="62135"/>
                  </a:lnTo>
                  <a:lnTo>
                    <a:pt x="994237" y="64837"/>
                  </a:lnTo>
                  <a:lnTo>
                    <a:pt x="997846" y="67539"/>
                  </a:lnTo>
                  <a:lnTo>
                    <a:pt x="1001442" y="70240"/>
                  </a:lnTo>
                  <a:lnTo>
                    <a:pt x="1001442" y="72942"/>
                  </a:lnTo>
                  <a:lnTo>
                    <a:pt x="1005052" y="78345"/>
                  </a:lnTo>
                  <a:lnTo>
                    <a:pt x="1008583" y="81046"/>
                  </a:lnTo>
                  <a:lnTo>
                    <a:pt x="1012231" y="83748"/>
                  </a:lnTo>
                  <a:lnTo>
                    <a:pt x="1015879" y="86449"/>
                  </a:lnTo>
                  <a:lnTo>
                    <a:pt x="1019397" y="89151"/>
                  </a:lnTo>
                  <a:lnTo>
                    <a:pt x="1023045" y="91853"/>
                  </a:lnTo>
                  <a:lnTo>
                    <a:pt x="1026693" y="94554"/>
                  </a:lnTo>
                  <a:lnTo>
                    <a:pt x="1026693" y="99957"/>
                  </a:lnTo>
                  <a:lnTo>
                    <a:pt x="1030211" y="102659"/>
                  </a:lnTo>
                  <a:lnTo>
                    <a:pt x="1033860" y="105360"/>
                  </a:lnTo>
                  <a:lnTo>
                    <a:pt x="1037508" y="108062"/>
                  </a:lnTo>
                  <a:lnTo>
                    <a:pt x="1041026" y="110764"/>
                  </a:lnTo>
                  <a:lnTo>
                    <a:pt x="1044674" y="113465"/>
                  </a:lnTo>
                  <a:lnTo>
                    <a:pt x="1048322" y="116167"/>
                  </a:lnTo>
                  <a:lnTo>
                    <a:pt x="1051840" y="118868"/>
                  </a:lnTo>
                  <a:lnTo>
                    <a:pt x="1051840" y="121570"/>
                  </a:lnTo>
                  <a:lnTo>
                    <a:pt x="1055489" y="124271"/>
                  </a:lnTo>
                  <a:lnTo>
                    <a:pt x="1059137" y="126973"/>
                  </a:lnTo>
                  <a:lnTo>
                    <a:pt x="1062655" y="129674"/>
                  </a:lnTo>
                  <a:lnTo>
                    <a:pt x="1066303" y="132376"/>
                  </a:lnTo>
                  <a:lnTo>
                    <a:pt x="1069951" y="135078"/>
                  </a:lnTo>
                  <a:lnTo>
                    <a:pt x="1073469" y="137779"/>
                  </a:lnTo>
                  <a:lnTo>
                    <a:pt x="1077117" y="140481"/>
                  </a:lnTo>
                  <a:lnTo>
                    <a:pt x="1080635" y="143182"/>
                  </a:lnTo>
                  <a:lnTo>
                    <a:pt x="1084284" y="145884"/>
                  </a:lnTo>
                  <a:lnTo>
                    <a:pt x="1087932" y="148585"/>
                  </a:lnTo>
                  <a:lnTo>
                    <a:pt x="1091450" y="148585"/>
                  </a:lnTo>
                  <a:lnTo>
                    <a:pt x="1095098" y="151287"/>
                  </a:lnTo>
                  <a:lnTo>
                    <a:pt x="1098746" y="153989"/>
                  </a:lnTo>
                  <a:lnTo>
                    <a:pt x="1102264" y="156690"/>
                  </a:lnTo>
                  <a:lnTo>
                    <a:pt x="1105912" y="159392"/>
                  </a:lnTo>
                  <a:lnTo>
                    <a:pt x="1109561" y="159392"/>
                  </a:lnTo>
                  <a:lnTo>
                    <a:pt x="1113079" y="162093"/>
                  </a:lnTo>
                  <a:lnTo>
                    <a:pt x="1116727" y="164795"/>
                  </a:lnTo>
                  <a:lnTo>
                    <a:pt x="1120375" y="164795"/>
                  </a:lnTo>
                  <a:lnTo>
                    <a:pt x="1123893" y="167496"/>
                  </a:lnTo>
                  <a:lnTo>
                    <a:pt x="1127541" y="170198"/>
                  </a:lnTo>
                  <a:lnTo>
                    <a:pt x="1131190" y="170198"/>
                  </a:lnTo>
                  <a:lnTo>
                    <a:pt x="1134708" y="170198"/>
                  </a:lnTo>
                  <a:lnTo>
                    <a:pt x="1138356" y="172899"/>
                  </a:lnTo>
                  <a:lnTo>
                    <a:pt x="1141874" y="172899"/>
                  </a:lnTo>
                  <a:lnTo>
                    <a:pt x="1145522" y="175601"/>
                  </a:lnTo>
                  <a:lnTo>
                    <a:pt x="1149170" y="175601"/>
                  </a:lnTo>
                  <a:lnTo>
                    <a:pt x="1152688" y="175601"/>
                  </a:lnTo>
                  <a:lnTo>
                    <a:pt x="1156336" y="178303"/>
                  </a:lnTo>
                  <a:lnTo>
                    <a:pt x="1159985" y="178303"/>
                  </a:lnTo>
                  <a:lnTo>
                    <a:pt x="1163503" y="178303"/>
                  </a:lnTo>
                  <a:lnTo>
                    <a:pt x="1167151" y="178303"/>
                  </a:lnTo>
                  <a:lnTo>
                    <a:pt x="1170799" y="181004"/>
                  </a:lnTo>
                  <a:lnTo>
                    <a:pt x="1174317" y="181004"/>
                  </a:lnTo>
                  <a:lnTo>
                    <a:pt x="1177965" y="181004"/>
                  </a:lnTo>
                  <a:lnTo>
                    <a:pt x="1181614" y="181004"/>
                  </a:lnTo>
                  <a:lnTo>
                    <a:pt x="1185131" y="183706"/>
                  </a:lnTo>
                  <a:lnTo>
                    <a:pt x="1188780" y="183706"/>
                  </a:lnTo>
                  <a:lnTo>
                    <a:pt x="1192428" y="183706"/>
                  </a:lnTo>
                  <a:lnTo>
                    <a:pt x="1195946" y="183706"/>
                  </a:lnTo>
                  <a:lnTo>
                    <a:pt x="1199594" y="183706"/>
                  </a:lnTo>
                  <a:lnTo>
                    <a:pt x="1203112" y="186407"/>
                  </a:lnTo>
                  <a:lnTo>
                    <a:pt x="1221223" y="186407"/>
                  </a:lnTo>
                  <a:lnTo>
                    <a:pt x="1224741" y="189109"/>
                  </a:lnTo>
                  <a:lnTo>
                    <a:pt x="1228389" y="189109"/>
                  </a:lnTo>
                  <a:lnTo>
                    <a:pt x="1232037" y="189109"/>
                  </a:lnTo>
                  <a:lnTo>
                    <a:pt x="1235555" y="189109"/>
                  </a:lnTo>
                  <a:lnTo>
                    <a:pt x="1239204" y="189109"/>
                  </a:lnTo>
                  <a:lnTo>
                    <a:pt x="1242852" y="191810"/>
                  </a:lnTo>
                  <a:lnTo>
                    <a:pt x="1246370" y="191810"/>
                  </a:lnTo>
                  <a:lnTo>
                    <a:pt x="1250018" y="191810"/>
                  </a:lnTo>
                  <a:lnTo>
                    <a:pt x="1253666" y="194512"/>
                  </a:lnTo>
                  <a:lnTo>
                    <a:pt x="1257184" y="194512"/>
                  </a:lnTo>
                  <a:lnTo>
                    <a:pt x="1260833" y="194512"/>
                  </a:lnTo>
                  <a:lnTo>
                    <a:pt x="1264350" y="194512"/>
                  </a:lnTo>
                  <a:lnTo>
                    <a:pt x="1267999" y="197214"/>
                  </a:lnTo>
                  <a:lnTo>
                    <a:pt x="1271647" y="197214"/>
                  </a:lnTo>
                  <a:lnTo>
                    <a:pt x="1275165" y="199915"/>
                  </a:lnTo>
                  <a:lnTo>
                    <a:pt x="1278813" y="199915"/>
                  </a:lnTo>
                  <a:lnTo>
                    <a:pt x="1282461" y="202617"/>
                  </a:lnTo>
                  <a:lnTo>
                    <a:pt x="1285979" y="202617"/>
                  </a:lnTo>
                  <a:lnTo>
                    <a:pt x="1289628" y="205318"/>
                  </a:lnTo>
                  <a:lnTo>
                    <a:pt x="1293276" y="205318"/>
                  </a:lnTo>
                  <a:lnTo>
                    <a:pt x="1296794" y="208020"/>
                  </a:lnTo>
                  <a:lnTo>
                    <a:pt x="1300442" y="210721"/>
                  </a:lnTo>
                  <a:lnTo>
                    <a:pt x="1304090" y="210721"/>
                  </a:lnTo>
                  <a:lnTo>
                    <a:pt x="1307608" y="213423"/>
                  </a:lnTo>
                  <a:lnTo>
                    <a:pt x="1311256" y="216124"/>
                  </a:lnTo>
                  <a:lnTo>
                    <a:pt x="1314905" y="216124"/>
                  </a:lnTo>
                  <a:lnTo>
                    <a:pt x="1318423" y="218826"/>
                  </a:lnTo>
                  <a:lnTo>
                    <a:pt x="1322071" y="221528"/>
                  </a:lnTo>
                  <a:lnTo>
                    <a:pt x="1325589" y="224229"/>
                  </a:lnTo>
                  <a:lnTo>
                    <a:pt x="1329237" y="226931"/>
                  </a:lnTo>
                  <a:lnTo>
                    <a:pt x="1332885" y="229632"/>
                  </a:lnTo>
                  <a:lnTo>
                    <a:pt x="1336403" y="232334"/>
                  </a:lnTo>
                  <a:lnTo>
                    <a:pt x="1340052" y="235035"/>
                  </a:lnTo>
                  <a:lnTo>
                    <a:pt x="1343700" y="235035"/>
                  </a:lnTo>
                  <a:lnTo>
                    <a:pt x="1347218" y="237737"/>
                  </a:lnTo>
                  <a:lnTo>
                    <a:pt x="1350866" y="240439"/>
                  </a:lnTo>
                  <a:lnTo>
                    <a:pt x="1350866" y="243140"/>
                  </a:lnTo>
                  <a:lnTo>
                    <a:pt x="1354514" y="245842"/>
                  </a:lnTo>
                  <a:lnTo>
                    <a:pt x="1358032" y="248543"/>
                  </a:lnTo>
                  <a:lnTo>
                    <a:pt x="1361680" y="251245"/>
                  </a:lnTo>
                  <a:lnTo>
                    <a:pt x="1365329" y="253946"/>
                  </a:lnTo>
                  <a:lnTo>
                    <a:pt x="1368847" y="256648"/>
                  </a:lnTo>
                  <a:lnTo>
                    <a:pt x="1372495" y="259349"/>
                  </a:lnTo>
                  <a:lnTo>
                    <a:pt x="1376143" y="262051"/>
                  </a:lnTo>
                  <a:lnTo>
                    <a:pt x="1376143" y="267454"/>
                  </a:lnTo>
                  <a:lnTo>
                    <a:pt x="1379661" y="270156"/>
                  </a:lnTo>
                  <a:lnTo>
                    <a:pt x="1383309" y="272857"/>
                  </a:lnTo>
                  <a:lnTo>
                    <a:pt x="1386827" y="275559"/>
                  </a:lnTo>
                  <a:lnTo>
                    <a:pt x="1390475" y="278260"/>
                  </a:lnTo>
                  <a:lnTo>
                    <a:pt x="1394124" y="280962"/>
                  </a:lnTo>
                  <a:lnTo>
                    <a:pt x="1397642" y="283664"/>
                  </a:lnTo>
                  <a:lnTo>
                    <a:pt x="1397642" y="289067"/>
                  </a:lnTo>
                  <a:lnTo>
                    <a:pt x="1401290" y="291768"/>
                  </a:lnTo>
                  <a:lnTo>
                    <a:pt x="1404938" y="294470"/>
                  </a:lnTo>
                  <a:lnTo>
                    <a:pt x="1408456" y="297171"/>
                  </a:lnTo>
                  <a:lnTo>
                    <a:pt x="1412104" y="299873"/>
                  </a:lnTo>
                  <a:lnTo>
                    <a:pt x="1415753" y="305276"/>
                  </a:lnTo>
                  <a:lnTo>
                    <a:pt x="1419271" y="307978"/>
                  </a:lnTo>
                  <a:lnTo>
                    <a:pt x="1422919" y="310679"/>
                  </a:lnTo>
                  <a:lnTo>
                    <a:pt x="1422919" y="313381"/>
                  </a:lnTo>
                  <a:lnTo>
                    <a:pt x="1426567" y="316082"/>
                  </a:lnTo>
                  <a:lnTo>
                    <a:pt x="1430085" y="321485"/>
                  </a:lnTo>
                  <a:lnTo>
                    <a:pt x="1433733" y="324187"/>
                  </a:lnTo>
                  <a:lnTo>
                    <a:pt x="1437381" y="326889"/>
                  </a:lnTo>
                  <a:lnTo>
                    <a:pt x="1440899" y="329590"/>
                  </a:lnTo>
                  <a:lnTo>
                    <a:pt x="1444548" y="334993"/>
                  </a:lnTo>
                  <a:lnTo>
                    <a:pt x="1448066" y="337695"/>
                  </a:lnTo>
                  <a:lnTo>
                    <a:pt x="1448066" y="340396"/>
                  </a:lnTo>
                  <a:lnTo>
                    <a:pt x="1451714" y="343098"/>
                  </a:lnTo>
                  <a:lnTo>
                    <a:pt x="1455362" y="345799"/>
                  </a:lnTo>
                  <a:lnTo>
                    <a:pt x="1458880" y="348501"/>
                  </a:lnTo>
                  <a:lnTo>
                    <a:pt x="1462528" y="353904"/>
                  </a:lnTo>
                  <a:lnTo>
                    <a:pt x="1466177" y="356606"/>
                  </a:lnTo>
                  <a:lnTo>
                    <a:pt x="1469694" y="359307"/>
                  </a:lnTo>
                  <a:lnTo>
                    <a:pt x="1473343" y="362009"/>
                  </a:lnTo>
                  <a:lnTo>
                    <a:pt x="1473343" y="364710"/>
                  </a:lnTo>
                  <a:lnTo>
                    <a:pt x="1476991" y="367412"/>
                  </a:lnTo>
                  <a:lnTo>
                    <a:pt x="1480509" y="370114"/>
                  </a:lnTo>
                  <a:lnTo>
                    <a:pt x="1484157" y="372815"/>
                  </a:lnTo>
                  <a:lnTo>
                    <a:pt x="1487805" y="375517"/>
                  </a:lnTo>
                  <a:lnTo>
                    <a:pt x="1491323" y="378218"/>
                  </a:lnTo>
                  <a:lnTo>
                    <a:pt x="1494972" y="380920"/>
                  </a:lnTo>
                  <a:lnTo>
                    <a:pt x="1498620" y="383621"/>
                  </a:lnTo>
                  <a:lnTo>
                    <a:pt x="1498620" y="386323"/>
                  </a:lnTo>
                  <a:lnTo>
                    <a:pt x="1502138" y="389024"/>
                  </a:lnTo>
                  <a:lnTo>
                    <a:pt x="1505786" y="391726"/>
                  </a:lnTo>
                  <a:lnTo>
                    <a:pt x="1509304" y="391726"/>
                  </a:lnTo>
                  <a:lnTo>
                    <a:pt x="1512952" y="394428"/>
                  </a:lnTo>
                  <a:lnTo>
                    <a:pt x="1516600" y="397129"/>
                  </a:lnTo>
                  <a:lnTo>
                    <a:pt x="1520118" y="399831"/>
                  </a:lnTo>
                  <a:lnTo>
                    <a:pt x="1523767" y="402532"/>
                  </a:lnTo>
                  <a:lnTo>
                    <a:pt x="1527415" y="405234"/>
                  </a:lnTo>
                  <a:lnTo>
                    <a:pt x="1530933" y="407935"/>
                  </a:lnTo>
                  <a:lnTo>
                    <a:pt x="1534581" y="407935"/>
                  </a:lnTo>
                  <a:lnTo>
                    <a:pt x="1538229" y="410637"/>
                  </a:lnTo>
                  <a:lnTo>
                    <a:pt x="1541747" y="410637"/>
                  </a:lnTo>
                  <a:lnTo>
                    <a:pt x="1545396" y="413338"/>
                  </a:lnTo>
                  <a:lnTo>
                    <a:pt x="1549044" y="416040"/>
                  </a:lnTo>
                  <a:lnTo>
                    <a:pt x="1552562" y="416040"/>
                  </a:lnTo>
                  <a:lnTo>
                    <a:pt x="1556210" y="418742"/>
                  </a:lnTo>
                  <a:lnTo>
                    <a:pt x="1559858" y="418742"/>
                  </a:lnTo>
                  <a:lnTo>
                    <a:pt x="1563376" y="418742"/>
                  </a:lnTo>
                  <a:lnTo>
                    <a:pt x="1567024" y="421443"/>
                  </a:lnTo>
                  <a:lnTo>
                    <a:pt x="1570542" y="421443"/>
                  </a:lnTo>
                  <a:lnTo>
                    <a:pt x="1574191" y="421443"/>
                  </a:lnTo>
                  <a:lnTo>
                    <a:pt x="1577839" y="424145"/>
                  </a:lnTo>
                  <a:lnTo>
                    <a:pt x="1602986" y="424145"/>
                  </a:lnTo>
                  <a:lnTo>
                    <a:pt x="1606634" y="424145"/>
                  </a:lnTo>
                </a:path>
              </a:pathLst>
            </a:custGeom>
            <a:ln w="14515">
              <a:solidFill>
                <a:srgbClr val="000000"/>
              </a:solidFill>
            </a:ln>
          </p:spPr>
          <p:txBody>
            <a:bodyPr wrap="square" lIns="0" tIns="0" rIns="0" bIns="0" rtlCol="0"/>
            <a:lstStyle/>
            <a:p>
              <a:endParaRPr/>
            </a:p>
          </p:txBody>
        </p:sp>
      </p:grpSp>
      <p:grpSp>
        <p:nvGrpSpPr>
          <p:cNvPr id="43" name="组合 42">
            <a:extLst>
              <a:ext uri="{FF2B5EF4-FFF2-40B4-BE49-F238E27FC236}">
                <a16:creationId xmlns:a16="http://schemas.microsoft.com/office/drawing/2014/main" id="{B68C17A4-BDF4-4895-8A08-EF91E565659E}"/>
              </a:ext>
            </a:extLst>
          </p:cNvPr>
          <p:cNvGrpSpPr/>
          <p:nvPr/>
        </p:nvGrpSpPr>
        <p:grpSpPr>
          <a:xfrm>
            <a:off x="6426754" y="3968456"/>
            <a:ext cx="2099411" cy="888001"/>
            <a:chOff x="4861119" y="2945925"/>
            <a:chExt cx="2099411" cy="888001"/>
          </a:xfrm>
        </p:grpSpPr>
        <p:sp>
          <p:nvSpPr>
            <p:cNvPr id="44" name="object 42">
              <a:extLst>
                <a:ext uri="{FF2B5EF4-FFF2-40B4-BE49-F238E27FC236}">
                  <a16:creationId xmlns:a16="http://schemas.microsoft.com/office/drawing/2014/main" id="{0CAD55A7-1EF9-4A19-A7EB-87AC3B03A84A}"/>
                </a:ext>
              </a:extLst>
            </p:cNvPr>
            <p:cNvSpPr/>
            <p:nvPr/>
          </p:nvSpPr>
          <p:spPr>
            <a:xfrm>
              <a:off x="4887387" y="3213593"/>
              <a:ext cx="0" cy="497205"/>
            </a:xfrm>
            <a:custGeom>
              <a:avLst/>
              <a:gdLst/>
              <a:ahLst/>
              <a:cxnLst/>
              <a:rect l="l" t="t" r="r" b="b"/>
              <a:pathLst>
                <a:path h="497204">
                  <a:moveTo>
                    <a:pt x="0" y="496871"/>
                  </a:moveTo>
                  <a:lnTo>
                    <a:pt x="0" y="0"/>
                  </a:lnTo>
                </a:path>
              </a:pathLst>
            </a:custGeom>
            <a:ln w="14097">
              <a:solidFill>
                <a:srgbClr val="000000"/>
              </a:solidFill>
            </a:ln>
          </p:spPr>
          <p:txBody>
            <a:bodyPr wrap="square" lIns="0" tIns="0" rIns="0" bIns="0" rtlCol="0"/>
            <a:lstStyle/>
            <a:p>
              <a:endParaRPr/>
            </a:p>
          </p:txBody>
        </p:sp>
        <p:sp>
          <p:nvSpPr>
            <p:cNvPr id="45" name="object 43">
              <a:extLst>
                <a:ext uri="{FF2B5EF4-FFF2-40B4-BE49-F238E27FC236}">
                  <a16:creationId xmlns:a16="http://schemas.microsoft.com/office/drawing/2014/main" id="{68FFD291-B21E-4777-A85C-8A0ABD48C2BC}"/>
                </a:ext>
              </a:extLst>
            </p:cNvPr>
            <p:cNvSpPr/>
            <p:nvPr/>
          </p:nvSpPr>
          <p:spPr>
            <a:xfrm>
              <a:off x="4861119" y="3182375"/>
              <a:ext cx="52705" cy="62865"/>
            </a:xfrm>
            <a:custGeom>
              <a:avLst/>
              <a:gdLst/>
              <a:ahLst/>
              <a:cxnLst/>
              <a:rect l="l" t="t" r="r" b="b"/>
              <a:pathLst>
                <a:path w="52704" h="62864">
                  <a:moveTo>
                    <a:pt x="26268" y="0"/>
                  </a:moveTo>
                  <a:lnTo>
                    <a:pt x="13741" y="3720"/>
                  </a:lnTo>
                  <a:lnTo>
                    <a:pt x="4442" y="13601"/>
                  </a:lnTo>
                  <a:lnTo>
                    <a:pt x="0" y="27720"/>
                  </a:lnTo>
                  <a:lnTo>
                    <a:pt x="2666" y="43901"/>
                  </a:lnTo>
                  <a:lnTo>
                    <a:pt x="10046" y="55599"/>
                  </a:lnTo>
                  <a:lnTo>
                    <a:pt x="20784" y="61755"/>
                  </a:lnTo>
                  <a:lnTo>
                    <a:pt x="26268" y="62435"/>
                  </a:lnTo>
                  <a:lnTo>
                    <a:pt x="38792" y="58714"/>
                  </a:lnTo>
                  <a:lnTo>
                    <a:pt x="48092" y="48833"/>
                  </a:lnTo>
                  <a:lnTo>
                    <a:pt x="52536" y="34715"/>
                  </a:lnTo>
                  <a:lnTo>
                    <a:pt x="49868" y="18534"/>
                  </a:lnTo>
                  <a:lnTo>
                    <a:pt x="42486" y="6836"/>
                  </a:lnTo>
                  <a:lnTo>
                    <a:pt x="31749" y="679"/>
                  </a:lnTo>
                  <a:lnTo>
                    <a:pt x="26268" y="0"/>
                  </a:lnTo>
                  <a:close/>
                </a:path>
              </a:pathLst>
            </a:custGeom>
            <a:solidFill>
              <a:srgbClr val="000000"/>
            </a:solidFill>
          </p:spPr>
          <p:txBody>
            <a:bodyPr wrap="square" lIns="0" tIns="0" rIns="0" bIns="0" rtlCol="0"/>
            <a:lstStyle/>
            <a:p>
              <a:endParaRPr/>
            </a:p>
          </p:txBody>
        </p:sp>
        <p:sp>
          <p:nvSpPr>
            <p:cNvPr id="46" name="object 44">
              <a:extLst>
                <a:ext uri="{FF2B5EF4-FFF2-40B4-BE49-F238E27FC236}">
                  <a16:creationId xmlns:a16="http://schemas.microsoft.com/office/drawing/2014/main" id="{502B5754-CC69-4C99-B37C-507658B756E9}"/>
                </a:ext>
              </a:extLst>
            </p:cNvPr>
            <p:cNvSpPr/>
            <p:nvPr/>
          </p:nvSpPr>
          <p:spPr>
            <a:xfrm>
              <a:off x="5009099" y="3280838"/>
              <a:ext cx="0" cy="429895"/>
            </a:xfrm>
            <a:custGeom>
              <a:avLst/>
              <a:gdLst/>
              <a:ahLst/>
              <a:cxnLst/>
              <a:rect l="l" t="t" r="r" b="b"/>
              <a:pathLst>
                <a:path h="429895">
                  <a:moveTo>
                    <a:pt x="0" y="429625"/>
                  </a:moveTo>
                  <a:lnTo>
                    <a:pt x="0" y="0"/>
                  </a:lnTo>
                </a:path>
              </a:pathLst>
            </a:custGeom>
            <a:ln w="14097">
              <a:solidFill>
                <a:srgbClr val="000000"/>
              </a:solidFill>
            </a:ln>
          </p:spPr>
          <p:txBody>
            <a:bodyPr wrap="square" lIns="0" tIns="0" rIns="0" bIns="0" rtlCol="0"/>
            <a:lstStyle/>
            <a:p>
              <a:endParaRPr/>
            </a:p>
          </p:txBody>
        </p:sp>
        <p:sp>
          <p:nvSpPr>
            <p:cNvPr id="47" name="object 45">
              <a:extLst>
                <a:ext uri="{FF2B5EF4-FFF2-40B4-BE49-F238E27FC236}">
                  <a16:creationId xmlns:a16="http://schemas.microsoft.com/office/drawing/2014/main" id="{5EE86A04-FED1-4822-94BF-252A0662BF8D}"/>
                </a:ext>
              </a:extLst>
            </p:cNvPr>
            <p:cNvSpPr/>
            <p:nvPr/>
          </p:nvSpPr>
          <p:spPr>
            <a:xfrm>
              <a:off x="4982831" y="3249620"/>
              <a:ext cx="52705" cy="62865"/>
            </a:xfrm>
            <a:custGeom>
              <a:avLst/>
              <a:gdLst/>
              <a:ahLst/>
              <a:cxnLst/>
              <a:rect l="l" t="t" r="r" b="b"/>
              <a:pathLst>
                <a:path w="52704" h="62864">
                  <a:moveTo>
                    <a:pt x="26268" y="0"/>
                  </a:moveTo>
                  <a:lnTo>
                    <a:pt x="13741" y="3720"/>
                  </a:lnTo>
                  <a:lnTo>
                    <a:pt x="4442" y="13601"/>
                  </a:lnTo>
                  <a:lnTo>
                    <a:pt x="0" y="27720"/>
                  </a:lnTo>
                  <a:lnTo>
                    <a:pt x="2666" y="43901"/>
                  </a:lnTo>
                  <a:lnTo>
                    <a:pt x="10046" y="55599"/>
                  </a:lnTo>
                  <a:lnTo>
                    <a:pt x="20784" y="61755"/>
                  </a:lnTo>
                  <a:lnTo>
                    <a:pt x="26268" y="62435"/>
                  </a:lnTo>
                  <a:lnTo>
                    <a:pt x="38795" y="58714"/>
                  </a:lnTo>
                  <a:lnTo>
                    <a:pt x="48093" y="48833"/>
                  </a:lnTo>
                  <a:lnTo>
                    <a:pt x="52536" y="34715"/>
                  </a:lnTo>
                  <a:lnTo>
                    <a:pt x="49870" y="18534"/>
                  </a:lnTo>
                  <a:lnTo>
                    <a:pt x="42489" y="6835"/>
                  </a:lnTo>
                  <a:lnTo>
                    <a:pt x="31751" y="679"/>
                  </a:lnTo>
                  <a:lnTo>
                    <a:pt x="26268" y="0"/>
                  </a:lnTo>
                  <a:close/>
                </a:path>
              </a:pathLst>
            </a:custGeom>
            <a:solidFill>
              <a:srgbClr val="000000"/>
            </a:solidFill>
          </p:spPr>
          <p:txBody>
            <a:bodyPr wrap="square" lIns="0" tIns="0" rIns="0" bIns="0" rtlCol="0"/>
            <a:lstStyle/>
            <a:p>
              <a:endParaRPr/>
            </a:p>
          </p:txBody>
        </p:sp>
        <p:sp>
          <p:nvSpPr>
            <p:cNvPr id="48" name="object 46">
              <a:extLst>
                <a:ext uri="{FF2B5EF4-FFF2-40B4-BE49-F238E27FC236}">
                  <a16:creationId xmlns:a16="http://schemas.microsoft.com/office/drawing/2014/main" id="{EF3F88C5-0DE4-4851-B51B-C1D16CDF6AB2}"/>
                </a:ext>
              </a:extLst>
            </p:cNvPr>
            <p:cNvSpPr/>
            <p:nvPr/>
          </p:nvSpPr>
          <p:spPr>
            <a:xfrm>
              <a:off x="5130817" y="3422806"/>
              <a:ext cx="0" cy="287655"/>
            </a:xfrm>
            <a:custGeom>
              <a:avLst/>
              <a:gdLst/>
              <a:ahLst/>
              <a:cxnLst/>
              <a:rect l="l" t="t" r="r" b="b"/>
              <a:pathLst>
                <a:path h="287654">
                  <a:moveTo>
                    <a:pt x="0" y="287658"/>
                  </a:moveTo>
                  <a:lnTo>
                    <a:pt x="0" y="0"/>
                  </a:lnTo>
                </a:path>
              </a:pathLst>
            </a:custGeom>
            <a:ln w="14097">
              <a:solidFill>
                <a:srgbClr val="000000"/>
              </a:solidFill>
            </a:ln>
          </p:spPr>
          <p:txBody>
            <a:bodyPr wrap="square" lIns="0" tIns="0" rIns="0" bIns="0" rtlCol="0"/>
            <a:lstStyle/>
            <a:p>
              <a:endParaRPr/>
            </a:p>
          </p:txBody>
        </p:sp>
        <p:sp>
          <p:nvSpPr>
            <p:cNvPr id="49" name="object 47">
              <a:extLst>
                <a:ext uri="{FF2B5EF4-FFF2-40B4-BE49-F238E27FC236}">
                  <a16:creationId xmlns:a16="http://schemas.microsoft.com/office/drawing/2014/main" id="{85BAB95C-F0EC-4952-A198-953B5DF33FA9}"/>
                </a:ext>
              </a:extLst>
            </p:cNvPr>
            <p:cNvSpPr/>
            <p:nvPr/>
          </p:nvSpPr>
          <p:spPr>
            <a:xfrm>
              <a:off x="5104550" y="3391588"/>
              <a:ext cx="52705" cy="62865"/>
            </a:xfrm>
            <a:custGeom>
              <a:avLst/>
              <a:gdLst/>
              <a:ahLst/>
              <a:cxnLst/>
              <a:rect l="l" t="t" r="r" b="b"/>
              <a:pathLst>
                <a:path w="52704" h="62864">
                  <a:moveTo>
                    <a:pt x="26268" y="0"/>
                  </a:moveTo>
                  <a:lnTo>
                    <a:pt x="13741" y="3720"/>
                  </a:lnTo>
                  <a:lnTo>
                    <a:pt x="4442" y="13601"/>
                  </a:lnTo>
                  <a:lnTo>
                    <a:pt x="0" y="27720"/>
                  </a:lnTo>
                  <a:lnTo>
                    <a:pt x="2666" y="43897"/>
                  </a:lnTo>
                  <a:lnTo>
                    <a:pt x="10046" y="55597"/>
                  </a:lnTo>
                  <a:lnTo>
                    <a:pt x="20784" y="61755"/>
                  </a:lnTo>
                  <a:lnTo>
                    <a:pt x="26268" y="62435"/>
                  </a:lnTo>
                  <a:lnTo>
                    <a:pt x="38795" y="58713"/>
                  </a:lnTo>
                  <a:lnTo>
                    <a:pt x="48093" y="48830"/>
                  </a:lnTo>
                  <a:lnTo>
                    <a:pt x="52536" y="34713"/>
                  </a:lnTo>
                  <a:lnTo>
                    <a:pt x="49869" y="18533"/>
                  </a:lnTo>
                  <a:lnTo>
                    <a:pt x="42489" y="6835"/>
                  </a:lnTo>
                  <a:lnTo>
                    <a:pt x="31750" y="679"/>
                  </a:lnTo>
                  <a:lnTo>
                    <a:pt x="26268" y="0"/>
                  </a:lnTo>
                  <a:close/>
                </a:path>
              </a:pathLst>
            </a:custGeom>
            <a:solidFill>
              <a:srgbClr val="000000"/>
            </a:solidFill>
          </p:spPr>
          <p:txBody>
            <a:bodyPr wrap="square" lIns="0" tIns="0" rIns="0" bIns="0" rtlCol="0"/>
            <a:lstStyle/>
            <a:p>
              <a:endParaRPr/>
            </a:p>
          </p:txBody>
        </p:sp>
        <p:sp>
          <p:nvSpPr>
            <p:cNvPr id="50" name="object 48">
              <a:extLst>
                <a:ext uri="{FF2B5EF4-FFF2-40B4-BE49-F238E27FC236}">
                  <a16:creationId xmlns:a16="http://schemas.microsoft.com/office/drawing/2014/main" id="{2FC53F56-9D92-42FE-9265-F6750CF5E398}"/>
                </a:ext>
              </a:extLst>
            </p:cNvPr>
            <p:cNvSpPr/>
            <p:nvPr/>
          </p:nvSpPr>
          <p:spPr>
            <a:xfrm>
              <a:off x="5252536" y="3546089"/>
              <a:ext cx="0" cy="164465"/>
            </a:xfrm>
            <a:custGeom>
              <a:avLst/>
              <a:gdLst/>
              <a:ahLst/>
              <a:cxnLst/>
              <a:rect l="l" t="t" r="r" b="b"/>
              <a:pathLst>
                <a:path h="164464">
                  <a:moveTo>
                    <a:pt x="0" y="164375"/>
                  </a:moveTo>
                  <a:lnTo>
                    <a:pt x="0" y="0"/>
                  </a:lnTo>
                </a:path>
              </a:pathLst>
            </a:custGeom>
            <a:ln w="14097">
              <a:solidFill>
                <a:srgbClr val="000000"/>
              </a:solidFill>
            </a:ln>
          </p:spPr>
          <p:txBody>
            <a:bodyPr wrap="square" lIns="0" tIns="0" rIns="0" bIns="0" rtlCol="0"/>
            <a:lstStyle/>
            <a:p>
              <a:endParaRPr/>
            </a:p>
          </p:txBody>
        </p:sp>
        <p:sp>
          <p:nvSpPr>
            <p:cNvPr id="51" name="object 49">
              <a:extLst>
                <a:ext uri="{FF2B5EF4-FFF2-40B4-BE49-F238E27FC236}">
                  <a16:creationId xmlns:a16="http://schemas.microsoft.com/office/drawing/2014/main" id="{D19C6FD6-8E27-4454-9614-59673EDDF5C3}"/>
                </a:ext>
              </a:extLst>
            </p:cNvPr>
            <p:cNvSpPr/>
            <p:nvPr/>
          </p:nvSpPr>
          <p:spPr>
            <a:xfrm>
              <a:off x="5226268" y="3514871"/>
              <a:ext cx="52705" cy="62865"/>
            </a:xfrm>
            <a:custGeom>
              <a:avLst/>
              <a:gdLst/>
              <a:ahLst/>
              <a:cxnLst/>
              <a:rect l="l" t="t" r="r" b="b"/>
              <a:pathLst>
                <a:path w="52704" h="62864">
                  <a:moveTo>
                    <a:pt x="26268" y="0"/>
                  </a:moveTo>
                  <a:lnTo>
                    <a:pt x="13741" y="3720"/>
                  </a:lnTo>
                  <a:lnTo>
                    <a:pt x="4442" y="13601"/>
                  </a:lnTo>
                  <a:lnTo>
                    <a:pt x="0" y="27720"/>
                  </a:lnTo>
                  <a:lnTo>
                    <a:pt x="2666" y="43897"/>
                  </a:lnTo>
                  <a:lnTo>
                    <a:pt x="10046" y="55597"/>
                  </a:lnTo>
                  <a:lnTo>
                    <a:pt x="20784" y="61755"/>
                  </a:lnTo>
                  <a:lnTo>
                    <a:pt x="26268" y="62435"/>
                  </a:lnTo>
                  <a:lnTo>
                    <a:pt x="38792" y="58713"/>
                  </a:lnTo>
                  <a:lnTo>
                    <a:pt x="48092" y="48830"/>
                  </a:lnTo>
                  <a:lnTo>
                    <a:pt x="52536" y="34713"/>
                  </a:lnTo>
                  <a:lnTo>
                    <a:pt x="49868" y="18533"/>
                  </a:lnTo>
                  <a:lnTo>
                    <a:pt x="42486" y="6835"/>
                  </a:lnTo>
                  <a:lnTo>
                    <a:pt x="31748" y="679"/>
                  </a:lnTo>
                  <a:lnTo>
                    <a:pt x="26268" y="0"/>
                  </a:lnTo>
                  <a:close/>
                </a:path>
              </a:pathLst>
            </a:custGeom>
            <a:solidFill>
              <a:srgbClr val="000000"/>
            </a:solidFill>
          </p:spPr>
          <p:txBody>
            <a:bodyPr wrap="square" lIns="0" tIns="0" rIns="0" bIns="0" rtlCol="0"/>
            <a:lstStyle/>
            <a:p>
              <a:endParaRPr/>
            </a:p>
          </p:txBody>
        </p:sp>
        <p:sp>
          <p:nvSpPr>
            <p:cNvPr id="52" name="object 50">
              <a:extLst>
                <a:ext uri="{FF2B5EF4-FFF2-40B4-BE49-F238E27FC236}">
                  <a16:creationId xmlns:a16="http://schemas.microsoft.com/office/drawing/2014/main" id="{27FE49E8-C108-4A03-A801-39CF3FA4AA43}"/>
                </a:ext>
              </a:extLst>
            </p:cNvPr>
            <p:cNvSpPr/>
            <p:nvPr/>
          </p:nvSpPr>
          <p:spPr>
            <a:xfrm>
              <a:off x="5374247" y="3575973"/>
              <a:ext cx="0" cy="134620"/>
            </a:xfrm>
            <a:custGeom>
              <a:avLst/>
              <a:gdLst/>
              <a:ahLst/>
              <a:cxnLst/>
              <a:rect l="l" t="t" r="r" b="b"/>
              <a:pathLst>
                <a:path h="134620">
                  <a:moveTo>
                    <a:pt x="0" y="134490"/>
                  </a:moveTo>
                  <a:lnTo>
                    <a:pt x="0" y="0"/>
                  </a:lnTo>
                </a:path>
              </a:pathLst>
            </a:custGeom>
            <a:ln w="14097">
              <a:solidFill>
                <a:srgbClr val="000000"/>
              </a:solidFill>
            </a:ln>
          </p:spPr>
          <p:txBody>
            <a:bodyPr wrap="square" lIns="0" tIns="0" rIns="0" bIns="0" rtlCol="0"/>
            <a:lstStyle/>
            <a:p>
              <a:endParaRPr/>
            </a:p>
          </p:txBody>
        </p:sp>
        <p:sp>
          <p:nvSpPr>
            <p:cNvPr id="53" name="object 51">
              <a:extLst>
                <a:ext uri="{FF2B5EF4-FFF2-40B4-BE49-F238E27FC236}">
                  <a16:creationId xmlns:a16="http://schemas.microsoft.com/office/drawing/2014/main" id="{762654CC-6C07-4230-8B6C-FEE03F57E228}"/>
                </a:ext>
              </a:extLst>
            </p:cNvPr>
            <p:cNvSpPr/>
            <p:nvPr/>
          </p:nvSpPr>
          <p:spPr>
            <a:xfrm>
              <a:off x="5347980" y="3544755"/>
              <a:ext cx="52705" cy="62865"/>
            </a:xfrm>
            <a:custGeom>
              <a:avLst/>
              <a:gdLst/>
              <a:ahLst/>
              <a:cxnLst/>
              <a:rect l="l" t="t" r="r" b="b"/>
              <a:pathLst>
                <a:path w="52704" h="62864">
                  <a:moveTo>
                    <a:pt x="26268" y="0"/>
                  </a:moveTo>
                  <a:lnTo>
                    <a:pt x="13741" y="3720"/>
                  </a:lnTo>
                  <a:lnTo>
                    <a:pt x="4442" y="13601"/>
                  </a:lnTo>
                  <a:lnTo>
                    <a:pt x="0" y="27720"/>
                  </a:lnTo>
                  <a:lnTo>
                    <a:pt x="2666" y="43901"/>
                  </a:lnTo>
                  <a:lnTo>
                    <a:pt x="10046" y="55599"/>
                  </a:lnTo>
                  <a:lnTo>
                    <a:pt x="20784" y="61755"/>
                  </a:lnTo>
                  <a:lnTo>
                    <a:pt x="26268" y="62435"/>
                  </a:lnTo>
                  <a:lnTo>
                    <a:pt x="38795" y="58714"/>
                  </a:lnTo>
                  <a:lnTo>
                    <a:pt x="48093" y="48833"/>
                  </a:lnTo>
                  <a:lnTo>
                    <a:pt x="52536" y="34715"/>
                  </a:lnTo>
                  <a:lnTo>
                    <a:pt x="49870" y="18534"/>
                  </a:lnTo>
                  <a:lnTo>
                    <a:pt x="42489" y="6835"/>
                  </a:lnTo>
                  <a:lnTo>
                    <a:pt x="31751" y="679"/>
                  </a:lnTo>
                  <a:lnTo>
                    <a:pt x="26268" y="0"/>
                  </a:lnTo>
                  <a:close/>
                </a:path>
              </a:pathLst>
            </a:custGeom>
            <a:solidFill>
              <a:srgbClr val="000000"/>
            </a:solidFill>
          </p:spPr>
          <p:txBody>
            <a:bodyPr wrap="square" lIns="0" tIns="0" rIns="0" bIns="0" rtlCol="0"/>
            <a:lstStyle/>
            <a:p>
              <a:endParaRPr/>
            </a:p>
          </p:txBody>
        </p:sp>
        <p:sp>
          <p:nvSpPr>
            <p:cNvPr id="54" name="object 52">
              <a:extLst>
                <a:ext uri="{FF2B5EF4-FFF2-40B4-BE49-F238E27FC236}">
                  <a16:creationId xmlns:a16="http://schemas.microsoft.com/office/drawing/2014/main" id="{B5879436-8CDF-49F8-B35F-369B447CA427}"/>
                </a:ext>
              </a:extLst>
            </p:cNvPr>
            <p:cNvSpPr/>
            <p:nvPr/>
          </p:nvSpPr>
          <p:spPr>
            <a:xfrm>
              <a:off x="5495940" y="3493782"/>
              <a:ext cx="0" cy="217170"/>
            </a:xfrm>
            <a:custGeom>
              <a:avLst/>
              <a:gdLst/>
              <a:ahLst/>
              <a:cxnLst/>
              <a:rect l="l" t="t" r="r" b="b"/>
              <a:pathLst>
                <a:path h="217170">
                  <a:moveTo>
                    <a:pt x="0" y="216682"/>
                  </a:moveTo>
                  <a:lnTo>
                    <a:pt x="0" y="0"/>
                  </a:lnTo>
                </a:path>
              </a:pathLst>
            </a:custGeom>
            <a:ln w="14097">
              <a:solidFill>
                <a:srgbClr val="000000"/>
              </a:solidFill>
            </a:ln>
          </p:spPr>
          <p:txBody>
            <a:bodyPr wrap="square" lIns="0" tIns="0" rIns="0" bIns="0" rtlCol="0"/>
            <a:lstStyle/>
            <a:p>
              <a:endParaRPr/>
            </a:p>
          </p:txBody>
        </p:sp>
        <p:sp>
          <p:nvSpPr>
            <p:cNvPr id="55" name="object 53">
              <a:extLst>
                <a:ext uri="{FF2B5EF4-FFF2-40B4-BE49-F238E27FC236}">
                  <a16:creationId xmlns:a16="http://schemas.microsoft.com/office/drawing/2014/main" id="{1DF5063B-3D79-46AA-9C0F-A55BB69EAA96}"/>
                </a:ext>
              </a:extLst>
            </p:cNvPr>
            <p:cNvSpPr/>
            <p:nvPr/>
          </p:nvSpPr>
          <p:spPr>
            <a:xfrm>
              <a:off x="5469672" y="3462564"/>
              <a:ext cx="52705" cy="62865"/>
            </a:xfrm>
            <a:custGeom>
              <a:avLst/>
              <a:gdLst/>
              <a:ahLst/>
              <a:cxnLst/>
              <a:rect l="l" t="t" r="r" b="b"/>
              <a:pathLst>
                <a:path w="52704" h="62864">
                  <a:moveTo>
                    <a:pt x="26267" y="0"/>
                  </a:moveTo>
                  <a:lnTo>
                    <a:pt x="13760" y="3722"/>
                  </a:lnTo>
                  <a:lnTo>
                    <a:pt x="4454" y="13605"/>
                  </a:lnTo>
                  <a:lnTo>
                    <a:pt x="0" y="27721"/>
                  </a:lnTo>
                  <a:lnTo>
                    <a:pt x="2674" y="43902"/>
                  </a:lnTo>
                  <a:lnTo>
                    <a:pt x="10065" y="55599"/>
                  </a:lnTo>
                  <a:lnTo>
                    <a:pt x="20798" y="61755"/>
                  </a:lnTo>
                  <a:lnTo>
                    <a:pt x="26267" y="62435"/>
                  </a:lnTo>
                  <a:lnTo>
                    <a:pt x="38803" y="58714"/>
                  </a:lnTo>
                  <a:lnTo>
                    <a:pt x="48098" y="48833"/>
                  </a:lnTo>
                  <a:lnTo>
                    <a:pt x="52535" y="34715"/>
                  </a:lnTo>
                  <a:lnTo>
                    <a:pt x="49873" y="18537"/>
                  </a:lnTo>
                  <a:lnTo>
                    <a:pt x="42497" y="6838"/>
                  </a:lnTo>
                  <a:lnTo>
                    <a:pt x="31756" y="680"/>
                  </a:lnTo>
                  <a:lnTo>
                    <a:pt x="26267" y="0"/>
                  </a:lnTo>
                  <a:close/>
                </a:path>
              </a:pathLst>
            </a:custGeom>
            <a:solidFill>
              <a:srgbClr val="000000"/>
            </a:solidFill>
          </p:spPr>
          <p:txBody>
            <a:bodyPr wrap="square" lIns="0" tIns="0" rIns="0" bIns="0" rtlCol="0"/>
            <a:lstStyle/>
            <a:p>
              <a:endParaRPr/>
            </a:p>
          </p:txBody>
        </p:sp>
        <p:sp>
          <p:nvSpPr>
            <p:cNvPr id="56" name="object 54">
              <a:extLst>
                <a:ext uri="{FF2B5EF4-FFF2-40B4-BE49-F238E27FC236}">
                  <a16:creationId xmlns:a16="http://schemas.microsoft.com/office/drawing/2014/main" id="{C6F7AA90-8788-4427-98A7-1BE09B3DB399}"/>
                </a:ext>
              </a:extLst>
            </p:cNvPr>
            <p:cNvSpPr/>
            <p:nvPr/>
          </p:nvSpPr>
          <p:spPr>
            <a:xfrm>
              <a:off x="5617658" y="3348084"/>
              <a:ext cx="0" cy="362585"/>
            </a:xfrm>
            <a:custGeom>
              <a:avLst/>
              <a:gdLst/>
              <a:ahLst/>
              <a:cxnLst/>
              <a:rect l="l" t="t" r="r" b="b"/>
              <a:pathLst>
                <a:path h="362585">
                  <a:moveTo>
                    <a:pt x="0" y="362380"/>
                  </a:moveTo>
                  <a:lnTo>
                    <a:pt x="0" y="0"/>
                  </a:lnTo>
                </a:path>
              </a:pathLst>
            </a:custGeom>
            <a:ln w="14097">
              <a:solidFill>
                <a:srgbClr val="000000"/>
              </a:solidFill>
            </a:ln>
          </p:spPr>
          <p:txBody>
            <a:bodyPr wrap="square" lIns="0" tIns="0" rIns="0" bIns="0" rtlCol="0"/>
            <a:lstStyle/>
            <a:p>
              <a:endParaRPr/>
            </a:p>
          </p:txBody>
        </p:sp>
        <p:sp>
          <p:nvSpPr>
            <p:cNvPr id="57" name="object 55">
              <a:extLst>
                <a:ext uri="{FF2B5EF4-FFF2-40B4-BE49-F238E27FC236}">
                  <a16:creationId xmlns:a16="http://schemas.microsoft.com/office/drawing/2014/main" id="{674FDB0E-28B8-4BF5-8F05-A1844BAF446B}"/>
                </a:ext>
              </a:extLst>
            </p:cNvPr>
            <p:cNvSpPr/>
            <p:nvPr/>
          </p:nvSpPr>
          <p:spPr>
            <a:xfrm>
              <a:off x="5591390" y="3316866"/>
              <a:ext cx="52705" cy="62865"/>
            </a:xfrm>
            <a:custGeom>
              <a:avLst/>
              <a:gdLst/>
              <a:ahLst/>
              <a:cxnLst/>
              <a:rect l="l" t="t" r="r" b="b"/>
              <a:pathLst>
                <a:path w="52704" h="62864">
                  <a:moveTo>
                    <a:pt x="26267" y="0"/>
                  </a:moveTo>
                  <a:lnTo>
                    <a:pt x="13760" y="3722"/>
                  </a:lnTo>
                  <a:lnTo>
                    <a:pt x="4454" y="13605"/>
                  </a:lnTo>
                  <a:lnTo>
                    <a:pt x="0" y="27721"/>
                  </a:lnTo>
                  <a:lnTo>
                    <a:pt x="2674" y="43902"/>
                  </a:lnTo>
                  <a:lnTo>
                    <a:pt x="10065" y="55599"/>
                  </a:lnTo>
                  <a:lnTo>
                    <a:pt x="20798" y="61755"/>
                  </a:lnTo>
                  <a:lnTo>
                    <a:pt x="26267" y="62435"/>
                  </a:lnTo>
                  <a:lnTo>
                    <a:pt x="38803" y="58714"/>
                  </a:lnTo>
                  <a:lnTo>
                    <a:pt x="48098" y="48833"/>
                  </a:lnTo>
                  <a:lnTo>
                    <a:pt x="52535" y="34715"/>
                  </a:lnTo>
                  <a:lnTo>
                    <a:pt x="49873" y="18537"/>
                  </a:lnTo>
                  <a:lnTo>
                    <a:pt x="42497" y="6838"/>
                  </a:lnTo>
                  <a:lnTo>
                    <a:pt x="31756" y="680"/>
                  </a:lnTo>
                  <a:lnTo>
                    <a:pt x="26267" y="0"/>
                  </a:lnTo>
                  <a:close/>
                </a:path>
              </a:pathLst>
            </a:custGeom>
            <a:solidFill>
              <a:srgbClr val="000000"/>
            </a:solidFill>
          </p:spPr>
          <p:txBody>
            <a:bodyPr wrap="square" lIns="0" tIns="0" rIns="0" bIns="0" rtlCol="0"/>
            <a:lstStyle/>
            <a:p>
              <a:endParaRPr/>
            </a:p>
          </p:txBody>
        </p:sp>
        <p:sp>
          <p:nvSpPr>
            <p:cNvPr id="58" name="object 56">
              <a:extLst>
                <a:ext uri="{FF2B5EF4-FFF2-40B4-BE49-F238E27FC236}">
                  <a16:creationId xmlns:a16="http://schemas.microsoft.com/office/drawing/2014/main" id="{F55F7AAE-F609-4E07-AD45-F0D6BD41531B}"/>
                </a:ext>
              </a:extLst>
            </p:cNvPr>
            <p:cNvSpPr/>
            <p:nvPr/>
          </p:nvSpPr>
          <p:spPr>
            <a:xfrm>
              <a:off x="5739376" y="3236008"/>
              <a:ext cx="0" cy="474980"/>
            </a:xfrm>
            <a:custGeom>
              <a:avLst/>
              <a:gdLst/>
              <a:ahLst/>
              <a:cxnLst/>
              <a:rect l="l" t="t" r="r" b="b"/>
              <a:pathLst>
                <a:path h="474979">
                  <a:moveTo>
                    <a:pt x="0" y="474456"/>
                  </a:moveTo>
                  <a:lnTo>
                    <a:pt x="0" y="0"/>
                  </a:lnTo>
                </a:path>
              </a:pathLst>
            </a:custGeom>
            <a:ln w="14097">
              <a:solidFill>
                <a:srgbClr val="000000"/>
              </a:solidFill>
            </a:ln>
          </p:spPr>
          <p:txBody>
            <a:bodyPr wrap="square" lIns="0" tIns="0" rIns="0" bIns="0" rtlCol="0"/>
            <a:lstStyle/>
            <a:p>
              <a:endParaRPr/>
            </a:p>
          </p:txBody>
        </p:sp>
        <p:sp>
          <p:nvSpPr>
            <p:cNvPr id="59" name="object 57">
              <a:extLst>
                <a:ext uri="{FF2B5EF4-FFF2-40B4-BE49-F238E27FC236}">
                  <a16:creationId xmlns:a16="http://schemas.microsoft.com/office/drawing/2014/main" id="{768CEAE1-2879-40CB-9F00-60029ACF2E4D}"/>
                </a:ext>
              </a:extLst>
            </p:cNvPr>
            <p:cNvSpPr/>
            <p:nvPr/>
          </p:nvSpPr>
          <p:spPr>
            <a:xfrm>
              <a:off x="5713109" y="3204790"/>
              <a:ext cx="52705" cy="62865"/>
            </a:xfrm>
            <a:custGeom>
              <a:avLst/>
              <a:gdLst/>
              <a:ahLst/>
              <a:cxnLst/>
              <a:rect l="l" t="t" r="r" b="b"/>
              <a:pathLst>
                <a:path w="52704" h="62864">
                  <a:moveTo>
                    <a:pt x="26267" y="0"/>
                  </a:moveTo>
                  <a:lnTo>
                    <a:pt x="13760" y="3720"/>
                  </a:lnTo>
                  <a:lnTo>
                    <a:pt x="4454" y="13601"/>
                  </a:lnTo>
                  <a:lnTo>
                    <a:pt x="0" y="27720"/>
                  </a:lnTo>
                  <a:lnTo>
                    <a:pt x="2674" y="43901"/>
                  </a:lnTo>
                  <a:lnTo>
                    <a:pt x="10065" y="55599"/>
                  </a:lnTo>
                  <a:lnTo>
                    <a:pt x="20797" y="61755"/>
                  </a:lnTo>
                  <a:lnTo>
                    <a:pt x="26267" y="62435"/>
                  </a:lnTo>
                  <a:lnTo>
                    <a:pt x="38803" y="58714"/>
                  </a:lnTo>
                  <a:lnTo>
                    <a:pt x="48098" y="48833"/>
                  </a:lnTo>
                  <a:lnTo>
                    <a:pt x="52535" y="34715"/>
                  </a:lnTo>
                  <a:lnTo>
                    <a:pt x="49873" y="18534"/>
                  </a:lnTo>
                  <a:lnTo>
                    <a:pt x="42497" y="6835"/>
                  </a:lnTo>
                  <a:lnTo>
                    <a:pt x="31756" y="679"/>
                  </a:lnTo>
                  <a:lnTo>
                    <a:pt x="26267" y="0"/>
                  </a:lnTo>
                  <a:close/>
                </a:path>
              </a:pathLst>
            </a:custGeom>
            <a:solidFill>
              <a:srgbClr val="000000"/>
            </a:solidFill>
          </p:spPr>
          <p:txBody>
            <a:bodyPr wrap="square" lIns="0" tIns="0" rIns="0" bIns="0" rtlCol="0"/>
            <a:lstStyle/>
            <a:p>
              <a:endParaRPr/>
            </a:p>
          </p:txBody>
        </p:sp>
        <p:sp>
          <p:nvSpPr>
            <p:cNvPr id="60" name="object 58">
              <a:extLst>
                <a:ext uri="{FF2B5EF4-FFF2-40B4-BE49-F238E27FC236}">
                  <a16:creationId xmlns:a16="http://schemas.microsoft.com/office/drawing/2014/main" id="{DB845F8F-393C-42D1-ACD0-5CB083E7BA1B}"/>
                </a:ext>
              </a:extLst>
            </p:cNvPr>
            <p:cNvSpPr/>
            <p:nvPr/>
          </p:nvSpPr>
          <p:spPr>
            <a:xfrm>
              <a:off x="5861094" y="3221069"/>
              <a:ext cx="0" cy="489584"/>
            </a:xfrm>
            <a:custGeom>
              <a:avLst/>
              <a:gdLst/>
              <a:ahLst/>
              <a:cxnLst/>
              <a:rect l="l" t="t" r="r" b="b"/>
              <a:pathLst>
                <a:path h="489585">
                  <a:moveTo>
                    <a:pt x="0" y="489394"/>
                  </a:moveTo>
                  <a:lnTo>
                    <a:pt x="0" y="0"/>
                  </a:lnTo>
                </a:path>
              </a:pathLst>
            </a:custGeom>
            <a:ln w="14097">
              <a:solidFill>
                <a:srgbClr val="000000"/>
              </a:solidFill>
            </a:ln>
          </p:spPr>
          <p:txBody>
            <a:bodyPr wrap="square" lIns="0" tIns="0" rIns="0" bIns="0" rtlCol="0"/>
            <a:lstStyle/>
            <a:p>
              <a:endParaRPr/>
            </a:p>
          </p:txBody>
        </p:sp>
        <p:sp>
          <p:nvSpPr>
            <p:cNvPr id="61" name="object 59">
              <a:extLst>
                <a:ext uri="{FF2B5EF4-FFF2-40B4-BE49-F238E27FC236}">
                  <a16:creationId xmlns:a16="http://schemas.microsoft.com/office/drawing/2014/main" id="{A605223E-AA2E-4D5D-934A-BEA556249699}"/>
                </a:ext>
              </a:extLst>
            </p:cNvPr>
            <p:cNvSpPr/>
            <p:nvPr/>
          </p:nvSpPr>
          <p:spPr>
            <a:xfrm>
              <a:off x="5834827" y="3189852"/>
              <a:ext cx="52705" cy="62865"/>
            </a:xfrm>
            <a:custGeom>
              <a:avLst/>
              <a:gdLst/>
              <a:ahLst/>
              <a:cxnLst/>
              <a:rect l="l" t="t" r="r" b="b"/>
              <a:pathLst>
                <a:path w="52704" h="62864">
                  <a:moveTo>
                    <a:pt x="26267" y="0"/>
                  </a:moveTo>
                  <a:lnTo>
                    <a:pt x="13760" y="3720"/>
                  </a:lnTo>
                  <a:lnTo>
                    <a:pt x="4454" y="13601"/>
                  </a:lnTo>
                  <a:lnTo>
                    <a:pt x="0" y="27720"/>
                  </a:lnTo>
                  <a:lnTo>
                    <a:pt x="2674" y="43897"/>
                  </a:lnTo>
                  <a:lnTo>
                    <a:pt x="10065" y="55597"/>
                  </a:lnTo>
                  <a:lnTo>
                    <a:pt x="20797" y="61755"/>
                  </a:lnTo>
                  <a:lnTo>
                    <a:pt x="26267" y="62435"/>
                  </a:lnTo>
                  <a:lnTo>
                    <a:pt x="38803" y="58713"/>
                  </a:lnTo>
                  <a:lnTo>
                    <a:pt x="48098" y="48830"/>
                  </a:lnTo>
                  <a:lnTo>
                    <a:pt x="52535" y="34713"/>
                  </a:lnTo>
                  <a:lnTo>
                    <a:pt x="49872" y="18533"/>
                  </a:lnTo>
                  <a:lnTo>
                    <a:pt x="42496" y="6835"/>
                  </a:lnTo>
                  <a:lnTo>
                    <a:pt x="31755" y="679"/>
                  </a:lnTo>
                  <a:lnTo>
                    <a:pt x="26267" y="0"/>
                  </a:lnTo>
                  <a:close/>
                </a:path>
              </a:pathLst>
            </a:custGeom>
            <a:solidFill>
              <a:srgbClr val="000000"/>
            </a:solidFill>
          </p:spPr>
          <p:txBody>
            <a:bodyPr wrap="square" lIns="0" tIns="0" rIns="0" bIns="0" rtlCol="0"/>
            <a:lstStyle/>
            <a:p>
              <a:endParaRPr/>
            </a:p>
          </p:txBody>
        </p:sp>
        <p:sp>
          <p:nvSpPr>
            <p:cNvPr id="62" name="object 60">
              <a:extLst>
                <a:ext uri="{FF2B5EF4-FFF2-40B4-BE49-F238E27FC236}">
                  <a16:creationId xmlns:a16="http://schemas.microsoft.com/office/drawing/2014/main" id="{4200F8DF-E748-4C19-9909-8B64B2656F7C}"/>
                </a:ext>
              </a:extLst>
            </p:cNvPr>
            <p:cNvSpPr/>
            <p:nvPr/>
          </p:nvSpPr>
          <p:spPr>
            <a:xfrm>
              <a:off x="5982813" y="3314461"/>
              <a:ext cx="0" cy="396240"/>
            </a:xfrm>
            <a:custGeom>
              <a:avLst/>
              <a:gdLst/>
              <a:ahLst/>
              <a:cxnLst/>
              <a:rect l="l" t="t" r="r" b="b"/>
              <a:pathLst>
                <a:path h="396239">
                  <a:moveTo>
                    <a:pt x="0" y="396003"/>
                  </a:moveTo>
                  <a:lnTo>
                    <a:pt x="0" y="0"/>
                  </a:lnTo>
                </a:path>
              </a:pathLst>
            </a:custGeom>
            <a:ln w="14097">
              <a:solidFill>
                <a:srgbClr val="000000"/>
              </a:solidFill>
            </a:ln>
          </p:spPr>
          <p:txBody>
            <a:bodyPr wrap="square" lIns="0" tIns="0" rIns="0" bIns="0" rtlCol="0"/>
            <a:lstStyle/>
            <a:p>
              <a:endParaRPr/>
            </a:p>
          </p:txBody>
        </p:sp>
        <p:sp>
          <p:nvSpPr>
            <p:cNvPr id="63" name="object 61">
              <a:extLst>
                <a:ext uri="{FF2B5EF4-FFF2-40B4-BE49-F238E27FC236}">
                  <a16:creationId xmlns:a16="http://schemas.microsoft.com/office/drawing/2014/main" id="{CEAB6702-236C-4B5B-848F-9A728237228C}"/>
                </a:ext>
              </a:extLst>
            </p:cNvPr>
            <p:cNvSpPr/>
            <p:nvPr/>
          </p:nvSpPr>
          <p:spPr>
            <a:xfrm>
              <a:off x="5956545" y="3283243"/>
              <a:ext cx="52705" cy="62865"/>
            </a:xfrm>
            <a:custGeom>
              <a:avLst/>
              <a:gdLst/>
              <a:ahLst/>
              <a:cxnLst/>
              <a:rect l="l" t="t" r="r" b="b"/>
              <a:pathLst>
                <a:path w="52704" h="62864">
                  <a:moveTo>
                    <a:pt x="26267" y="0"/>
                  </a:moveTo>
                  <a:lnTo>
                    <a:pt x="13760" y="3722"/>
                  </a:lnTo>
                  <a:lnTo>
                    <a:pt x="4454" y="13605"/>
                  </a:lnTo>
                  <a:lnTo>
                    <a:pt x="0" y="27721"/>
                  </a:lnTo>
                  <a:lnTo>
                    <a:pt x="2674" y="43902"/>
                  </a:lnTo>
                  <a:lnTo>
                    <a:pt x="10065" y="55599"/>
                  </a:lnTo>
                  <a:lnTo>
                    <a:pt x="20798" y="61755"/>
                  </a:lnTo>
                  <a:lnTo>
                    <a:pt x="26267" y="62435"/>
                  </a:lnTo>
                  <a:lnTo>
                    <a:pt x="38803" y="58714"/>
                  </a:lnTo>
                  <a:lnTo>
                    <a:pt x="48098" y="48833"/>
                  </a:lnTo>
                  <a:lnTo>
                    <a:pt x="52535" y="34715"/>
                  </a:lnTo>
                  <a:lnTo>
                    <a:pt x="49873" y="18537"/>
                  </a:lnTo>
                  <a:lnTo>
                    <a:pt x="42497" y="6838"/>
                  </a:lnTo>
                  <a:lnTo>
                    <a:pt x="31756" y="680"/>
                  </a:lnTo>
                  <a:lnTo>
                    <a:pt x="26267" y="0"/>
                  </a:lnTo>
                  <a:close/>
                </a:path>
              </a:pathLst>
            </a:custGeom>
            <a:solidFill>
              <a:srgbClr val="000000"/>
            </a:solidFill>
          </p:spPr>
          <p:txBody>
            <a:bodyPr wrap="square" lIns="0" tIns="0" rIns="0" bIns="0" rtlCol="0"/>
            <a:lstStyle/>
            <a:p>
              <a:endParaRPr/>
            </a:p>
          </p:txBody>
        </p:sp>
        <p:sp>
          <p:nvSpPr>
            <p:cNvPr id="64" name="object 62">
              <a:extLst>
                <a:ext uri="{FF2B5EF4-FFF2-40B4-BE49-F238E27FC236}">
                  <a16:creationId xmlns:a16="http://schemas.microsoft.com/office/drawing/2014/main" id="{A6B81F0F-538B-4CAB-B7D7-54B8CC624068}"/>
                </a:ext>
              </a:extLst>
            </p:cNvPr>
            <p:cNvSpPr/>
            <p:nvPr/>
          </p:nvSpPr>
          <p:spPr>
            <a:xfrm>
              <a:off x="6104531" y="3460159"/>
              <a:ext cx="0" cy="250825"/>
            </a:xfrm>
            <a:custGeom>
              <a:avLst/>
              <a:gdLst/>
              <a:ahLst/>
              <a:cxnLst/>
              <a:rect l="l" t="t" r="r" b="b"/>
              <a:pathLst>
                <a:path h="250825">
                  <a:moveTo>
                    <a:pt x="0" y="250304"/>
                  </a:moveTo>
                  <a:lnTo>
                    <a:pt x="0" y="0"/>
                  </a:lnTo>
                </a:path>
              </a:pathLst>
            </a:custGeom>
            <a:ln w="14097">
              <a:solidFill>
                <a:srgbClr val="000000"/>
              </a:solidFill>
            </a:ln>
          </p:spPr>
          <p:txBody>
            <a:bodyPr wrap="square" lIns="0" tIns="0" rIns="0" bIns="0" rtlCol="0"/>
            <a:lstStyle/>
            <a:p>
              <a:endParaRPr/>
            </a:p>
          </p:txBody>
        </p:sp>
        <p:sp>
          <p:nvSpPr>
            <p:cNvPr id="65" name="object 63">
              <a:extLst>
                <a:ext uri="{FF2B5EF4-FFF2-40B4-BE49-F238E27FC236}">
                  <a16:creationId xmlns:a16="http://schemas.microsoft.com/office/drawing/2014/main" id="{84385DF1-0348-4B97-A742-86F28BFB0BBF}"/>
                </a:ext>
              </a:extLst>
            </p:cNvPr>
            <p:cNvSpPr/>
            <p:nvPr/>
          </p:nvSpPr>
          <p:spPr>
            <a:xfrm>
              <a:off x="6078264" y="3428941"/>
              <a:ext cx="52705" cy="62865"/>
            </a:xfrm>
            <a:custGeom>
              <a:avLst/>
              <a:gdLst/>
              <a:ahLst/>
              <a:cxnLst/>
              <a:rect l="l" t="t" r="r" b="b"/>
              <a:pathLst>
                <a:path w="52704" h="62864">
                  <a:moveTo>
                    <a:pt x="26267" y="0"/>
                  </a:moveTo>
                  <a:lnTo>
                    <a:pt x="13760" y="3722"/>
                  </a:lnTo>
                  <a:lnTo>
                    <a:pt x="4454" y="13605"/>
                  </a:lnTo>
                  <a:lnTo>
                    <a:pt x="0" y="27721"/>
                  </a:lnTo>
                  <a:lnTo>
                    <a:pt x="2674" y="43902"/>
                  </a:lnTo>
                  <a:lnTo>
                    <a:pt x="10065" y="55599"/>
                  </a:lnTo>
                  <a:lnTo>
                    <a:pt x="20798" y="61755"/>
                  </a:lnTo>
                  <a:lnTo>
                    <a:pt x="26267" y="62435"/>
                  </a:lnTo>
                  <a:lnTo>
                    <a:pt x="38803" y="58714"/>
                  </a:lnTo>
                  <a:lnTo>
                    <a:pt x="48098" y="48833"/>
                  </a:lnTo>
                  <a:lnTo>
                    <a:pt x="52535" y="34715"/>
                  </a:lnTo>
                  <a:lnTo>
                    <a:pt x="49873" y="18537"/>
                  </a:lnTo>
                  <a:lnTo>
                    <a:pt x="42497" y="6838"/>
                  </a:lnTo>
                  <a:lnTo>
                    <a:pt x="31756" y="680"/>
                  </a:lnTo>
                  <a:lnTo>
                    <a:pt x="26267" y="0"/>
                  </a:lnTo>
                  <a:close/>
                </a:path>
              </a:pathLst>
            </a:custGeom>
            <a:solidFill>
              <a:srgbClr val="000000"/>
            </a:solidFill>
          </p:spPr>
          <p:txBody>
            <a:bodyPr wrap="square" lIns="0" tIns="0" rIns="0" bIns="0" rtlCol="0"/>
            <a:lstStyle/>
            <a:p>
              <a:endParaRPr/>
            </a:p>
          </p:txBody>
        </p:sp>
        <p:sp>
          <p:nvSpPr>
            <p:cNvPr id="66" name="object 64">
              <a:extLst>
                <a:ext uri="{FF2B5EF4-FFF2-40B4-BE49-F238E27FC236}">
                  <a16:creationId xmlns:a16="http://schemas.microsoft.com/office/drawing/2014/main" id="{3D3B6EBF-642D-4A1F-89C0-054047C29712}"/>
                </a:ext>
              </a:extLst>
            </p:cNvPr>
            <p:cNvSpPr/>
            <p:nvPr/>
          </p:nvSpPr>
          <p:spPr>
            <a:xfrm>
              <a:off x="6226249" y="3564766"/>
              <a:ext cx="0" cy="146050"/>
            </a:xfrm>
            <a:custGeom>
              <a:avLst/>
              <a:gdLst/>
              <a:ahLst/>
              <a:cxnLst/>
              <a:rect l="l" t="t" r="r" b="b"/>
              <a:pathLst>
                <a:path h="146050">
                  <a:moveTo>
                    <a:pt x="0" y="145698"/>
                  </a:moveTo>
                  <a:lnTo>
                    <a:pt x="0" y="0"/>
                  </a:lnTo>
                </a:path>
              </a:pathLst>
            </a:custGeom>
            <a:ln w="14097">
              <a:solidFill>
                <a:srgbClr val="000000"/>
              </a:solidFill>
            </a:ln>
          </p:spPr>
          <p:txBody>
            <a:bodyPr wrap="square" lIns="0" tIns="0" rIns="0" bIns="0" rtlCol="0"/>
            <a:lstStyle/>
            <a:p>
              <a:endParaRPr/>
            </a:p>
          </p:txBody>
        </p:sp>
        <p:sp>
          <p:nvSpPr>
            <p:cNvPr id="67" name="object 65">
              <a:extLst>
                <a:ext uri="{FF2B5EF4-FFF2-40B4-BE49-F238E27FC236}">
                  <a16:creationId xmlns:a16="http://schemas.microsoft.com/office/drawing/2014/main" id="{17A27515-5F6E-4221-9AF8-22ABB01DEED9}"/>
                </a:ext>
              </a:extLst>
            </p:cNvPr>
            <p:cNvSpPr/>
            <p:nvPr/>
          </p:nvSpPr>
          <p:spPr>
            <a:xfrm>
              <a:off x="6199982" y="3533548"/>
              <a:ext cx="52705" cy="62865"/>
            </a:xfrm>
            <a:custGeom>
              <a:avLst/>
              <a:gdLst/>
              <a:ahLst/>
              <a:cxnLst/>
              <a:rect l="l" t="t" r="r" b="b"/>
              <a:pathLst>
                <a:path w="52704" h="62864">
                  <a:moveTo>
                    <a:pt x="26267" y="0"/>
                  </a:moveTo>
                  <a:lnTo>
                    <a:pt x="13760" y="3720"/>
                  </a:lnTo>
                  <a:lnTo>
                    <a:pt x="4454" y="13601"/>
                  </a:lnTo>
                  <a:lnTo>
                    <a:pt x="0" y="27720"/>
                  </a:lnTo>
                  <a:lnTo>
                    <a:pt x="2674" y="43901"/>
                  </a:lnTo>
                  <a:lnTo>
                    <a:pt x="10065" y="55599"/>
                  </a:lnTo>
                  <a:lnTo>
                    <a:pt x="20797" y="61755"/>
                  </a:lnTo>
                  <a:lnTo>
                    <a:pt x="26267" y="62435"/>
                  </a:lnTo>
                  <a:lnTo>
                    <a:pt x="38803" y="58714"/>
                  </a:lnTo>
                  <a:lnTo>
                    <a:pt x="48098" y="48833"/>
                  </a:lnTo>
                  <a:lnTo>
                    <a:pt x="52535" y="34715"/>
                  </a:lnTo>
                  <a:lnTo>
                    <a:pt x="49873" y="18534"/>
                  </a:lnTo>
                  <a:lnTo>
                    <a:pt x="42497" y="6835"/>
                  </a:lnTo>
                  <a:lnTo>
                    <a:pt x="31756" y="679"/>
                  </a:lnTo>
                  <a:lnTo>
                    <a:pt x="26267" y="0"/>
                  </a:lnTo>
                  <a:close/>
                </a:path>
              </a:pathLst>
            </a:custGeom>
            <a:solidFill>
              <a:srgbClr val="000000"/>
            </a:solidFill>
          </p:spPr>
          <p:txBody>
            <a:bodyPr wrap="square" lIns="0" tIns="0" rIns="0" bIns="0" rtlCol="0"/>
            <a:lstStyle/>
            <a:p>
              <a:endParaRPr/>
            </a:p>
          </p:txBody>
        </p:sp>
        <p:sp>
          <p:nvSpPr>
            <p:cNvPr id="68" name="object 66">
              <a:extLst>
                <a:ext uri="{FF2B5EF4-FFF2-40B4-BE49-F238E27FC236}">
                  <a16:creationId xmlns:a16="http://schemas.microsoft.com/office/drawing/2014/main" id="{6748AF84-AABC-4340-B6ED-F89F33AEDE7C}"/>
                </a:ext>
              </a:extLst>
            </p:cNvPr>
            <p:cNvSpPr/>
            <p:nvPr/>
          </p:nvSpPr>
          <p:spPr>
            <a:xfrm>
              <a:off x="6347968" y="3564766"/>
              <a:ext cx="0" cy="146050"/>
            </a:xfrm>
            <a:custGeom>
              <a:avLst/>
              <a:gdLst/>
              <a:ahLst/>
              <a:cxnLst/>
              <a:rect l="l" t="t" r="r" b="b"/>
              <a:pathLst>
                <a:path h="146050">
                  <a:moveTo>
                    <a:pt x="0" y="145698"/>
                  </a:moveTo>
                  <a:lnTo>
                    <a:pt x="0" y="0"/>
                  </a:lnTo>
                </a:path>
              </a:pathLst>
            </a:custGeom>
            <a:ln w="14097">
              <a:solidFill>
                <a:srgbClr val="000000"/>
              </a:solidFill>
            </a:ln>
          </p:spPr>
          <p:txBody>
            <a:bodyPr wrap="square" lIns="0" tIns="0" rIns="0" bIns="0" rtlCol="0"/>
            <a:lstStyle/>
            <a:p>
              <a:endParaRPr/>
            </a:p>
          </p:txBody>
        </p:sp>
        <p:sp>
          <p:nvSpPr>
            <p:cNvPr id="69" name="object 67">
              <a:extLst>
                <a:ext uri="{FF2B5EF4-FFF2-40B4-BE49-F238E27FC236}">
                  <a16:creationId xmlns:a16="http://schemas.microsoft.com/office/drawing/2014/main" id="{991801AD-3899-4306-8EB1-A374DB602CA6}"/>
                </a:ext>
              </a:extLst>
            </p:cNvPr>
            <p:cNvSpPr/>
            <p:nvPr/>
          </p:nvSpPr>
          <p:spPr>
            <a:xfrm>
              <a:off x="6321699" y="3533548"/>
              <a:ext cx="52705" cy="62865"/>
            </a:xfrm>
            <a:custGeom>
              <a:avLst/>
              <a:gdLst/>
              <a:ahLst/>
              <a:cxnLst/>
              <a:rect l="l" t="t" r="r" b="b"/>
              <a:pathLst>
                <a:path w="52704" h="62864">
                  <a:moveTo>
                    <a:pt x="26268" y="0"/>
                  </a:moveTo>
                  <a:lnTo>
                    <a:pt x="13732" y="3720"/>
                  </a:lnTo>
                  <a:lnTo>
                    <a:pt x="4437" y="13601"/>
                  </a:lnTo>
                  <a:lnTo>
                    <a:pt x="0" y="27720"/>
                  </a:lnTo>
                  <a:lnTo>
                    <a:pt x="2662" y="43901"/>
                  </a:lnTo>
                  <a:lnTo>
                    <a:pt x="10038" y="55599"/>
                  </a:lnTo>
                  <a:lnTo>
                    <a:pt x="20779" y="61755"/>
                  </a:lnTo>
                  <a:lnTo>
                    <a:pt x="26268" y="62435"/>
                  </a:lnTo>
                  <a:lnTo>
                    <a:pt x="38804" y="58714"/>
                  </a:lnTo>
                  <a:lnTo>
                    <a:pt x="48099" y="48833"/>
                  </a:lnTo>
                  <a:lnTo>
                    <a:pt x="52536" y="34715"/>
                  </a:lnTo>
                  <a:lnTo>
                    <a:pt x="49873" y="18534"/>
                  </a:lnTo>
                  <a:lnTo>
                    <a:pt x="42498" y="6835"/>
                  </a:lnTo>
                  <a:lnTo>
                    <a:pt x="31757" y="679"/>
                  </a:lnTo>
                  <a:lnTo>
                    <a:pt x="26268" y="0"/>
                  </a:lnTo>
                  <a:close/>
                </a:path>
              </a:pathLst>
            </a:custGeom>
            <a:solidFill>
              <a:srgbClr val="000000"/>
            </a:solidFill>
          </p:spPr>
          <p:txBody>
            <a:bodyPr wrap="square" lIns="0" tIns="0" rIns="0" bIns="0" rtlCol="0"/>
            <a:lstStyle/>
            <a:p>
              <a:endParaRPr/>
            </a:p>
          </p:txBody>
        </p:sp>
        <p:sp>
          <p:nvSpPr>
            <p:cNvPr id="70" name="object 68">
              <a:extLst>
                <a:ext uri="{FF2B5EF4-FFF2-40B4-BE49-F238E27FC236}">
                  <a16:creationId xmlns:a16="http://schemas.microsoft.com/office/drawing/2014/main" id="{AA816E5F-D5F6-4BA4-8A7F-38A37C2A4E68}"/>
                </a:ext>
              </a:extLst>
            </p:cNvPr>
            <p:cNvSpPr/>
            <p:nvPr/>
          </p:nvSpPr>
          <p:spPr>
            <a:xfrm>
              <a:off x="6469686" y="3460159"/>
              <a:ext cx="0" cy="250825"/>
            </a:xfrm>
            <a:custGeom>
              <a:avLst/>
              <a:gdLst/>
              <a:ahLst/>
              <a:cxnLst/>
              <a:rect l="l" t="t" r="r" b="b"/>
              <a:pathLst>
                <a:path h="250825">
                  <a:moveTo>
                    <a:pt x="0" y="250304"/>
                  </a:moveTo>
                  <a:lnTo>
                    <a:pt x="0" y="0"/>
                  </a:lnTo>
                </a:path>
              </a:pathLst>
            </a:custGeom>
            <a:ln w="14097">
              <a:solidFill>
                <a:srgbClr val="000000"/>
              </a:solidFill>
            </a:ln>
          </p:spPr>
          <p:txBody>
            <a:bodyPr wrap="square" lIns="0" tIns="0" rIns="0" bIns="0" rtlCol="0"/>
            <a:lstStyle/>
            <a:p>
              <a:endParaRPr/>
            </a:p>
          </p:txBody>
        </p:sp>
        <p:sp>
          <p:nvSpPr>
            <p:cNvPr id="71" name="object 69">
              <a:extLst>
                <a:ext uri="{FF2B5EF4-FFF2-40B4-BE49-F238E27FC236}">
                  <a16:creationId xmlns:a16="http://schemas.microsoft.com/office/drawing/2014/main" id="{11B90C25-1C39-4E76-A404-63DBD94538D7}"/>
                </a:ext>
              </a:extLst>
            </p:cNvPr>
            <p:cNvSpPr/>
            <p:nvPr/>
          </p:nvSpPr>
          <p:spPr>
            <a:xfrm>
              <a:off x="6443417" y="3428941"/>
              <a:ext cx="52705" cy="62865"/>
            </a:xfrm>
            <a:custGeom>
              <a:avLst/>
              <a:gdLst/>
              <a:ahLst/>
              <a:cxnLst/>
              <a:rect l="l" t="t" r="r" b="b"/>
              <a:pathLst>
                <a:path w="52704" h="62864">
                  <a:moveTo>
                    <a:pt x="26268" y="0"/>
                  </a:moveTo>
                  <a:lnTo>
                    <a:pt x="13732" y="3722"/>
                  </a:lnTo>
                  <a:lnTo>
                    <a:pt x="4437" y="13605"/>
                  </a:lnTo>
                  <a:lnTo>
                    <a:pt x="0" y="27721"/>
                  </a:lnTo>
                  <a:lnTo>
                    <a:pt x="2663" y="43902"/>
                  </a:lnTo>
                  <a:lnTo>
                    <a:pt x="10039" y="55600"/>
                  </a:lnTo>
                  <a:lnTo>
                    <a:pt x="20780" y="61755"/>
                  </a:lnTo>
                  <a:lnTo>
                    <a:pt x="26268" y="62435"/>
                  </a:lnTo>
                  <a:lnTo>
                    <a:pt x="38804" y="58714"/>
                  </a:lnTo>
                  <a:lnTo>
                    <a:pt x="48099" y="48833"/>
                  </a:lnTo>
                  <a:lnTo>
                    <a:pt x="52536" y="34715"/>
                  </a:lnTo>
                  <a:lnTo>
                    <a:pt x="49873" y="18537"/>
                  </a:lnTo>
                  <a:lnTo>
                    <a:pt x="42498" y="6838"/>
                  </a:lnTo>
                  <a:lnTo>
                    <a:pt x="31757" y="680"/>
                  </a:lnTo>
                  <a:lnTo>
                    <a:pt x="26268" y="0"/>
                  </a:lnTo>
                  <a:close/>
                </a:path>
              </a:pathLst>
            </a:custGeom>
            <a:solidFill>
              <a:srgbClr val="000000"/>
            </a:solidFill>
          </p:spPr>
          <p:txBody>
            <a:bodyPr wrap="square" lIns="0" tIns="0" rIns="0" bIns="0" rtlCol="0"/>
            <a:lstStyle/>
            <a:p>
              <a:endParaRPr/>
            </a:p>
          </p:txBody>
        </p:sp>
        <p:sp>
          <p:nvSpPr>
            <p:cNvPr id="72" name="object 70">
              <a:extLst>
                <a:ext uri="{FF2B5EF4-FFF2-40B4-BE49-F238E27FC236}">
                  <a16:creationId xmlns:a16="http://schemas.microsoft.com/office/drawing/2014/main" id="{3D99BE0E-90DE-4432-85FF-58BF57DD09AF}"/>
                </a:ext>
              </a:extLst>
            </p:cNvPr>
            <p:cNvSpPr/>
            <p:nvPr/>
          </p:nvSpPr>
          <p:spPr>
            <a:xfrm>
              <a:off x="6597213" y="3314461"/>
              <a:ext cx="0" cy="396240"/>
            </a:xfrm>
            <a:custGeom>
              <a:avLst/>
              <a:gdLst/>
              <a:ahLst/>
              <a:cxnLst/>
              <a:rect l="l" t="t" r="r" b="b"/>
              <a:pathLst>
                <a:path h="396239">
                  <a:moveTo>
                    <a:pt x="0" y="396003"/>
                  </a:moveTo>
                  <a:lnTo>
                    <a:pt x="0" y="0"/>
                  </a:lnTo>
                </a:path>
              </a:pathLst>
            </a:custGeom>
            <a:ln w="14097">
              <a:solidFill>
                <a:srgbClr val="000000"/>
              </a:solidFill>
            </a:ln>
          </p:spPr>
          <p:txBody>
            <a:bodyPr wrap="square" lIns="0" tIns="0" rIns="0" bIns="0" rtlCol="0"/>
            <a:lstStyle/>
            <a:p>
              <a:endParaRPr/>
            </a:p>
          </p:txBody>
        </p:sp>
        <p:sp>
          <p:nvSpPr>
            <p:cNvPr id="73" name="object 71">
              <a:extLst>
                <a:ext uri="{FF2B5EF4-FFF2-40B4-BE49-F238E27FC236}">
                  <a16:creationId xmlns:a16="http://schemas.microsoft.com/office/drawing/2014/main" id="{D5783CD4-5300-4500-9F83-FBF703030990}"/>
                </a:ext>
              </a:extLst>
            </p:cNvPr>
            <p:cNvSpPr/>
            <p:nvPr/>
          </p:nvSpPr>
          <p:spPr>
            <a:xfrm>
              <a:off x="6570944" y="3283243"/>
              <a:ext cx="52705" cy="62865"/>
            </a:xfrm>
            <a:custGeom>
              <a:avLst/>
              <a:gdLst/>
              <a:ahLst/>
              <a:cxnLst/>
              <a:rect l="l" t="t" r="r" b="b"/>
              <a:pathLst>
                <a:path w="52704" h="62864">
                  <a:moveTo>
                    <a:pt x="26268" y="0"/>
                  </a:moveTo>
                  <a:lnTo>
                    <a:pt x="13732" y="3722"/>
                  </a:lnTo>
                  <a:lnTo>
                    <a:pt x="4437" y="13605"/>
                  </a:lnTo>
                  <a:lnTo>
                    <a:pt x="0" y="27721"/>
                  </a:lnTo>
                  <a:lnTo>
                    <a:pt x="2663" y="43902"/>
                  </a:lnTo>
                  <a:lnTo>
                    <a:pt x="10039" y="55600"/>
                  </a:lnTo>
                  <a:lnTo>
                    <a:pt x="20780" y="61755"/>
                  </a:lnTo>
                  <a:lnTo>
                    <a:pt x="26268" y="62435"/>
                  </a:lnTo>
                  <a:lnTo>
                    <a:pt x="38804" y="58714"/>
                  </a:lnTo>
                  <a:lnTo>
                    <a:pt x="48099" y="48833"/>
                  </a:lnTo>
                  <a:lnTo>
                    <a:pt x="52536" y="34715"/>
                  </a:lnTo>
                  <a:lnTo>
                    <a:pt x="49873" y="18537"/>
                  </a:lnTo>
                  <a:lnTo>
                    <a:pt x="42498" y="6838"/>
                  </a:lnTo>
                  <a:lnTo>
                    <a:pt x="31757" y="680"/>
                  </a:lnTo>
                  <a:lnTo>
                    <a:pt x="26268" y="0"/>
                  </a:lnTo>
                  <a:close/>
                </a:path>
              </a:pathLst>
            </a:custGeom>
            <a:solidFill>
              <a:srgbClr val="000000"/>
            </a:solidFill>
          </p:spPr>
          <p:txBody>
            <a:bodyPr wrap="square" lIns="0" tIns="0" rIns="0" bIns="0" rtlCol="0"/>
            <a:lstStyle/>
            <a:p>
              <a:endParaRPr/>
            </a:p>
          </p:txBody>
        </p:sp>
        <p:sp>
          <p:nvSpPr>
            <p:cNvPr id="74" name="object 72">
              <a:extLst>
                <a:ext uri="{FF2B5EF4-FFF2-40B4-BE49-F238E27FC236}">
                  <a16:creationId xmlns:a16="http://schemas.microsoft.com/office/drawing/2014/main" id="{C9A3B83F-3B5C-4A41-B99E-B82880F71118}"/>
                </a:ext>
              </a:extLst>
            </p:cNvPr>
            <p:cNvSpPr/>
            <p:nvPr/>
          </p:nvSpPr>
          <p:spPr>
            <a:xfrm>
              <a:off x="6718931" y="3221069"/>
              <a:ext cx="0" cy="489584"/>
            </a:xfrm>
            <a:custGeom>
              <a:avLst/>
              <a:gdLst/>
              <a:ahLst/>
              <a:cxnLst/>
              <a:rect l="l" t="t" r="r" b="b"/>
              <a:pathLst>
                <a:path h="489585">
                  <a:moveTo>
                    <a:pt x="0" y="489394"/>
                  </a:moveTo>
                  <a:lnTo>
                    <a:pt x="0" y="0"/>
                  </a:lnTo>
                </a:path>
              </a:pathLst>
            </a:custGeom>
            <a:ln w="14097">
              <a:solidFill>
                <a:srgbClr val="000000"/>
              </a:solidFill>
            </a:ln>
          </p:spPr>
          <p:txBody>
            <a:bodyPr wrap="square" lIns="0" tIns="0" rIns="0" bIns="0" rtlCol="0"/>
            <a:lstStyle/>
            <a:p>
              <a:endParaRPr/>
            </a:p>
          </p:txBody>
        </p:sp>
        <p:sp>
          <p:nvSpPr>
            <p:cNvPr id="75" name="object 73">
              <a:extLst>
                <a:ext uri="{FF2B5EF4-FFF2-40B4-BE49-F238E27FC236}">
                  <a16:creationId xmlns:a16="http://schemas.microsoft.com/office/drawing/2014/main" id="{92AF2A2C-A82C-4CE4-B6AE-5A7DE7F33E4C}"/>
                </a:ext>
              </a:extLst>
            </p:cNvPr>
            <p:cNvSpPr/>
            <p:nvPr/>
          </p:nvSpPr>
          <p:spPr>
            <a:xfrm>
              <a:off x="6692662" y="3189852"/>
              <a:ext cx="52705" cy="62865"/>
            </a:xfrm>
            <a:custGeom>
              <a:avLst/>
              <a:gdLst/>
              <a:ahLst/>
              <a:cxnLst/>
              <a:rect l="l" t="t" r="r" b="b"/>
              <a:pathLst>
                <a:path w="52704" h="62864">
                  <a:moveTo>
                    <a:pt x="26268" y="0"/>
                  </a:moveTo>
                  <a:lnTo>
                    <a:pt x="13732" y="3720"/>
                  </a:lnTo>
                  <a:lnTo>
                    <a:pt x="4437" y="13601"/>
                  </a:lnTo>
                  <a:lnTo>
                    <a:pt x="0" y="27720"/>
                  </a:lnTo>
                  <a:lnTo>
                    <a:pt x="2662" y="43898"/>
                  </a:lnTo>
                  <a:lnTo>
                    <a:pt x="10038" y="55597"/>
                  </a:lnTo>
                  <a:lnTo>
                    <a:pt x="20779" y="61755"/>
                  </a:lnTo>
                  <a:lnTo>
                    <a:pt x="26268" y="62435"/>
                  </a:lnTo>
                  <a:lnTo>
                    <a:pt x="38804" y="58713"/>
                  </a:lnTo>
                  <a:lnTo>
                    <a:pt x="48099" y="48830"/>
                  </a:lnTo>
                  <a:lnTo>
                    <a:pt x="52536" y="34713"/>
                  </a:lnTo>
                  <a:lnTo>
                    <a:pt x="49873" y="18533"/>
                  </a:lnTo>
                  <a:lnTo>
                    <a:pt x="42497" y="6835"/>
                  </a:lnTo>
                  <a:lnTo>
                    <a:pt x="31756" y="679"/>
                  </a:lnTo>
                  <a:lnTo>
                    <a:pt x="26268" y="0"/>
                  </a:lnTo>
                  <a:close/>
                </a:path>
              </a:pathLst>
            </a:custGeom>
            <a:solidFill>
              <a:srgbClr val="000000"/>
            </a:solidFill>
          </p:spPr>
          <p:txBody>
            <a:bodyPr wrap="square" lIns="0" tIns="0" rIns="0" bIns="0" rtlCol="0"/>
            <a:lstStyle/>
            <a:p>
              <a:endParaRPr/>
            </a:p>
          </p:txBody>
        </p:sp>
        <p:sp>
          <p:nvSpPr>
            <p:cNvPr id="76" name="object 74">
              <a:extLst>
                <a:ext uri="{FF2B5EF4-FFF2-40B4-BE49-F238E27FC236}">
                  <a16:creationId xmlns:a16="http://schemas.microsoft.com/office/drawing/2014/main" id="{444B498D-02F6-4A01-A1D5-0B796905E3BA}"/>
                </a:ext>
              </a:extLst>
            </p:cNvPr>
            <p:cNvSpPr/>
            <p:nvPr/>
          </p:nvSpPr>
          <p:spPr>
            <a:xfrm>
              <a:off x="4887388" y="3711165"/>
              <a:ext cx="1954530" cy="0"/>
            </a:xfrm>
            <a:custGeom>
              <a:avLst/>
              <a:gdLst/>
              <a:ahLst/>
              <a:cxnLst/>
              <a:rect l="l" t="t" r="r" b="b"/>
              <a:pathLst>
                <a:path w="1954529">
                  <a:moveTo>
                    <a:pt x="0" y="0"/>
                  </a:moveTo>
                  <a:lnTo>
                    <a:pt x="1954240" y="0"/>
                  </a:lnTo>
                </a:path>
              </a:pathLst>
            </a:custGeom>
            <a:ln w="16649">
              <a:solidFill>
                <a:srgbClr val="000000"/>
              </a:solidFill>
            </a:ln>
          </p:spPr>
          <p:txBody>
            <a:bodyPr wrap="square" lIns="0" tIns="0" rIns="0" bIns="0" rtlCol="0"/>
            <a:lstStyle/>
            <a:p>
              <a:endParaRPr/>
            </a:p>
          </p:txBody>
        </p:sp>
        <p:sp>
          <p:nvSpPr>
            <p:cNvPr id="77" name="object 75">
              <a:extLst>
                <a:ext uri="{FF2B5EF4-FFF2-40B4-BE49-F238E27FC236}">
                  <a16:creationId xmlns:a16="http://schemas.microsoft.com/office/drawing/2014/main" id="{D607DCE7-A962-4AA1-9A36-7E61735855DF}"/>
                </a:ext>
              </a:extLst>
            </p:cNvPr>
            <p:cNvSpPr/>
            <p:nvPr/>
          </p:nvSpPr>
          <p:spPr>
            <a:xfrm>
              <a:off x="6832818" y="3669541"/>
              <a:ext cx="106045" cy="83820"/>
            </a:xfrm>
            <a:custGeom>
              <a:avLst/>
              <a:gdLst/>
              <a:ahLst/>
              <a:cxnLst/>
              <a:rect l="l" t="t" r="r" b="b"/>
              <a:pathLst>
                <a:path w="106045" h="83820">
                  <a:moveTo>
                    <a:pt x="0" y="0"/>
                  </a:moveTo>
                  <a:lnTo>
                    <a:pt x="0" y="83247"/>
                  </a:lnTo>
                  <a:lnTo>
                    <a:pt x="105728" y="41623"/>
                  </a:lnTo>
                  <a:lnTo>
                    <a:pt x="0" y="0"/>
                  </a:lnTo>
                  <a:close/>
                </a:path>
              </a:pathLst>
            </a:custGeom>
            <a:solidFill>
              <a:srgbClr val="000000"/>
            </a:solidFill>
          </p:spPr>
          <p:txBody>
            <a:bodyPr wrap="square" lIns="0" tIns="0" rIns="0" bIns="0" rtlCol="0"/>
            <a:lstStyle/>
            <a:p>
              <a:endParaRPr/>
            </a:p>
          </p:txBody>
        </p:sp>
        <p:sp>
          <p:nvSpPr>
            <p:cNvPr id="78" name="object 76">
              <a:extLst>
                <a:ext uri="{FF2B5EF4-FFF2-40B4-BE49-F238E27FC236}">
                  <a16:creationId xmlns:a16="http://schemas.microsoft.com/office/drawing/2014/main" id="{F711760F-BB3F-4831-87D2-E9F38DC24883}"/>
                </a:ext>
              </a:extLst>
            </p:cNvPr>
            <p:cNvSpPr/>
            <p:nvPr/>
          </p:nvSpPr>
          <p:spPr>
            <a:xfrm>
              <a:off x="4887387" y="3212359"/>
              <a:ext cx="655320" cy="366395"/>
            </a:xfrm>
            <a:custGeom>
              <a:avLst/>
              <a:gdLst/>
              <a:ahLst/>
              <a:cxnLst/>
              <a:rect l="l" t="t" r="r" b="b"/>
              <a:pathLst>
                <a:path w="655320" h="366395">
                  <a:moveTo>
                    <a:pt x="0" y="0"/>
                  </a:moveTo>
                  <a:lnTo>
                    <a:pt x="5795" y="0"/>
                  </a:lnTo>
                  <a:lnTo>
                    <a:pt x="11590" y="0"/>
                  </a:lnTo>
                  <a:lnTo>
                    <a:pt x="17386" y="3730"/>
                  </a:lnTo>
                  <a:lnTo>
                    <a:pt x="23181" y="3730"/>
                  </a:lnTo>
                  <a:lnTo>
                    <a:pt x="28977" y="3730"/>
                  </a:lnTo>
                  <a:lnTo>
                    <a:pt x="40568" y="11207"/>
                  </a:lnTo>
                  <a:lnTo>
                    <a:pt x="34772" y="11207"/>
                  </a:lnTo>
                  <a:lnTo>
                    <a:pt x="40568" y="11207"/>
                  </a:lnTo>
                  <a:lnTo>
                    <a:pt x="46363" y="14938"/>
                  </a:lnTo>
                  <a:lnTo>
                    <a:pt x="52159" y="14938"/>
                  </a:lnTo>
                  <a:lnTo>
                    <a:pt x="57954" y="18676"/>
                  </a:lnTo>
                  <a:lnTo>
                    <a:pt x="63750" y="22415"/>
                  </a:lnTo>
                  <a:lnTo>
                    <a:pt x="69545" y="26145"/>
                  </a:lnTo>
                  <a:lnTo>
                    <a:pt x="69545" y="29884"/>
                  </a:lnTo>
                  <a:lnTo>
                    <a:pt x="75347" y="33622"/>
                  </a:lnTo>
                  <a:lnTo>
                    <a:pt x="81143" y="37353"/>
                  </a:lnTo>
                  <a:lnTo>
                    <a:pt x="86938" y="41091"/>
                  </a:lnTo>
                  <a:lnTo>
                    <a:pt x="92734" y="44830"/>
                  </a:lnTo>
                  <a:lnTo>
                    <a:pt x="98529" y="48560"/>
                  </a:lnTo>
                  <a:lnTo>
                    <a:pt x="104325" y="52299"/>
                  </a:lnTo>
                  <a:lnTo>
                    <a:pt x="104325" y="56037"/>
                  </a:lnTo>
                  <a:lnTo>
                    <a:pt x="110120" y="59768"/>
                  </a:lnTo>
                  <a:lnTo>
                    <a:pt x="115916" y="67245"/>
                  </a:lnTo>
                  <a:lnTo>
                    <a:pt x="121711" y="70976"/>
                  </a:lnTo>
                  <a:lnTo>
                    <a:pt x="127507" y="74714"/>
                  </a:lnTo>
                  <a:lnTo>
                    <a:pt x="133302" y="82183"/>
                  </a:lnTo>
                  <a:lnTo>
                    <a:pt x="139098" y="85922"/>
                  </a:lnTo>
                  <a:lnTo>
                    <a:pt x="139098" y="89660"/>
                  </a:lnTo>
                  <a:lnTo>
                    <a:pt x="144900" y="97129"/>
                  </a:lnTo>
                  <a:lnTo>
                    <a:pt x="150695" y="100868"/>
                  </a:lnTo>
                  <a:lnTo>
                    <a:pt x="156491" y="108337"/>
                  </a:lnTo>
                  <a:lnTo>
                    <a:pt x="162286" y="112075"/>
                  </a:lnTo>
                  <a:lnTo>
                    <a:pt x="168082" y="119544"/>
                  </a:lnTo>
                  <a:lnTo>
                    <a:pt x="173877" y="123283"/>
                  </a:lnTo>
                  <a:lnTo>
                    <a:pt x="173877" y="130752"/>
                  </a:lnTo>
                  <a:lnTo>
                    <a:pt x="179673" y="134490"/>
                  </a:lnTo>
                  <a:lnTo>
                    <a:pt x="185468" y="141959"/>
                  </a:lnTo>
                  <a:lnTo>
                    <a:pt x="191264" y="149429"/>
                  </a:lnTo>
                  <a:lnTo>
                    <a:pt x="197059" y="153167"/>
                  </a:lnTo>
                  <a:lnTo>
                    <a:pt x="202855" y="160636"/>
                  </a:lnTo>
                  <a:lnTo>
                    <a:pt x="208650" y="164375"/>
                  </a:lnTo>
                  <a:lnTo>
                    <a:pt x="208650" y="171844"/>
                  </a:lnTo>
                  <a:lnTo>
                    <a:pt x="214446" y="179321"/>
                  </a:lnTo>
                  <a:lnTo>
                    <a:pt x="220248" y="183051"/>
                  </a:lnTo>
                  <a:lnTo>
                    <a:pt x="226043" y="190528"/>
                  </a:lnTo>
                  <a:lnTo>
                    <a:pt x="231839" y="197997"/>
                  </a:lnTo>
                  <a:lnTo>
                    <a:pt x="237634" y="201736"/>
                  </a:lnTo>
                  <a:lnTo>
                    <a:pt x="243430" y="209205"/>
                  </a:lnTo>
                  <a:lnTo>
                    <a:pt x="243430" y="212943"/>
                  </a:lnTo>
                  <a:lnTo>
                    <a:pt x="249225" y="220412"/>
                  </a:lnTo>
                  <a:lnTo>
                    <a:pt x="255021" y="227881"/>
                  </a:lnTo>
                  <a:lnTo>
                    <a:pt x="260816" y="231620"/>
                  </a:lnTo>
                  <a:lnTo>
                    <a:pt x="266612" y="239089"/>
                  </a:lnTo>
                  <a:lnTo>
                    <a:pt x="272407" y="242827"/>
                  </a:lnTo>
                  <a:lnTo>
                    <a:pt x="278203" y="250297"/>
                  </a:lnTo>
                  <a:lnTo>
                    <a:pt x="278203" y="254035"/>
                  </a:lnTo>
                  <a:lnTo>
                    <a:pt x="283998" y="261504"/>
                  </a:lnTo>
                  <a:lnTo>
                    <a:pt x="289800" y="265243"/>
                  </a:lnTo>
                  <a:lnTo>
                    <a:pt x="295596" y="272712"/>
                  </a:lnTo>
                  <a:lnTo>
                    <a:pt x="301391" y="276450"/>
                  </a:lnTo>
                  <a:lnTo>
                    <a:pt x="307187" y="280189"/>
                  </a:lnTo>
                  <a:lnTo>
                    <a:pt x="312982" y="287658"/>
                  </a:lnTo>
                  <a:lnTo>
                    <a:pt x="312982" y="291396"/>
                  </a:lnTo>
                  <a:lnTo>
                    <a:pt x="318778" y="295127"/>
                  </a:lnTo>
                  <a:lnTo>
                    <a:pt x="324573" y="302604"/>
                  </a:lnTo>
                  <a:lnTo>
                    <a:pt x="330368" y="306334"/>
                  </a:lnTo>
                  <a:lnTo>
                    <a:pt x="336164" y="310073"/>
                  </a:lnTo>
                  <a:lnTo>
                    <a:pt x="341959" y="313811"/>
                  </a:lnTo>
                  <a:lnTo>
                    <a:pt x="347755" y="317542"/>
                  </a:lnTo>
                  <a:lnTo>
                    <a:pt x="347755" y="321280"/>
                  </a:lnTo>
                  <a:lnTo>
                    <a:pt x="353550" y="325019"/>
                  </a:lnTo>
                  <a:lnTo>
                    <a:pt x="359346" y="328750"/>
                  </a:lnTo>
                  <a:lnTo>
                    <a:pt x="365148" y="332488"/>
                  </a:lnTo>
                  <a:lnTo>
                    <a:pt x="370943" y="336226"/>
                  </a:lnTo>
                  <a:lnTo>
                    <a:pt x="376739" y="339957"/>
                  </a:lnTo>
                  <a:lnTo>
                    <a:pt x="388330" y="347434"/>
                  </a:lnTo>
                  <a:lnTo>
                    <a:pt x="382534" y="347434"/>
                  </a:lnTo>
                  <a:lnTo>
                    <a:pt x="388330" y="347434"/>
                  </a:lnTo>
                  <a:lnTo>
                    <a:pt x="394125" y="351165"/>
                  </a:lnTo>
                  <a:lnTo>
                    <a:pt x="399921" y="354903"/>
                  </a:lnTo>
                  <a:lnTo>
                    <a:pt x="405716" y="354903"/>
                  </a:lnTo>
                  <a:lnTo>
                    <a:pt x="411512" y="358642"/>
                  </a:lnTo>
                  <a:lnTo>
                    <a:pt x="417307" y="362372"/>
                  </a:lnTo>
                  <a:lnTo>
                    <a:pt x="423103" y="362372"/>
                  </a:lnTo>
                  <a:lnTo>
                    <a:pt x="428898" y="362372"/>
                  </a:lnTo>
                  <a:lnTo>
                    <a:pt x="434700" y="362372"/>
                  </a:lnTo>
                  <a:lnTo>
                    <a:pt x="440496" y="366111"/>
                  </a:lnTo>
                  <a:lnTo>
                    <a:pt x="446291" y="366111"/>
                  </a:lnTo>
                  <a:lnTo>
                    <a:pt x="475269" y="366111"/>
                  </a:lnTo>
                  <a:lnTo>
                    <a:pt x="481064" y="362372"/>
                  </a:lnTo>
                  <a:lnTo>
                    <a:pt x="486860" y="362372"/>
                  </a:lnTo>
                  <a:lnTo>
                    <a:pt x="492655" y="358642"/>
                  </a:lnTo>
                  <a:lnTo>
                    <a:pt x="498451" y="358642"/>
                  </a:lnTo>
                  <a:lnTo>
                    <a:pt x="504246" y="354903"/>
                  </a:lnTo>
                  <a:lnTo>
                    <a:pt x="510048" y="354903"/>
                  </a:lnTo>
                  <a:lnTo>
                    <a:pt x="515844" y="351165"/>
                  </a:lnTo>
                  <a:lnTo>
                    <a:pt x="521639" y="347434"/>
                  </a:lnTo>
                  <a:lnTo>
                    <a:pt x="527435" y="343696"/>
                  </a:lnTo>
                  <a:lnTo>
                    <a:pt x="533230" y="339957"/>
                  </a:lnTo>
                  <a:lnTo>
                    <a:pt x="539026" y="339957"/>
                  </a:lnTo>
                  <a:lnTo>
                    <a:pt x="544821" y="336226"/>
                  </a:lnTo>
                  <a:lnTo>
                    <a:pt x="550617" y="332488"/>
                  </a:lnTo>
                  <a:lnTo>
                    <a:pt x="556406" y="328750"/>
                  </a:lnTo>
                  <a:lnTo>
                    <a:pt x="556406" y="325019"/>
                  </a:lnTo>
                  <a:lnTo>
                    <a:pt x="562214" y="321280"/>
                  </a:lnTo>
                  <a:lnTo>
                    <a:pt x="568023" y="317542"/>
                  </a:lnTo>
                  <a:lnTo>
                    <a:pt x="573831" y="313811"/>
                  </a:lnTo>
                  <a:lnTo>
                    <a:pt x="579574" y="306334"/>
                  </a:lnTo>
                  <a:lnTo>
                    <a:pt x="585383" y="302604"/>
                  </a:lnTo>
                  <a:lnTo>
                    <a:pt x="591192" y="298865"/>
                  </a:lnTo>
                  <a:lnTo>
                    <a:pt x="591192" y="295127"/>
                  </a:lnTo>
                  <a:lnTo>
                    <a:pt x="597000" y="287658"/>
                  </a:lnTo>
                  <a:lnTo>
                    <a:pt x="602809" y="283919"/>
                  </a:lnTo>
                  <a:lnTo>
                    <a:pt x="608552" y="280189"/>
                  </a:lnTo>
                  <a:lnTo>
                    <a:pt x="614360" y="272712"/>
                  </a:lnTo>
                  <a:lnTo>
                    <a:pt x="620169" y="268981"/>
                  </a:lnTo>
                  <a:lnTo>
                    <a:pt x="625977" y="261504"/>
                  </a:lnTo>
                  <a:lnTo>
                    <a:pt x="625977" y="257773"/>
                  </a:lnTo>
                  <a:lnTo>
                    <a:pt x="631786" y="250297"/>
                  </a:lnTo>
                  <a:lnTo>
                    <a:pt x="637529" y="246566"/>
                  </a:lnTo>
                  <a:lnTo>
                    <a:pt x="643338" y="239089"/>
                  </a:lnTo>
                  <a:lnTo>
                    <a:pt x="649146" y="235358"/>
                  </a:lnTo>
                  <a:lnTo>
                    <a:pt x="654955" y="227881"/>
                  </a:lnTo>
                </a:path>
              </a:pathLst>
            </a:custGeom>
            <a:ln w="16041">
              <a:solidFill>
                <a:srgbClr val="990099"/>
              </a:solidFill>
              <a:prstDash val="dash"/>
            </a:ln>
          </p:spPr>
          <p:txBody>
            <a:bodyPr wrap="square" lIns="0" tIns="0" rIns="0" bIns="0" rtlCol="0"/>
            <a:lstStyle/>
            <a:p>
              <a:endParaRPr/>
            </a:p>
          </p:txBody>
        </p:sp>
        <p:sp>
          <p:nvSpPr>
            <p:cNvPr id="79" name="object 77">
              <a:extLst>
                <a:ext uri="{FF2B5EF4-FFF2-40B4-BE49-F238E27FC236}">
                  <a16:creationId xmlns:a16="http://schemas.microsoft.com/office/drawing/2014/main" id="{FB3F7881-E1FC-4AAE-9240-3A2DE89B9D1A}"/>
                </a:ext>
              </a:extLst>
            </p:cNvPr>
            <p:cNvSpPr/>
            <p:nvPr/>
          </p:nvSpPr>
          <p:spPr>
            <a:xfrm>
              <a:off x="5542343" y="3208621"/>
              <a:ext cx="655320" cy="336550"/>
            </a:xfrm>
            <a:custGeom>
              <a:avLst/>
              <a:gdLst/>
              <a:ahLst/>
              <a:cxnLst/>
              <a:rect l="l" t="t" r="r" b="b"/>
              <a:pathLst>
                <a:path w="655320" h="336550">
                  <a:moveTo>
                    <a:pt x="0" y="231620"/>
                  </a:moveTo>
                  <a:lnTo>
                    <a:pt x="5808" y="227889"/>
                  </a:lnTo>
                  <a:lnTo>
                    <a:pt x="5808" y="220412"/>
                  </a:lnTo>
                  <a:lnTo>
                    <a:pt x="11551" y="212943"/>
                  </a:lnTo>
                  <a:lnTo>
                    <a:pt x="17360" y="209205"/>
                  </a:lnTo>
                  <a:lnTo>
                    <a:pt x="23168" y="201736"/>
                  </a:lnTo>
                  <a:lnTo>
                    <a:pt x="28977" y="197997"/>
                  </a:lnTo>
                  <a:lnTo>
                    <a:pt x="34785" y="190528"/>
                  </a:lnTo>
                  <a:lnTo>
                    <a:pt x="40594" y="183059"/>
                  </a:lnTo>
                  <a:lnTo>
                    <a:pt x="40594" y="179321"/>
                  </a:lnTo>
                  <a:lnTo>
                    <a:pt x="46337" y="171851"/>
                  </a:lnTo>
                  <a:lnTo>
                    <a:pt x="52146" y="164375"/>
                  </a:lnTo>
                  <a:lnTo>
                    <a:pt x="57954" y="160644"/>
                  </a:lnTo>
                  <a:lnTo>
                    <a:pt x="63763" y="153167"/>
                  </a:lnTo>
                  <a:lnTo>
                    <a:pt x="69571" y="149436"/>
                  </a:lnTo>
                  <a:lnTo>
                    <a:pt x="75315" y="141959"/>
                  </a:lnTo>
                  <a:lnTo>
                    <a:pt x="75315" y="134490"/>
                  </a:lnTo>
                  <a:lnTo>
                    <a:pt x="81123" y="130752"/>
                  </a:lnTo>
                  <a:lnTo>
                    <a:pt x="86932" y="123283"/>
                  </a:lnTo>
                  <a:lnTo>
                    <a:pt x="92740" y="119544"/>
                  </a:lnTo>
                  <a:lnTo>
                    <a:pt x="98549" y="112075"/>
                  </a:lnTo>
                  <a:lnTo>
                    <a:pt x="104292" y="108337"/>
                  </a:lnTo>
                  <a:lnTo>
                    <a:pt x="110101" y="100868"/>
                  </a:lnTo>
                  <a:lnTo>
                    <a:pt x="110101" y="97129"/>
                  </a:lnTo>
                  <a:lnTo>
                    <a:pt x="115909" y="93398"/>
                  </a:lnTo>
                  <a:lnTo>
                    <a:pt x="121718" y="85922"/>
                  </a:lnTo>
                  <a:lnTo>
                    <a:pt x="127526" y="82191"/>
                  </a:lnTo>
                  <a:lnTo>
                    <a:pt x="133270" y="74714"/>
                  </a:lnTo>
                  <a:lnTo>
                    <a:pt x="139078" y="70983"/>
                  </a:lnTo>
                  <a:lnTo>
                    <a:pt x="144887" y="67245"/>
                  </a:lnTo>
                  <a:lnTo>
                    <a:pt x="144887" y="63506"/>
                  </a:lnTo>
                  <a:lnTo>
                    <a:pt x="150695" y="56037"/>
                  </a:lnTo>
                  <a:lnTo>
                    <a:pt x="156504" y="52299"/>
                  </a:lnTo>
                  <a:lnTo>
                    <a:pt x="162247" y="48568"/>
                  </a:lnTo>
                  <a:lnTo>
                    <a:pt x="168056" y="44830"/>
                  </a:lnTo>
                  <a:lnTo>
                    <a:pt x="173864" y="41091"/>
                  </a:lnTo>
                  <a:lnTo>
                    <a:pt x="179673" y="37361"/>
                  </a:lnTo>
                  <a:lnTo>
                    <a:pt x="179673" y="33622"/>
                  </a:lnTo>
                  <a:lnTo>
                    <a:pt x="185481" y="29884"/>
                  </a:lnTo>
                  <a:lnTo>
                    <a:pt x="191290" y="26153"/>
                  </a:lnTo>
                  <a:lnTo>
                    <a:pt x="197033" y="26153"/>
                  </a:lnTo>
                  <a:lnTo>
                    <a:pt x="202841" y="22415"/>
                  </a:lnTo>
                  <a:lnTo>
                    <a:pt x="208650" y="18676"/>
                  </a:lnTo>
                  <a:lnTo>
                    <a:pt x="214459" y="14945"/>
                  </a:lnTo>
                  <a:lnTo>
                    <a:pt x="220267" y="11207"/>
                  </a:lnTo>
                  <a:lnTo>
                    <a:pt x="226010" y="11207"/>
                  </a:lnTo>
                  <a:lnTo>
                    <a:pt x="231819" y="7469"/>
                  </a:lnTo>
                  <a:lnTo>
                    <a:pt x="237627" y="7469"/>
                  </a:lnTo>
                  <a:lnTo>
                    <a:pt x="243436" y="3738"/>
                  </a:lnTo>
                  <a:lnTo>
                    <a:pt x="249245" y="3738"/>
                  </a:lnTo>
                  <a:lnTo>
                    <a:pt x="254988" y="3738"/>
                  </a:lnTo>
                  <a:lnTo>
                    <a:pt x="260796" y="0"/>
                  </a:lnTo>
                  <a:lnTo>
                    <a:pt x="266605" y="0"/>
                  </a:lnTo>
                  <a:lnTo>
                    <a:pt x="272413" y="0"/>
                  </a:lnTo>
                  <a:lnTo>
                    <a:pt x="278222" y="0"/>
                  </a:lnTo>
                  <a:lnTo>
                    <a:pt x="283965" y="0"/>
                  </a:lnTo>
                  <a:lnTo>
                    <a:pt x="289774" y="3738"/>
                  </a:lnTo>
                  <a:lnTo>
                    <a:pt x="295582" y="3738"/>
                  </a:lnTo>
                  <a:lnTo>
                    <a:pt x="301391" y="3738"/>
                  </a:lnTo>
                  <a:lnTo>
                    <a:pt x="307199" y="3738"/>
                  </a:lnTo>
                  <a:lnTo>
                    <a:pt x="312943" y="7469"/>
                  </a:lnTo>
                  <a:lnTo>
                    <a:pt x="318751" y="11207"/>
                  </a:lnTo>
                  <a:lnTo>
                    <a:pt x="324560" y="11207"/>
                  </a:lnTo>
                  <a:lnTo>
                    <a:pt x="330368" y="14945"/>
                  </a:lnTo>
                  <a:lnTo>
                    <a:pt x="336177" y="14945"/>
                  </a:lnTo>
                  <a:lnTo>
                    <a:pt x="341985" y="18676"/>
                  </a:lnTo>
                  <a:lnTo>
                    <a:pt x="347729" y="22415"/>
                  </a:lnTo>
                  <a:lnTo>
                    <a:pt x="353537" y="26153"/>
                  </a:lnTo>
                  <a:lnTo>
                    <a:pt x="359346" y="29884"/>
                  </a:lnTo>
                  <a:lnTo>
                    <a:pt x="365154" y="33622"/>
                  </a:lnTo>
                  <a:lnTo>
                    <a:pt x="370963" y="37361"/>
                  </a:lnTo>
                  <a:lnTo>
                    <a:pt x="376706" y="41091"/>
                  </a:lnTo>
                  <a:lnTo>
                    <a:pt x="382515" y="44830"/>
                  </a:lnTo>
                  <a:lnTo>
                    <a:pt x="388323" y="48568"/>
                  </a:lnTo>
                  <a:lnTo>
                    <a:pt x="388323" y="52299"/>
                  </a:lnTo>
                  <a:lnTo>
                    <a:pt x="394132" y="59776"/>
                  </a:lnTo>
                  <a:lnTo>
                    <a:pt x="399940" y="63506"/>
                  </a:lnTo>
                  <a:lnTo>
                    <a:pt x="405684" y="67245"/>
                  </a:lnTo>
                  <a:lnTo>
                    <a:pt x="411492" y="70983"/>
                  </a:lnTo>
                  <a:lnTo>
                    <a:pt x="417301" y="78452"/>
                  </a:lnTo>
                  <a:lnTo>
                    <a:pt x="423109" y="82191"/>
                  </a:lnTo>
                  <a:lnTo>
                    <a:pt x="423109" y="85922"/>
                  </a:lnTo>
                  <a:lnTo>
                    <a:pt x="428918" y="93398"/>
                  </a:lnTo>
                  <a:lnTo>
                    <a:pt x="434661" y="97129"/>
                  </a:lnTo>
                  <a:lnTo>
                    <a:pt x="440470" y="104606"/>
                  </a:lnTo>
                  <a:lnTo>
                    <a:pt x="446278" y="108337"/>
                  </a:lnTo>
                  <a:lnTo>
                    <a:pt x="452087" y="115814"/>
                  </a:lnTo>
                  <a:lnTo>
                    <a:pt x="457895" y="119544"/>
                  </a:lnTo>
                  <a:lnTo>
                    <a:pt x="457895" y="127021"/>
                  </a:lnTo>
                  <a:lnTo>
                    <a:pt x="463638" y="130752"/>
                  </a:lnTo>
                  <a:lnTo>
                    <a:pt x="469447" y="138229"/>
                  </a:lnTo>
                  <a:lnTo>
                    <a:pt x="475256" y="141959"/>
                  </a:lnTo>
                  <a:lnTo>
                    <a:pt x="481064" y="149436"/>
                  </a:lnTo>
                  <a:lnTo>
                    <a:pt x="486873" y="153167"/>
                  </a:lnTo>
                  <a:lnTo>
                    <a:pt x="492681" y="160644"/>
                  </a:lnTo>
                  <a:lnTo>
                    <a:pt x="492681" y="168113"/>
                  </a:lnTo>
                  <a:lnTo>
                    <a:pt x="498424" y="171851"/>
                  </a:lnTo>
                  <a:lnTo>
                    <a:pt x="504233" y="179321"/>
                  </a:lnTo>
                  <a:lnTo>
                    <a:pt x="510042" y="186790"/>
                  </a:lnTo>
                  <a:lnTo>
                    <a:pt x="515850" y="190528"/>
                  </a:lnTo>
                  <a:lnTo>
                    <a:pt x="521659" y="197997"/>
                  </a:lnTo>
                  <a:lnTo>
                    <a:pt x="527402" y="201736"/>
                  </a:lnTo>
                  <a:lnTo>
                    <a:pt x="527402" y="209205"/>
                  </a:lnTo>
                  <a:lnTo>
                    <a:pt x="533210" y="216682"/>
                  </a:lnTo>
                  <a:lnTo>
                    <a:pt x="539019" y="220412"/>
                  </a:lnTo>
                  <a:lnTo>
                    <a:pt x="544828" y="227889"/>
                  </a:lnTo>
                  <a:lnTo>
                    <a:pt x="550636" y="231620"/>
                  </a:lnTo>
                  <a:lnTo>
                    <a:pt x="556379" y="239097"/>
                  </a:lnTo>
                  <a:lnTo>
                    <a:pt x="562188" y="246566"/>
                  </a:lnTo>
                  <a:lnTo>
                    <a:pt x="562188" y="250304"/>
                  </a:lnTo>
                  <a:lnTo>
                    <a:pt x="567996" y="257773"/>
                  </a:lnTo>
                  <a:lnTo>
                    <a:pt x="573805" y="261512"/>
                  </a:lnTo>
                  <a:lnTo>
                    <a:pt x="579613" y="268981"/>
                  </a:lnTo>
                  <a:lnTo>
                    <a:pt x="585357" y="272719"/>
                  </a:lnTo>
                  <a:lnTo>
                    <a:pt x="591165" y="276450"/>
                  </a:lnTo>
                  <a:lnTo>
                    <a:pt x="596974" y="283927"/>
                  </a:lnTo>
                  <a:lnTo>
                    <a:pt x="596974" y="287658"/>
                  </a:lnTo>
                  <a:lnTo>
                    <a:pt x="602782" y="291396"/>
                  </a:lnTo>
                  <a:lnTo>
                    <a:pt x="608591" y="298865"/>
                  </a:lnTo>
                  <a:lnTo>
                    <a:pt x="614399" y="302604"/>
                  </a:lnTo>
                  <a:lnTo>
                    <a:pt x="620143" y="306342"/>
                  </a:lnTo>
                  <a:lnTo>
                    <a:pt x="625951" y="310073"/>
                  </a:lnTo>
                  <a:lnTo>
                    <a:pt x="631760" y="317550"/>
                  </a:lnTo>
                  <a:lnTo>
                    <a:pt x="631760" y="321280"/>
                  </a:lnTo>
                  <a:lnTo>
                    <a:pt x="637568" y="325019"/>
                  </a:lnTo>
                  <a:lnTo>
                    <a:pt x="643377" y="328757"/>
                  </a:lnTo>
                  <a:lnTo>
                    <a:pt x="649120" y="332488"/>
                  </a:lnTo>
                  <a:lnTo>
                    <a:pt x="654929" y="336226"/>
                  </a:lnTo>
                </a:path>
              </a:pathLst>
            </a:custGeom>
            <a:ln w="16117">
              <a:solidFill>
                <a:srgbClr val="990099"/>
              </a:solidFill>
              <a:prstDash val="dash"/>
            </a:ln>
          </p:spPr>
          <p:txBody>
            <a:bodyPr wrap="square" lIns="0" tIns="0" rIns="0" bIns="0" rtlCol="0"/>
            <a:lstStyle/>
            <a:p>
              <a:endParaRPr/>
            </a:p>
          </p:txBody>
        </p:sp>
        <p:sp>
          <p:nvSpPr>
            <p:cNvPr id="80" name="object 78">
              <a:extLst>
                <a:ext uri="{FF2B5EF4-FFF2-40B4-BE49-F238E27FC236}">
                  <a16:creationId xmlns:a16="http://schemas.microsoft.com/office/drawing/2014/main" id="{F5525B70-22B2-4C91-B07F-C4B55B8BDA05}"/>
                </a:ext>
              </a:extLst>
            </p:cNvPr>
            <p:cNvSpPr/>
            <p:nvPr/>
          </p:nvSpPr>
          <p:spPr>
            <a:xfrm>
              <a:off x="6197272" y="3208621"/>
              <a:ext cx="678180" cy="370205"/>
            </a:xfrm>
            <a:custGeom>
              <a:avLst/>
              <a:gdLst/>
              <a:ahLst/>
              <a:cxnLst/>
              <a:rect l="l" t="t" r="r" b="b"/>
              <a:pathLst>
                <a:path w="678179" h="370204">
                  <a:moveTo>
                    <a:pt x="0" y="336226"/>
                  </a:moveTo>
                  <a:lnTo>
                    <a:pt x="5808" y="339965"/>
                  </a:lnTo>
                  <a:lnTo>
                    <a:pt x="17425" y="347434"/>
                  </a:lnTo>
                  <a:lnTo>
                    <a:pt x="11617" y="347434"/>
                  </a:lnTo>
                  <a:lnTo>
                    <a:pt x="17425" y="347434"/>
                  </a:lnTo>
                  <a:lnTo>
                    <a:pt x="23168" y="351172"/>
                  </a:lnTo>
                  <a:lnTo>
                    <a:pt x="28977" y="354903"/>
                  </a:lnTo>
                  <a:lnTo>
                    <a:pt x="34785" y="354903"/>
                  </a:lnTo>
                  <a:lnTo>
                    <a:pt x="40594" y="358642"/>
                  </a:lnTo>
                  <a:lnTo>
                    <a:pt x="46403" y="362380"/>
                  </a:lnTo>
                  <a:lnTo>
                    <a:pt x="52146" y="362380"/>
                  </a:lnTo>
                  <a:lnTo>
                    <a:pt x="57954" y="366111"/>
                  </a:lnTo>
                  <a:lnTo>
                    <a:pt x="63763" y="366111"/>
                  </a:lnTo>
                  <a:lnTo>
                    <a:pt x="69571" y="366111"/>
                  </a:lnTo>
                  <a:lnTo>
                    <a:pt x="75380" y="369849"/>
                  </a:lnTo>
                  <a:lnTo>
                    <a:pt x="81123" y="369849"/>
                  </a:lnTo>
                  <a:lnTo>
                    <a:pt x="110166" y="369849"/>
                  </a:lnTo>
                  <a:lnTo>
                    <a:pt x="115909" y="366111"/>
                  </a:lnTo>
                  <a:lnTo>
                    <a:pt x="121718" y="366111"/>
                  </a:lnTo>
                  <a:lnTo>
                    <a:pt x="127526" y="366111"/>
                  </a:lnTo>
                  <a:lnTo>
                    <a:pt x="133335" y="362380"/>
                  </a:lnTo>
                  <a:lnTo>
                    <a:pt x="139143" y="362380"/>
                  </a:lnTo>
                  <a:lnTo>
                    <a:pt x="144887" y="358642"/>
                  </a:lnTo>
                  <a:lnTo>
                    <a:pt x="150695" y="354903"/>
                  </a:lnTo>
                  <a:lnTo>
                    <a:pt x="156504" y="351172"/>
                  </a:lnTo>
                  <a:lnTo>
                    <a:pt x="162312" y="351172"/>
                  </a:lnTo>
                  <a:lnTo>
                    <a:pt x="168121" y="347434"/>
                  </a:lnTo>
                  <a:lnTo>
                    <a:pt x="173864" y="343696"/>
                  </a:lnTo>
                  <a:lnTo>
                    <a:pt x="179673" y="339965"/>
                  </a:lnTo>
                  <a:lnTo>
                    <a:pt x="185481" y="336226"/>
                  </a:lnTo>
                  <a:lnTo>
                    <a:pt x="185481" y="332488"/>
                  </a:lnTo>
                  <a:lnTo>
                    <a:pt x="191290" y="328757"/>
                  </a:lnTo>
                  <a:lnTo>
                    <a:pt x="197098" y="325019"/>
                  </a:lnTo>
                  <a:lnTo>
                    <a:pt x="202842" y="321280"/>
                  </a:lnTo>
                  <a:lnTo>
                    <a:pt x="208650" y="317550"/>
                  </a:lnTo>
                  <a:lnTo>
                    <a:pt x="214459" y="313811"/>
                  </a:lnTo>
                  <a:lnTo>
                    <a:pt x="220267" y="310073"/>
                  </a:lnTo>
                  <a:lnTo>
                    <a:pt x="220267" y="306342"/>
                  </a:lnTo>
                  <a:lnTo>
                    <a:pt x="226076" y="298865"/>
                  </a:lnTo>
                  <a:lnTo>
                    <a:pt x="231819" y="295135"/>
                  </a:lnTo>
                  <a:lnTo>
                    <a:pt x="237628" y="291396"/>
                  </a:lnTo>
                  <a:lnTo>
                    <a:pt x="243436" y="283927"/>
                  </a:lnTo>
                  <a:lnTo>
                    <a:pt x="249245" y="280189"/>
                  </a:lnTo>
                  <a:lnTo>
                    <a:pt x="255053" y="272719"/>
                  </a:lnTo>
                  <a:lnTo>
                    <a:pt x="255053" y="268981"/>
                  </a:lnTo>
                  <a:lnTo>
                    <a:pt x="260862" y="265243"/>
                  </a:lnTo>
                  <a:lnTo>
                    <a:pt x="266605" y="257773"/>
                  </a:lnTo>
                  <a:lnTo>
                    <a:pt x="272413" y="254035"/>
                  </a:lnTo>
                  <a:lnTo>
                    <a:pt x="278222" y="246566"/>
                  </a:lnTo>
                  <a:lnTo>
                    <a:pt x="284031" y="242827"/>
                  </a:lnTo>
                  <a:lnTo>
                    <a:pt x="289839" y="235358"/>
                  </a:lnTo>
                  <a:lnTo>
                    <a:pt x="289839" y="227889"/>
                  </a:lnTo>
                  <a:lnTo>
                    <a:pt x="295582" y="224151"/>
                  </a:lnTo>
                  <a:lnTo>
                    <a:pt x="301391" y="216682"/>
                  </a:lnTo>
                  <a:lnTo>
                    <a:pt x="307199" y="212943"/>
                  </a:lnTo>
                  <a:lnTo>
                    <a:pt x="313008" y="205474"/>
                  </a:lnTo>
                  <a:lnTo>
                    <a:pt x="318817" y="197997"/>
                  </a:lnTo>
                  <a:lnTo>
                    <a:pt x="324560" y="194267"/>
                  </a:lnTo>
                  <a:lnTo>
                    <a:pt x="324560" y="186790"/>
                  </a:lnTo>
                  <a:lnTo>
                    <a:pt x="330368" y="179321"/>
                  </a:lnTo>
                  <a:lnTo>
                    <a:pt x="336177" y="175582"/>
                  </a:lnTo>
                  <a:lnTo>
                    <a:pt x="341985" y="168113"/>
                  </a:lnTo>
                  <a:lnTo>
                    <a:pt x="347794" y="164375"/>
                  </a:lnTo>
                  <a:lnTo>
                    <a:pt x="353537" y="156905"/>
                  </a:lnTo>
                  <a:lnTo>
                    <a:pt x="359346" y="149436"/>
                  </a:lnTo>
                  <a:lnTo>
                    <a:pt x="359346" y="145698"/>
                  </a:lnTo>
                  <a:lnTo>
                    <a:pt x="365154" y="138229"/>
                  </a:lnTo>
                  <a:lnTo>
                    <a:pt x="370963" y="134490"/>
                  </a:lnTo>
                  <a:lnTo>
                    <a:pt x="376771" y="127021"/>
                  </a:lnTo>
                  <a:lnTo>
                    <a:pt x="382515" y="123283"/>
                  </a:lnTo>
                  <a:lnTo>
                    <a:pt x="388323" y="115814"/>
                  </a:lnTo>
                  <a:lnTo>
                    <a:pt x="394132" y="112075"/>
                  </a:lnTo>
                  <a:lnTo>
                    <a:pt x="394132" y="104606"/>
                  </a:lnTo>
                  <a:lnTo>
                    <a:pt x="399940" y="100868"/>
                  </a:lnTo>
                  <a:lnTo>
                    <a:pt x="405749" y="93398"/>
                  </a:lnTo>
                  <a:lnTo>
                    <a:pt x="411557" y="89660"/>
                  </a:lnTo>
                  <a:lnTo>
                    <a:pt x="417301" y="82191"/>
                  </a:lnTo>
                  <a:lnTo>
                    <a:pt x="423109" y="78452"/>
                  </a:lnTo>
                  <a:lnTo>
                    <a:pt x="428918" y="74714"/>
                  </a:lnTo>
                  <a:lnTo>
                    <a:pt x="428918" y="70983"/>
                  </a:lnTo>
                  <a:lnTo>
                    <a:pt x="434726" y="63506"/>
                  </a:lnTo>
                  <a:lnTo>
                    <a:pt x="440535" y="59776"/>
                  </a:lnTo>
                  <a:lnTo>
                    <a:pt x="446278" y="56037"/>
                  </a:lnTo>
                  <a:lnTo>
                    <a:pt x="452087" y="52299"/>
                  </a:lnTo>
                  <a:lnTo>
                    <a:pt x="457895" y="48568"/>
                  </a:lnTo>
                  <a:lnTo>
                    <a:pt x="463704" y="44830"/>
                  </a:lnTo>
                  <a:lnTo>
                    <a:pt x="463704" y="41091"/>
                  </a:lnTo>
                  <a:lnTo>
                    <a:pt x="469512" y="37361"/>
                  </a:lnTo>
                  <a:lnTo>
                    <a:pt x="475255" y="33622"/>
                  </a:lnTo>
                  <a:lnTo>
                    <a:pt x="481064" y="29884"/>
                  </a:lnTo>
                  <a:lnTo>
                    <a:pt x="486873" y="26153"/>
                  </a:lnTo>
                  <a:lnTo>
                    <a:pt x="492681" y="22415"/>
                  </a:lnTo>
                  <a:lnTo>
                    <a:pt x="498490" y="18676"/>
                  </a:lnTo>
                  <a:lnTo>
                    <a:pt x="504233" y="14945"/>
                  </a:lnTo>
                  <a:lnTo>
                    <a:pt x="510041" y="11207"/>
                  </a:lnTo>
                  <a:lnTo>
                    <a:pt x="515850" y="11207"/>
                  </a:lnTo>
                  <a:lnTo>
                    <a:pt x="521658" y="7469"/>
                  </a:lnTo>
                  <a:lnTo>
                    <a:pt x="527467" y="7469"/>
                  </a:lnTo>
                  <a:lnTo>
                    <a:pt x="533210" y="3738"/>
                  </a:lnTo>
                  <a:lnTo>
                    <a:pt x="539019" y="3738"/>
                  </a:lnTo>
                  <a:lnTo>
                    <a:pt x="544827" y="3738"/>
                  </a:lnTo>
                  <a:lnTo>
                    <a:pt x="550636" y="3738"/>
                  </a:lnTo>
                  <a:lnTo>
                    <a:pt x="556444" y="0"/>
                  </a:lnTo>
                  <a:lnTo>
                    <a:pt x="562253" y="0"/>
                  </a:lnTo>
                  <a:lnTo>
                    <a:pt x="567996" y="0"/>
                  </a:lnTo>
                  <a:lnTo>
                    <a:pt x="573805" y="0"/>
                  </a:lnTo>
                  <a:lnTo>
                    <a:pt x="579613" y="3738"/>
                  </a:lnTo>
                  <a:lnTo>
                    <a:pt x="585422" y="3738"/>
                  </a:lnTo>
                  <a:lnTo>
                    <a:pt x="591230" y="3738"/>
                  </a:lnTo>
                  <a:lnTo>
                    <a:pt x="596974" y="3738"/>
                  </a:lnTo>
                  <a:lnTo>
                    <a:pt x="602782" y="7469"/>
                  </a:lnTo>
                  <a:lnTo>
                    <a:pt x="608591" y="7469"/>
                  </a:lnTo>
                  <a:lnTo>
                    <a:pt x="614399" y="11207"/>
                  </a:lnTo>
                  <a:lnTo>
                    <a:pt x="620208" y="14945"/>
                  </a:lnTo>
                  <a:lnTo>
                    <a:pt x="625951" y="14945"/>
                  </a:lnTo>
                  <a:lnTo>
                    <a:pt x="631760" y="18676"/>
                  </a:lnTo>
                  <a:lnTo>
                    <a:pt x="637568" y="22415"/>
                  </a:lnTo>
                  <a:lnTo>
                    <a:pt x="643377" y="26153"/>
                  </a:lnTo>
                  <a:lnTo>
                    <a:pt x="649185" y="29884"/>
                  </a:lnTo>
                  <a:lnTo>
                    <a:pt x="654929" y="33622"/>
                  </a:lnTo>
                  <a:lnTo>
                    <a:pt x="660737" y="37361"/>
                  </a:lnTo>
                  <a:lnTo>
                    <a:pt x="666546" y="41091"/>
                  </a:lnTo>
                  <a:lnTo>
                    <a:pt x="672354" y="44830"/>
                  </a:lnTo>
                  <a:lnTo>
                    <a:pt x="678163" y="48568"/>
                  </a:lnTo>
                </a:path>
              </a:pathLst>
            </a:custGeom>
            <a:ln w="16064">
              <a:solidFill>
                <a:srgbClr val="990099"/>
              </a:solidFill>
              <a:prstDash val="dash"/>
            </a:ln>
          </p:spPr>
          <p:txBody>
            <a:bodyPr wrap="square" lIns="0" tIns="0" rIns="0" bIns="0" rtlCol="0"/>
            <a:lstStyle/>
            <a:p>
              <a:endParaRPr/>
            </a:p>
          </p:txBody>
        </p:sp>
        <p:sp>
          <p:nvSpPr>
            <p:cNvPr id="81" name="object 79">
              <a:extLst>
                <a:ext uri="{FF2B5EF4-FFF2-40B4-BE49-F238E27FC236}">
                  <a16:creationId xmlns:a16="http://schemas.microsoft.com/office/drawing/2014/main" id="{CD7C0072-1F86-4549-906A-2BE2D895B49A}"/>
                </a:ext>
              </a:extLst>
            </p:cNvPr>
            <p:cNvSpPr txBox="1"/>
            <p:nvPr/>
          </p:nvSpPr>
          <p:spPr>
            <a:xfrm>
              <a:off x="6865280" y="3505277"/>
              <a:ext cx="95250" cy="210820"/>
            </a:xfrm>
            <a:prstGeom prst="rect">
              <a:avLst/>
            </a:prstGeom>
          </p:spPr>
          <p:txBody>
            <a:bodyPr vert="horz" wrap="square" lIns="0" tIns="0" rIns="0" bIns="0" rtlCol="0">
              <a:spAutoFit/>
            </a:bodyPr>
            <a:lstStyle/>
            <a:p>
              <a:pPr marL="12700">
                <a:lnSpc>
                  <a:spcPct val="100000"/>
                </a:lnSpc>
              </a:pPr>
              <a:r>
                <a:rPr sz="1450" i="1" spc="-100" dirty="0">
                  <a:latin typeface="Times New Roman"/>
                  <a:cs typeface="Times New Roman"/>
                </a:rPr>
                <a:t>k</a:t>
              </a:r>
              <a:endParaRPr sz="1450">
                <a:latin typeface="Times New Roman"/>
                <a:cs typeface="Times New Roman"/>
              </a:endParaRPr>
            </a:p>
          </p:txBody>
        </p:sp>
        <p:sp>
          <p:nvSpPr>
            <p:cNvPr id="82" name="object 80">
              <a:extLst>
                <a:ext uri="{FF2B5EF4-FFF2-40B4-BE49-F238E27FC236}">
                  <a16:creationId xmlns:a16="http://schemas.microsoft.com/office/drawing/2014/main" id="{042F99A4-FE24-4147-91FF-6B51E0AC7EC8}"/>
                </a:ext>
              </a:extLst>
            </p:cNvPr>
            <p:cNvSpPr txBox="1"/>
            <p:nvPr/>
          </p:nvSpPr>
          <p:spPr>
            <a:xfrm>
              <a:off x="5892187" y="2945925"/>
              <a:ext cx="269240" cy="210820"/>
            </a:xfrm>
            <a:prstGeom prst="rect">
              <a:avLst/>
            </a:prstGeom>
          </p:spPr>
          <p:txBody>
            <a:bodyPr vert="horz" wrap="square" lIns="0" tIns="0" rIns="0" bIns="0" rtlCol="0">
              <a:spAutoFit/>
            </a:bodyPr>
            <a:lstStyle/>
            <a:p>
              <a:pPr marL="12700">
                <a:lnSpc>
                  <a:spcPct val="100000"/>
                </a:lnSpc>
              </a:pPr>
              <a:r>
                <a:rPr sz="1450" i="1" spc="-105" dirty="0">
                  <a:latin typeface="Times New Roman"/>
                  <a:cs typeface="Times New Roman"/>
                </a:rPr>
                <a:t>y</a:t>
              </a:r>
              <a:r>
                <a:rPr sz="1450" spc="-75" dirty="0">
                  <a:latin typeface="Times New Roman"/>
                  <a:cs typeface="Times New Roman"/>
                </a:rPr>
                <a:t>[</a:t>
              </a:r>
              <a:r>
                <a:rPr sz="1450" i="1" spc="-105" dirty="0">
                  <a:latin typeface="Times New Roman"/>
                  <a:cs typeface="Times New Roman"/>
                </a:rPr>
                <a:t>k</a:t>
              </a:r>
              <a:r>
                <a:rPr sz="1450" spc="-75" dirty="0">
                  <a:latin typeface="Times New Roman"/>
                  <a:cs typeface="Times New Roman"/>
                </a:rPr>
                <a:t>]</a:t>
              </a:r>
              <a:endParaRPr sz="1450">
                <a:latin typeface="Times New Roman"/>
                <a:cs typeface="Times New Roman"/>
              </a:endParaRPr>
            </a:p>
          </p:txBody>
        </p:sp>
        <p:sp>
          <p:nvSpPr>
            <p:cNvPr id="83" name="object 81">
              <a:extLst>
                <a:ext uri="{FF2B5EF4-FFF2-40B4-BE49-F238E27FC236}">
                  <a16:creationId xmlns:a16="http://schemas.microsoft.com/office/drawing/2014/main" id="{6A756AA7-2B01-4CEC-9585-CF57DEBC0C6B}"/>
                </a:ext>
              </a:extLst>
            </p:cNvPr>
            <p:cNvSpPr/>
            <p:nvPr/>
          </p:nvSpPr>
          <p:spPr>
            <a:xfrm>
              <a:off x="5860050" y="3086802"/>
              <a:ext cx="0" cy="673100"/>
            </a:xfrm>
            <a:custGeom>
              <a:avLst/>
              <a:gdLst/>
              <a:ahLst/>
              <a:cxnLst/>
              <a:rect l="l" t="t" r="r" b="b"/>
              <a:pathLst>
                <a:path h="673100">
                  <a:moveTo>
                    <a:pt x="0" y="672916"/>
                  </a:moveTo>
                  <a:lnTo>
                    <a:pt x="0" y="0"/>
                  </a:lnTo>
                </a:path>
              </a:pathLst>
            </a:custGeom>
            <a:ln w="14097">
              <a:solidFill>
                <a:srgbClr val="000000"/>
              </a:solidFill>
            </a:ln>
          </p:spPr>
          <p:txBody>
            <a:bodyPr wrap="square" lIns="0" tIns="0" rIns="0" bIns="0" rtlCol="0"/>
            <a:lstStyle/>
            <a:p>
              <a:endParaRPr/>
            </a:p>
          </p:txBody>
        </p:sp>
        <p:sp>
          <p:nvSpPr>
            <p:cNvPr id="84" name="object 82">
              <a:extLst>
                <a:ext uri="{FF2B5EF4-FFF2-40B4-BE49-F238E27FC236}">
                  <a16:creationId xmlns:a16="http://schemas.microsoft.com/office/drawing/2014/main" id="{E28C3F6E-3412-43DB-841F-3A09EEDE3F90}"/>
                </a:ext>
              </a:extLst>
            </p:cNvPr>
            <p:cNvSpPr/>
            <p:nvPr/>
          </p:nvSpPr>
          <p:spPr>
            <a:xfrm>
              <a:off x="5836555" y="3010492"/>
              <a:ext cx="46990" cy="83820"/>
            </a:xfrm>
            <a:custGeom>
              <a:avLst/>
              <a:gdLst/>
              <a:ahLst/>
              <a:cxnLst/>
              <a:rect l="l" t="t" r="r" b="b"/>
              <a:pathLst>
                <a:path w="46989" h="83819">
                  <a:moveTo>
                    <a:pt x="23495" y="0"/>
                  </a:moveTo>
                  <a:lnTo>
                    <a:pt x="0" y="83208"/>
                  </a:lnTo>
                  <a:lnTo>
                    <a:pt x="46990" y="83208"/>
                  </a:lnTo>
                  <a:lnTo>
                    <a:pt x="23495" y="0"/>
                  </a:lnTo>
                  <a:close/>
                </a:path>
              </a:pathLst>
            </a:custGeom>
            <a:solidFill>
              <a:srgbClr val="000000"/>
            </a:solidFill>
          </p:spPr>
          <p:txBody>
            <a:bodyPr wrap="square" lIns="0" tIns="0" rIns="0" bIns="0" rtlCol="0"/>
            <a:lstStyle/>
            <a:p>
              <a:endParaRPr/>
            </a:p>
          </p:txBody>
        </p:sp>
        <p:sp>
          <p:nvSpPr>
            <p:cNvPr id="85" name="object 83">
              <a:extLst>
                <a:ext uri="{FF2B5EF4-FFF2-40B4-BE49-F238E27FC236}">
                  <a16:creationId xmlns:a16="http://schemas.microsoft.com/office/drawing/2014/main" id="{78D9680C-8D40-45B2-8162-B2A499ACFA95}"/>
                </a:ext>
              </a:extLst>
            </p:cNvPr>
            <p:cNvSpPr txBox="1"/>
            <p:nvPr/>
          </p:nvSpPr>
          <p:spPr>
            <a:xfrm>
              <a:off x="5867582" y="3715816"/>
              <a:ext cx="64769" cy="118110"/>
            </a:xfrm>
            <a:prstGeom prst="rect">
              <a:avLst/>
            </a:prstGeom>
          </p:spPr>
          <p:txBody>
            <a:bodyPr vert="horz" wrap="square" lIns="0" tIns="0" rIns="0" bIns="0" rtlCol="0">
              <a:spAutoFit/>
            </a:bodyPr>
            <a:lstStyle/>
            <a:p>
              <a:pPr marL="12700">
                <a:lnSpc>
                  <a:spcPct val="100000"/>
                </a:lnSpc>
              </a:pPr>
              <a:r>
                <a:rPr sz="700" spc="-45" dirty="0">
                  <a:latin typeface="Times New Roman"/>
                  <a:cs typeface="Times New Roman"/>
                </a:rPr>
                <a:t>0</a:t>
              </a:r>
              <a:endParaRPr sz="700">
                <a:latin typeface="Times New Roman"/>
                <a:cs typeface="Times New Roman"/>
              </a:endParaRPr>
            </a:p>
          </p:txBody>
        </p:sp>
      </p:grpSp>
      <p:grpSp>
        <p:nvGrpSpPr>
          <p:cNvPr id="86" name="组合 85">
            <a:extLst>
              <a:ext uri="{FF2B5EF4-FFF2-40B4-BE49-F238E27FC236}">
                <a16:creationId xmlns:a16="http://schemas.microsoft.com/office/drawing/2014/main" id="{DD3E088F-D110-4F47-9234-4D0FDD15E4E4}"/>
              </a:ext>
            </a:extLst>
          </p:cNvPr>
          <p:cNvGrpSpPr/>
          <p:nvPr/>
        </p:nvGrpSpPr>
        <p:grpSpPr>
          <a:xfrm>
            <a:off x="9024203" y="4001967"/>
            <a:ext cx="1975486" cy="818428"/>
            <a:chOff x="6788353" y="3737614"/>
            <a:chExt cx="1975486" cy="818428"/>
          </a:xfrm>
        </p:grpSpPr>
        <p:sp>
          <p:nvSpPr>
            <p:cNvPr id="87" name="object 84">
              <a:extLst>
                <a:ext uri="{FF2B5EF4-FFF2-40B4-BE49-F238E27FC236}">
                  <a16:creationId xmlns:a16="http://schemas.microsoft.com/office/drawing/2014/main" id="{7587D0DF-6021-45A0-8909-66F9AE5EAAA3}"/>
                </a:ext>
              </a:extLst>
            </p:cNvPr>
            <p:cNvSpPr/>
            <p:nvPr/>
          </p:nvSpPr>
          <p:spPr>
            <a:xfrm>
              <a:off x="6788353" y="4441626"/>
              <a:ext cx="1905000" cy="0"/>
            </a:xfrm>
            <a:custGeom>
              <a:avLst/>
              <a:gdLst/>
              <a:ahLst/>
              <a:cxnLst/>
              <a:rect l="l" t="t" r="r" b="b"/>
              <a:pathLst>
                <a:path w="1905000">
                  <a:moveTo>
                    <a:pt x="0" y="0"/>
                  </a:moveTo>
                  <a:lnTo>
                    <a:pt x="1904545" y="0"/>
                  </a:lnTo>
                </a:path>
              </a:pathLst>
            </a:custGeom>
            <a:ln w="16163">
              <a:solidFill>
                <a:srgbClr val="000000"/>
              </a:solidFill>
            </a:ln>
          </p:spPr>
          <p:txBody>
            <a:bodyPr wrap="square" lIns="0" tIns="0" rIns="0" bIns="0" rtlCol="0"/>
            <a:lstStyle/>
            <a:p>
              <a:endParaRPr/>
            </a:p>
          </p:txBody>
        </p:sp>
        <p:sp>
          <p:nvSpPr>
            <p:cNvPr id="88" name="object 85">
              <a:extLst>
                <a:ext uri="{FF2B5EF4-FFF2-40B4-BE49-F238E27FC236}">
                  <a16:creationId xmlns:a16="http://schemas.microsoft.com/office/drawing/2014/main" id="{6E444698-3F31-409A-919F-16B918544603}"/>
                </a:ext>
              </a:extLst>
            </p:cNvPr>
            <p:cNvSpPr/>
            <p:nvPr/>
          </p:nvSpPr>
          <p:spPr>
            <a:xfrm>
              <a:off x="8687268" y="4414688"/>
              <a:ext cx="67945" cy="53975"/>
            </a:xfrm>
            <a:custGeom>
              <a:avLst/>
              <a:gdLst/>
              <a:ahLst/>
              <a:cxnLst/>
              <a:rect l="l" t="t" r="r" b="b"/>
              <a:pathLst>
                <a:path w="67945" h="53975">
                  <a:moveTo>
                    <a:pt x="0" y="0"/>
                  </a:moveTo>
                  <a:lnTo>
                    <a:pt x="0" y="53877"/>
                  </a:lnTo>
                  <a:lnTo>
                    <a:pt x="67575" y="26938"/>
                  </a:lnTo>
                  <a:lnTo>
                    <a:pt x="0" y="0"/>
                  </a:lnTo>
                  <a:close/>
                </a:path>
              </a:pathLst>
            </a:custGeom>
            <a:solidFill>
              <a:srgbClr val="000000"/>
            </a:solidFill>
          </p:spPr>
          <p:txBody>
            <a:bodyPr wrap="square" lIns="0" tIns="0" rIns="0" bIns="0" rtlCol="0"/>
            <a:lstStyle/>
            <a:p>
              <a:endParaRPr/>
            </a:p>
          </p:txBody>
        </p:sp>
        <p:sp>
          <p:nvSpPr>
            <p:cNvPr id="89" name="object 86">
              <a:extLst>
                <a:ext uri="{FF2B5EF4-FFF2-40B4-BE49-F238E27FC236}">
                  <a16:creationId xmlns:a16="http://schemas.microsoft.com/office/drawing/2014/main" id="{9DA6CAF0-29CB-4B40-B022-06721C9D91D1}"/>
                </a:ext>
              </a:extLst>
            </p:cNvPr>
            <p:cNvSpPr/>
            <p:nvPr/>
          </p:nvSpPr>
          <p:spPr>
            <a:xfrm>
              <a:off x="6788353" y="3955309"/>
              <a:ext cx="1906270" cy="359410"/>
            </a:xfrm>
            <a:custGeom>
              <a:avLst/>
              <a:gdLst/>
              <a:ahLst/>
              <a:cxnLst/>
              <a:rect l="l" t="t" r="r" b="b"/>
              <a:pathLst>
                <a:path w="1906270" h="359410">
                  <a:moveTo>
                    <a:pt x="0" y="3629"/>
                  </a:moveTo>
                  <a:lnTo>
                    <a:pt x="5556" y="3629"/>
                  </a:lnTo>
                  <a:lnTo>
                    <a:pt x="11114" y="3629"/>
                  </a:lnTo>
                  <a:lnTo>
                    <a:pt x="16670" y="7258"/>
                  </a:lnTo>
                  <a:lnTo>
                    <a:pt x="22226" y="7258"/>
                  </a:lnTo>
                  <a:lnTo>
                    <a:pt x="27782" y="7258"/>
                  </a:lnTo>
                  <a:lnTo>
                    <a:pt x="38895" y="14509"/>
                  </a:lnTo>
                  <a:lnTo>
                    <a:pt x="33338" y="14509"/>
                  </a:lnTo>
                  <a:lnTo>
                    <a:pt x="38895" y="14509"/>
                  </a:lnTo>
                  <a:lnTo>
                    <a:pt x="44451" y="18138"/>
                  </a:lnTo>
                  <a:lnTo>
                    <a:pt x="50007" y="18138"/>
                  </a:lnTo>
                  <a:lnTo>
                    <a:pt x="55563" y="21760"/>
                  </a:lnTo>
                  <a:lnTo>
                    <a:pt x="61126" y="25389"/>
                  </a:lnTo>
                  <a:lnTo>
                    <a:pt x="66682" y="29018"/>
                  </a:lnTo>
                  <a:lnTo>
                    <a:pt x="66682" y="32640"/>
                  </a:lnTo>
                  <a:lnTo>
                    <a:pt x="72238" y="36269"/>
                  </a:lnTo>
                  <a:lnTo>
                    <a:pt x="77794" y="39899"/>
                  </a:lnTo>
                  <a:lnTo>
                    <a:pt x="83350" y="43520"/>
                  </a:lnTo>
                  <a:lnTo>
                    <a:pt x="88907" y="47150"/>
                  </a:lnTo>
                  <a:lnTo>
                    <a:pt x="94463" y="50779"/>
                  </a:lnTo>
                  <a:lnTo>
                    <a:pt x="100019" y="54401"/>
                  </a:lnTo>
                  <a:lnTo>
                    <a:pt x="100019" y="58030"/>
                  </a:lnTo>
                  <a:lnTo>
                    <a:pt x="105575" y="61659"/>
                  </a:lnTo>
                  <a:lnTo>
                    <a:pt x="111131" y="68910"/>
                  </a:lnTo>
                  <a:lnTo>
                    <a:pt x="116687" y="72539"/>
                  </a:lnTo>
                  <a:lnTo>
                    <a:pt x="122244" y="76161"/>
                  </a:lnTo>
                  <a:lnTo>
                    <a:pt x="127806" y="83419"/>
                  </a:lnTo>
                  <a:lnTo>
                    <a:pt x="133362" y="87041"/>
                  </a:lnTo>
                  <a:lnTo>
                    <a:pt x="133362" y="90670"/>
                  </a:lnTo>
                  <a:lnTo>
                    <a:pt x="138918" y="97921"/>
                  </a:lnTo>
                  <a:lnTo>
                    <a:pt x="144475" y="101551"/>
                  </a:lnTo>
                  <a:lnTo>
                    <a:pt x="150031" y="108802"/>
                  </a:lnTo>
                  <a:lnTo>
                    <a:pt x="155587" y="112431"/>
                  </a:lnTo>
                  <a:lnTo>
                    <a:pt x="161143" y="119682"/>
                  </a:lnTo>
                  <a:lnTo>
                    <a:pt x="166699" y="123311"/>
                  </a:lnTo>
                  <a:lnTo>
                    <a:pt x="166699" y="130562"/>
                  </a:lnTo>
                  <a:lnTo>
                    <a:pt x="172256" y="134191"/>
                  </a:lnTo>
                  <a:lnTo>
                    <a:pt x="177812" y="141442"/>
                  </a:lnTo>
                  <a:lnTo>
                    <a:pt x="183368" y="148701"/>
                  </a:lnTo>
                  <a:lnTo>
                    <a:pt x="188924" y="152323"/>
                  </a:lnTo>
                  <a:lnTo>
                    <a:pt x="194480" y="159581"/>
                  </a:lnTo>
                  <a:lnTo>
                    <a:pt x="200043" y="163203"/>
                  </a:lnTo>
                  <a:lnTo>
                    <a:pt x="200043" y="170461"/>
                  </a:lnTo>
                  <a:lnTo>
                    <a:pt x="205599" y="177712"/>
                  </a:lnTo>
                  <a:lnTo>
                    <a:pt x="211155" y="181341"/>
                  </a:lnTo>
                  <a:lnTo>
                    <a:pt x="216711" y="188592"/>
                  </a:lnTo>
                  <a:lnTo>
                    <a:pt x="222268" y="195843"/>
                  </a:lnTo>
                  <a:lnTo>
                    <a:pt x="227824" y="199473"/>
                  </a:lnTo>
                  <a:lnTo>
                    <a:pt x="233380" y="206724"/>
                  </a:lnTo>
                  <a:lnTo>
                    <a:pt x="233380" y="210353"/>
                  </a:lnTo>
                  <a:lnTo>
                    <a:pt x="238936" y="217604"/>
                  </a:lnTo>
                  <a:lnTo>
                    <a:pt x="244492" y="224862"/>
                  </a:lnTo>
                  <a:lnTo>
                    <a:pt x="250048" y="228484"/>
                  </a:lnTo>
                  <a:lnTo>
                    <a:pt x="255605" y="235742"/>
                  </a:lnTo>
                  <a:lnTo>
                    <a:pt x="261161" y="239364"/>
                  </a:lnTo>
                  <a:lnTo>
                    <a:pt x="266723" y="246623"/>
                  </a:lnTo>
                  <a:lnTo>
                    <a:pt x="266723" y="250244"/>
                  </a:lnTo>
                  <a:lnTo>
                    <a:pt x="272279" y="257503"/>
                  </a:lnTo>
                  <a:lnTo>
                    <a:pt x="277836" y="261125"/>
                  </a:lnTo>
                  <a:lnTo>
                    <a:pt x="283392" y="268383"/>
                  </a:lnTo>
                  <a:lnTo>
                    <a:pt x="288948" y="272005"/>
                  </a:lnTo>
                  <a:lnTo>
                    <a:pt x="294504" y="275634"/>
                  </a:lnTo>
                  <a:lnTo>
                    <a:pt x="300060" y="282885"/>
                  </a:lnTo>
                  <a:lnTo>
                    <a:pt x="300060" y="286514"/>
                  </a:lnTo>
                  <a:lnTo>
                    <a:pt x="305617" y="290144"/>
                  </a:lnTo>
                  <a:lnTo>
                    <a:pt x="311173" y="297395"/>
                  </a:lnTo>
                  <a:lnTo>
                    <a:pt x="316729" y="301024"/>
                  </a:lnTo>
                  <a:lnTo>
                    <a:pt x="322285" y="304646"/>
                  </a:lnTo>
                  <a:lnTo>
                    <a:pt x="327841" y="308275"/>
                  </a:lnTo>
                  <a:lnTo>
                    <a:pt x="333397" y="311904"/>
                  </a:lnTo>
                  <a:lnTo>
                    <a:pt x="333397" y="315526"/>
                  </a:lnTo>
                  <a:lnTo>
                    <a:pt x="338960" y="319155"/>
                  </a:lnTo>
                  <a:lnTo>
                    <a:pt x="344516" y="322784"/>
                  </a:lnTo>
                  <a:lnTo>
                    <a:pt x="350072" y="326406"/>
                  </a:lnTo>
                  <a:lnTo>
                    <a:pt x="355628" y="330035"/>
                  </a:lnTo>
                  <a:lnTo>
                    <a:pt x="361185" y="333664"/>
                  </a:lnTo>
                  <a:lnTo>
                    <a:pt x="372297" y="340915"/>
                  </a:lnTo>
                  <a:lnTo>
                    <a:pt x="366741" y="340915"/>
                  </a:lnTo>
                  <a:lnTo>
                    <a:pt x="372297" y="340915"/>
                  </a:lnTo>
                  <a:lnTo>
                    <a:pt x="377853" y="344545"/>
                  </a:lnTo>
                  <a:lnTo>
                    <a:pt x="383409" y="348166"/>
                  </a:lnTo>
                  <a:lnTo>
                    <a:pt x="388966" y="348166"/>
                  </a:lnTo>
                  <a:lnTo>
                    <a:pt x="394522" y="351796"/>
                  </a:lnTo>
                  <a:lnTo>
                    <a:pt x="400078" y="355425"/>
                  </a:lnTo>
                  <a:lnTo>
                    <a:pt x="405640" y="355425"/>
                  </a:lnTo>
                  <a:lnTo>
                    <a:pt x="411197" y="355425"/>
                  </a:lnTo>
                  <a:lnTo>
                    <a:pt x="416753" y="355425"/>
                  </a:lnTo>
                  <a:lnTo>
                    <a:pt x="422309" y="359047"/>
                  </a:lnTo>
                  <a:lnTo>
                    <a:pt x="455646" y="359047"/>
                  </a:lnTo>
                  <a:lnTo>
                    <a:pt x="461202" y="355425"/>
                  </a:lnTo>
                  <a:lnTo>
                    <a:pt x="466758" y="355425"/>
                  </a:lnTo>
                  <a:lnTo>
                    <a:pt x="472315" y="351796"/>
                  </a:lnTo>
                  <a:lnTo>
                    <a:pt x="477877" y="351796"/>
                  </a:lnTo>
                  <a:lnTo>
                    <a:pt x="483433" y="348166"/>
                  </a:lnTo>
                  <a:lnTo>
                    <a:pt x="488989" y="348166"/>
                  </a:lnTo>
                  <a:lnTo>
                    <a:pt x="494546" y="344545"/>
                  </a:lnTo>
                  <a:lnTo>
                    <a:pt x="500102" y="340915"/>
                  </a:lnTo>
                  <a:lnTo>
                    <a:pt x="505658" y="337286"/>
                  </a:lnTo>
                  <a:lnTo>
                    <a:pt x="511214" y="333664"/>
                  </a:lnTo>
                  <a:lnTo>
                    <a:pt x="516770" y="333664"/>
                  </a:lnTo>
                  <a:lnTo>
                    <a:pt x="522326" y="330035"/>
                  </a:lnTo>
                  <a:lnTo>
                    <a:pt x="527883" y="326406"/>
                  </a:lnTo>
                  <a:lnTo>
                    <a:pt x="533439" y="322784"/>
                  </a:lnTo>
                  <a:lnTo>
                    <a:pt x="533439" y="319155"/>
                  </a:lnTo>
                  <a:lnTo>
                    <a:pt x="538995" y="315526"/>
                  </a:lnTo>
                  <a:lnTo>
                    <a:pt x="544557" y="311904"/>
                  </a:lnTo>
                  <a:lnTo>
                    <a:pt x="550114" y="308275"/>
                  </a:lnTo>
                  <a:lnTo>
                    <a:pt x="555670" y="301024"/>
                  </a:lnTo>
                  <a:lnTo>
                    <a:pt x="561226" y="297395"/>
                  </a:lnTo>
                  <a:lnTo>
                    <a:pt x="566782" y="293765"/>
                  </a:lnTo>
                  <a:lnTo>
                    <a:pt x="566782" y="290144"/>
                  </a:lnTo>
                  <a:lnTo>
                    <a:pt x="572313" y="282885"/>
                  </a:lnTo>
                  <a:lnTo>
                    <a:pt x="577882" y="279263"/>
                  </a:lnTo>
                  <a:lnTo>
                    <a:pt x="583451" y="275634"/>
                  </a:lnTo>
                  <a:lnTo>
                    <a:pt x="589019" y="268383"/>
                  </a:lnTo>
                  <a:lnTo>
                    <a:pt x="594588" y="264754"/>
                  </a:lnTo>
                  <a:lnTo>
                    <a:pt x="600094" y="257503"/>
                  </a:lnTo>
                  <a:lnTo>
                    <a:pt x="600094" y="253874"/>
                  </a:lnTo>
                  <a:lnTo>
                    <a:pt x="605663" y="246623"/>
                  </a:lnTo>
                  <a:lnTo>
                    <a:pt x="611231" y="242993"/>
                  </a:lnTo>
                  <a:lnTo>
                    <a:pt x="616800" y="235742"/>
                  </a:lnTo>
                  <a:lnTo>
                    <a:pt x="622369" y="232113"/>
                  </a:lnTo>
                  <a:lnTo>
                    <a:pt x="627875" y="224862"/>
                  </a:lnTo>
                  <a:lnTo>
                    <a:pt x="633444" y="221233"/>
                  </a:lnTo>
                  <a:lnTo>
                    <a:pt x="633444" y="213982"/>
                  </a:lnTo>
                  <a:lnTo>
                    <a:pt x="639012" y="206724"/>
                  </a:lnTo>
                  <a:lnTo>
                    <a:pt x="644581" y="203102"/>
                  </a:lnTo>
                  <a:lnTo>
                    <a:pt x="650150" y="195843"/>
                  </a:lnTo>
                  <a:lnTo>
                    <a:pt x="655718" y="192222"/>
                  </a:lnTo>
                  <a:lnTo>
                    <a:pt x="661225" y="184963"/>
                  </a:lnTo>
                  <a:lnTo>
                    <a:pt x="666793" y="177712"/>
                  </a:lnTo>
                  <a:lnTo>
                    <a:pt x="666793" y="174083"/>
                  </a:lnTo>
                  <a:lnTo>
                    <a:pt x="672362" y="166832"/>
                  </a:lnTo>
                  <a:lnTo>
                    <a:pt x="677931" y="159581"/>
                  </a:lnTo>
                  <a:lnTo>
                    <a:pt x="683499" y="155952"/>
                  </a:lnTo>
                  <a:lnTo>
                    <a:pt x="689005" y="148701"/>
                  </a:lnTo>
                  <a:lnTo>
                    <a:pt x="694574" y="145072"/>
                  </a:lnTo>
                  <a:lnTo>
                    <a:pt x="700143" y="137821"/>
                  </a:lnTo>
                  <a:lnTo>
                    <a:pt x="700143" y="130562"/>
                  </a:lnTo>
                  <a:lnTo>
                    <a:pt x="705711" y="126940"/>
                  </a:lnTo>
                  <a:lnTo>
                    <a:pt x="711280" y="119682"/>
                  </a:lnTo>
                  <a:lnTo>
                    <a:pt x="716786" y="116060"/>
                  </a:lnTo>
                  <a:lnTo>
                    <a:pt x="722355" y="108802"/>
                  </a:lnTo>
                  <a:lnTo>
                    <a:pt x="727924" y="105180"/>
                  </a:lnTo>
                  <a:lnTo>
                    <a:pt x="733492" y="97921"/>
                  </a:lnTo>
                  <a:lnTo>
                    <a:pt x="733492" y="94300"/>
                  </a:lnTo>
                  <a:lnTo>
                    <a:pt x="739061" y="90670"/>
                  </a:lnTo>
                  <a:lnTo>
                    <a:pt x="744567" y="83419"/>
                  </a:lnTo>
                  <a:lnTo>
                    <a:pt x="750136" y="79790"/>
                  </a:lnTo>
                  <a:lnTo>
                    <a:pt x="755705" y="72539"/>
                  </a:lnTo>
                  <a:lnTo>
                    <a:pt x="761273" y="68910"/>
                  </a:lnTo>
                  <a:lnTo>
                    <a:pt x="766842" y="65281"/>
                  </a:lnTo>
                  <a:lnTo>
                    <a:pt x="766842" y="61659"/>
                  </a:lnTo>
                  <a:lnTo>
                    <a:pt x="772348" y="54401"/>
                  </a:lnTo>
                  <a:lnTo>
                    <a:pt x="777917" y="50779"/>
                  </a:lnTo>
                  <a:lnTo>
                    <a:pt x="783485" y="47150"/>
                  </a:lnTo>
                  <a:lnTo>
                    <a:pt x="789054" y="43520"/>
                  </a:lnTo>
                  <a:lnTo>
                    <a:pt x="794623" y="39899"/>
                  </a:lnTo>
                  <a:lnTo>
                    <a:pt x="800192" y="36269"/>
                  </a:lnTo>
                  <a:lnTo>
                    <a:pt x="800192" y="32640"/>
                  </a:lnTo>
                  <a:lnTo>
                    <a:pt x="805698" y="29018"/>
                  </a:lnTo>
                  <a:lnTo>
                    <a:pt x="811266" y="25389"/>
                  </a:lnTo>
                  <a:lnTo>
                    <a:pt x="816835" y="25389"/>
                  </a:lnTo>
                  <a:lnTo>
                    <a:pt x="822404" y="21760"/>
                  </a:lnTo>
                  <a:lnTo>
                    <a:pt x="827972" y="18138"/>
                  </a:lnTo>
                  <a:lnTo>
                    <a:pt x="833479" y="14509"/>
                  </a:lnTo>
                  <a:lnTo>
                    <a:pt x="839047" y="10880"/>
                  </a:lnTo>
                  <a:lnTo>
                    <a:pt x="844616" y="10880"/>
                  </a:lnTo>
                  <a:lnTo>
                    <a:pt x="850185" y="7258"/>
                  </a:lnTo>
                  <a:lnTo>
                    <a:pt x="855753" y="7258"/>
                  </a:lnTo>
                  <a:lnTo>
                    <a:pt x="861259" y="3629"/>
                  </a:lnTo>
                  <a:lnTo>
                    <a:pt x="866828" y="3629"/>
                  </a:lnTo>
                  <a:lnTo>
                    <a:pt x="872397" y="3629"/>
                  </a:lnTo>
                  <a:lnTo>
                    <a:pt x="877966" y="0"/>
                  </a:lnTo>
                  <a:lnTo>
                    <a:pt x="883534" y="0"/>
                  </a:lnTo>
                  <a:lnTo>
                    <a:pt x="889040" y="0"/>
                  </a:lnTo>
                  <a:lnTo>
                    <a:pt x="894609" y="0"/>
                  </a:lnTo>
                  <a:lnTo>
                    <a:pt x="900178" y="0"/>
                  </a:lnTo>
                  <a:lnTo>
                    <a:pt x="905746" y="3629"/>
                  </a:lnTo>
                  <a:lnTo>
                    <a:pt x="911315" y="3629"/>
                  </a:lnTo>
                  <a:lnTo>
                    <a:pt x="916821" y="3629"/>
                  </a:lnTo>
                  <a:lnTo>
                    <a:pt x="922390" y="3629"/>
                  </a:lnTo>
                  <a:lnTo>
                    <a:pt x="927959" y="7258"/>
                  </a:lnTo>
                  <a:lnTo>
                    <a:pt x="933527" y="10880"/>
                  </a:lnTo>
                  <a:lnTo>
                    <a:pt x="939096" y="10880"/>
                  </a:lnTo>
                  <a:lnTo>
                    <a:pt x="944665" y="14509"/>
                  </a:lnTo>
                  <a:lnTo>
                    <a:pt x="950171" y="14509"/>
                  </a:lnTo>
                  <a:lnTo>
                    <a:pt x="955740" y="18138"/>
                  </a:lnTo>
                  <a:lnTo>
                    <a:pt x="961308" y="21760"/>
                  </a:lnTo>
                  <a:lnTo>
                    <a:pt x="966877" y="25389"/>
                  </a:lnTo>
                  <a:lnTo>
                    <a:pt x="972446" y="29018"/>
                  </a:lnTo>
                  <a:lnTo>
                    <a:pt x="977952" y="32640"/>
                  </a:lnTo>
                  <a:lnTo>
                    <a:pt x="983520" y="36269"/>
                  </a:lnTo>
                  <a:lnTo>
                    <a:pt x="989089" y="39899"/>
                  </a:lnTo>
                  <a:lnTo>
                    <a:pt x="994658" y="43520"/>
                  </a:lnTo>
                  <a:lnTo>
                    <a:pt x="1000227" y="47150"/>
                  </a:lnTo>
                  <a:lnTo>
                    <a:pt x="1000227" y="50779"/>
                  </a:lnTo>
                  <a:lnTo>
                    <a:pt x="1005733" y="58030"/>
                  </a:lnTo>
                  <a:lnTo>
                    <a:pt x="1011301" y="61659"/>
                  </a:lnTo>
                  <a:lnTo>
                    <a:pt x="1016870" y="65281"/>
                  </a:lnTo>
                  <a:lnTo>
                    <a:pt x="1022439" y="68910"/>
                  </a:lnTo>
                  <a:lnTo>
                    <a:pt x="1028007" y="76161"/>
                  </a:lnTo>
                  <a:lnTo>
                    <a:pt x="1033514" y="79790"/>
                  </a:lnTo>
                  <a:lnTo>
                    <a:pt x="1033514" y="83419"/>
                  </a:lnTo>
                  <a:lnTo>
                    <a:pt x="1039082" y="90670"/>
                  </a:lnTo>
                  <a:lnTo>
                    <a:pt x="1044651" y="94300"/>
                  </a:lnTo>
                  <a:lnTo>
                    <a:pt x="1050220" y="101551"/>
                  </a:lnTo>
                  <a:lnTo>
                    <a:pt x="1055788" y="105180"/>
                  </a:lnTo>
                  <a:lnTo>
                    <a:pt x="1061295" y="112431"/>
                  </a:lnTo>
                  <a:lnTo>
                    <a:pt x="1066863" y="116060"/>
                  </a:lnTo>
                  <a:lnTo>
                    <a:pt x="1066863" y="123311"/>
                  </a:lnTo>
                  <a:lnTo>
                    <a:pt x="1072432" y="126940"/>
                  </a:lnTo>
                  <a:lnTo>
                    <a:pt x="1078001" y="134191"/>
                  </a:lnTo>
                  <a:lnTo>
                    <a:pt x="1083569" y="137821"/>
                  </a:lnTo>
                  <a:lnTo>
                    <a:pt x="1089138" y="145072"/>
                  </a:lnTo>
                  <a:lnTo>
                    <a:pt x="1094644" y="148701"/>
                  </a:lnTo>
                  <a:lnTo>
                    <a:pt x="1100213" y="155952"/>
                  </a:lnTo>
                  <a:lnTo>
                    <a:pt x="1100213" y="163203"/>
                  </a:lnTo>
                  <a:lnTo>
                    <a:pt x="1105782" y="166832"/>
                  </a:lnTo>
                  <a:lnTo>
                    <a:pt x="1111350" y="174083"/>
                  </a:lnTo>
                  <a:lnTo>
                    <a:pt x="1116919" y="181341"/>
                  </a:lnTo>
                  <a:lnTo>
                    <a:pt x="1122425" y="184963"/>
                  </a:lnTo>
                  <a:lnTo>
                    <a:pt x="1127994" y="192222"/>
                  </a:lnTo>
                  <a:lnTo>
                    <a:pt x="1133562" y="195843"/>
                  </a:lnTo>
                  <a:lnTo>
                    <a:pt x="1133562" y="203102"/>
                  </a:lnTo>
                  <a:lnTo>
                    <a:pt x="1139131" y="210353"/>
                  </a:lnTo>
                  <a:lnTo>
                    <a:pt x="1144700" y="213982"/>
                  </a:lnTo>
                  <a:lnTo>
                    <a:pt x="1150206" y="221233"/>
                  </a:lnTo>
                  <a:lnTo>
                    <a:pt x="1155775" y="224862"/>
                  </a:lnTo>
                  <a:lnTo>
                    <a:pt x="1161343" y="232113"/>
                  </a:lnTo>
                  <a:lnTo>
                    <a:pt x="1166912" y="239364"/>
                  </a:lnTo>
                  <a:lnTo>
                    <a:pt x="1166912" y="242993"/>
                  </a:lnTo>
                  <a:lnTo>
                    <a:pt x="1172481" y="250244"/>
                  </a:lnTo>
                  <a:lnTo>
                    <a:pt x="1177987" y="253874"/>
                  </a:lnTo>
                  <a:lnTo>
                    <a:pt x="1183556" y="261125"/>
                  </a:lnTo>
                  <a:lnTo>
                    <a:pt x="1189124" y="264754"/>
                  </a:lnTo>
                  <a:lnTo>
                    <a:pt x="1194693" y="268383"/>
                  </a:lnTo>
                  <a:lnTo>
                    <a:pt x="1200262" y="275634"/>
                  </a:lnTo>
                  <a:lnTo>
                    <a:pt x="1200262" y="279263"/>
                  </a:lnTo>
                  <a:lnTo>
                    <a:pt x="1205830" y="282885"/>
                  </a:lnTo>
                  <a:lnTo>
                    <a:pt x="1211337" y="290144"/>
                  </a:lnTo>
                  <a:lnTo>
                    <a:pt x="1216905" y="293765"/>
                  </a:lnTo>
                  <a:lnTo>
                    <a:pt x="1222474" y="297395"/>
                  </a:lnTo>
                  <a:lnTo>
                    <a:pt x="1228043" y="301024"/>
                  </a:lnTo>
                  <a:lnTo>
                    <a:pt x="1233611" y="308275"/>
                  </a:lnTo>
                  <a:lnTo>
                    <a:pt x="1233611" y="311904"/>
                  </a:lnTo>
                  <a:lnTo>
                    <a:pt x="1239117" y="315526"/>
                  </a:lnTo>
                  <a:lnTo>
                    <a:pt x="1244686" y="319155"/>
                  </a:lnTo>
                  <a:lnTo>
                    <a:pt x="1250255" y="322784"/>
                  </a:lnTo>
                  <a:lnTo>
                    <a:pt x="1255824" y="326406"/>
                  </a:lnTo>
                  <a:lnTo>
                    <a:pt x="1261392" y="330035"/>
                  </a:lnTo>
                  <a:lnTo>
                    <a:pt x="1272467" y="337286"/>
                  </a:lnTo>
                  <a:lnTo>
                    <a:pt x="1266898" y="337286"/>
                  </a:lnTo>
                  <a:lnTo>
                    <a:pt x="1272467" y="337286"/>
                  </a:lnTo>
                  <a:lnTo>
                    <a:pt x="1278036" y="340915"/>
                  </a:lnTo>
                  <a:lnTo>
                    <a:pt x="1283605" y="344545"/>
                  </a:lnTo>
                  <a:lnTo>
                    <a:pt x="1289173" y="344545"/>
                  </a:lnTo>
                  <a:lnTo>
                    <a:pt x="1294679" y="348166"/>
                  </a:lnTo>
                  <a:lnTo>
                    <a:pt x="1300248" y="351796"/>
                  </a:lnTo>
                  <a:lnTo>
                    <a:pt x="1305817" y="351796"/>
                  </a:lnTo>
                  <a:lnTo>
                    <a:pt x="1311385" y="355425"/>
                  </a:lnTo>
                  <a:lnTo>
                    <a:pt x="1316954" y="355425"/>
                  </a:lnTo>
                  <a:lnTo>
                    <a:pt x="1322460" y="355425"/>
                  </a:lnTo>
                  <a:lnTo>
                    <a:pt x="1328029" y="359047"/>
                  </a:lnTo>
                  <a:lnTo>
                    <a:pt x="1361379" y="359047"/>
                  </a:lnTo>
                  <a:lnTo>
                    <a:pt x="1366947" y="355425"/>
                  </a:lnTo>
                  <a:lnTo>
                    <a:pt x="1372516" y="355425"/>
                  </a:lnTo>
                  <a:lnTo>
                    <a:pt x="1378085" y="355425"/>
                  </a:lnTo>
                  <a:lnTo>
                    <a:pt x="1383591" y="351796"/>
                  </a:lnTo>
                  <a:lnTo>
                    <a:pt x="1389159" y="351796"/>
                  </a:lnTo>
                  <a:lnTo>
                    <a:pt x="1394728" y="348166"/>
                  </a:lnTo>
                  <a:lnTo>
                    <a:pt x="1400297" y="344545"/>
                  </a:lnTo>
                  <a:lnTo>
                    <a:pt x="1405865" y="340915"/>
                  </a:lnTo>
                  <a:lnTo>
                    <a:pt x="1411372" y="340915"/>
                  </a:lnTo>
                  <a:lnTo>
                    <a:pt x="1416940" y="337286"/>
                  </a:lnTo>
                  <a:lnTo>
                    <a:pt x="1422509" y="333664"/>
                  </a:lnTo>
                  <a:lnTo>
                    <a:pt x="1428078" y="330035"/>
                  </a:lnTo>
                  <a:lnTo>
                    <a:pt x="1433646" y="326406"/>
                  </a:lnTo>
                  <a:lnTo>
                    <a:pt x="1433646" y="322784"/>
                  </a:lnTo>
                  <a:lnTo>
                    <a:pt x="1439153" y="319155"/>
                  </a:lnTo>
                  <a:lnTo>
                    <a:pt x="1444721" y="315526"/>
                  </a:lnTo>
                  <a:lnTo>
                    <a:pt x="1450290" y="311904"/>
                  </a:lnTo>
                  <a:lnTo>
                    <a:pt x="1455859" y="308275"/>
                  </a:lnTo>
                  <a:lnTo>
                    <a:pt x="1461427" y="304646"/>
                  </a:lnTo>
                  <a:lnTo>
                    <a:pt x="1466933" y="301024"/>
                  </a:lnTo>
                  <a:lnTo>
                    <a:pt x="1466933" y="297395"/>
                  </a:lnTo>
                  <a:lnTo>
                    <a:pt x="1472502" y="290144"/>
                  </a:lnTo>
                  <a:lnTo>
                    <a:pt x="1478071" y="286514"/>
                  </a:lnTo>
                  <a:lnTo>
                    <a:pt x="1483639" y="282885"/>
                  </a:lnTo>
                  <a:lnTo>
                    <a:pt x="1489208" y="275634"/>
                  </a:lnTo>
                  <a:lnTo>
                    <a:pt x="1494777" y="272005"/>
                  </a:lnTo>
                  <a:lnTo>
                    <a:pt x="1500283" y="264754"/>
                  </a:lnTo>
                  <a:lnTo>
                    <a:pt x="1500283" y="261125"/>
                  </a:lnTo>
                  <a:lnTo>
                    <a:pt x="1505852" y="257503"/>
                  </a:lnTo>
                  <a:lnTo>
                    <a:pt x="1511420" y="250244"/>
                  </a:lnTo>
                  <a:lnTo>
                    <a:pt x="1516989" y="246623"/>
                  </a:lnTo>
                  <a:lnTo>
                    <a:pt x="1522558" y="239364"/>
                  </a:lnTo>
                  <a:lnTo>
                    <a:pt x="1528064" y="235742"/>
                  </a:lnTo>
                  <a:lnTo>
                    <a:pt x="1533633" y="228484"/>
                  </a:lnTo>
                  <a:lnTo>
                    <a:pt x="1533633" y="221233"/>
                  </a:lnTo>
                  <a:lnTo>
                    <a:pt x="1539201" y="217604"/>
                  </a:lnTo>
                  <a:lnTo>
                    <a:pt x="1544770" y="210353"/>
                  </a:lnTo>
                  <a:lnTo>
                    <a:pt x="1550339" y="206724"/>
                  </a:lnTo>
                  <a:lnTo>
                    <a:pt x="1555845" y="199473"/>
                  </a:lnTo>
                  <a:lnTo>
                    <a:pt x="1561413" y="192222"/>
                  </a:lnTo>
                  <a:lnTo>
                    <a:pt x="1566982" y="188592"/>
                  </a:lnTo>
                  <a:lnTo>
                    <a:pt x="1566982" y="181341"/>
                  </a:lnTo>
                  <a:lnTo>
                    <a:pt x="1572551" y="174083"/>
                  </a:lnTo>
                  <a:lnTo>
                    <a:pt x="1578119" y="170461"/>
                  </a:lnTo>
                  <a:lnTo>
                    <a:pt x="1583626" y="163203"/>
                  </a:lnTo>
                  <a:lnTo>
                    <a:pt x="1589194" y="159581"/>
                  </a:lnTo>
                  <a:lnTo>
                    <a:pt x="1594763" y="152323"/>
                  </a:lnTo>
                  <a:lnTo>
                    <a:pt x="1600332" y="145072"/>
                  </a:lnTo>
                  <a:lnTo>
                    <a:pt x="1600332" y="141442"/>
                  </a:lnTo>
                  <a:lnTo>
                    <a:pt x="1605900" y="134191"/>
                  </a:lnTo>
                  <a:lnTo>
                    <a:pt x="1611406" y="130562"/>
                  </a:lnTo>
                  <a:lnTo>
                    <a:pt x="1616975" y="123311"/>
                  </a:lnTo>
                  <a:lnTo>
                    <a:pt x="1622544" y="119682"/>
                  </a:lnTo>
                  <a:lnTo>
                    <a:pt x="1628113" y="112431"/>
                  </a:lnTo>
                  <a:lnTo>
                    <a:pt x="1633681" y="108802"/>
                  </a:lnTo>
                  <a:lnTo>
                    <a:pt x="1633681" y="101551"/>
                  </a:lnTo>
                  <a:lnTo>
                    <a:pt x="1639250" y="97921"/>
                  </a:lnTo>
                  <a:lnTo>
                    <a:pt x="1644756" y="90670"/>
                  </a:lnTo>
                  <a:lnTo>
                    <a:pt x="1650325" y="87041"/>
                  </a:lnTo>
                  <a:lnTo>
                    <a:pt x="1655893" y="79790"/>
                  </a:lnTo>
                  <a:lnTo>
                    <a:pt x="1661462" y="76161"/>
                  </a:lnTo>
                  <a:lnTo>
                    <a:pt x="1667031" y="72539"/>
                  </a:lnTo>
                  <a:lnTo>
                    <a:pt x="1667031" y="68910"/>
                  </a:lnTo>
                  <a:lnTo>
                    <a:pt x="1672537" y="61659"/>
                  </a:lnTo>
                  <a:lnTo>
                    <a:pt x="1678106" y="58030"/>
                  </a:lnTo>
                  <a:lnTo>
                    <a:pt x="1683674" y="54401"/>
                  </a:lnTo>
                  <a:lnTo>
                    <a:pt x="1689243" y="50779"/>
                  </a:lnTo>
                  <a:lnTo>
                    <a:pt x="1694812" y="47150"/>
                  </a:lnTo>
                  <a:lnTo>
                    <a:pt x="1700318" y="43520"/>
                  </a:lnTo>
                  <a:lnTo>
                    <a:pt x="1700318" y="39899"/>
                  </a:lnTo>
                  <a:lnTo>
                    <a:pt x="1705886" y="36269"/>
                  </a:lnTo>
                  <a:lnTo>
                    <a:pt x="1711455" y="32640"/>
                  </a:lnTo>
                  <a:lnTo>
                    <a:pt x="1717024" y="29018"/>
                  </a:lnTo>
                  <a:lnTo>
                    <a:pt x="1722593" y="25389"/>
                  </a:lnTo>
                  <a:lnTo>
                    <a:pt x="1728099" y="21760"/>
                  </a:lnTo>
                  <a:lnTo>
                    <a:pt x="1733667" y="18138"/>
                  </a:lnTo>
                  <a:lnTo>
                    <a:pt x="1739236" y="14509"/>
                  </a:lnTo>
                  <a:lnTo>
                    <a:pt x="1744805" y="10880"/>
                  </a:lnTo>
                  <a:lnTo>
                    <a:pt x="1750373" y="10880"/>
                  </a:lnTo>
                  <a:lnTo>
                    <a:pt x="1755880" y="7258"/>
                  </a:lnTo>
                  <a:lnTo>
                    <a:pt x="1761448" y="7258"/>
                  </a:lnTo>
                  <a:lnTo>
                    <a:pt x="1767017" y="3629"/>
                  </a:lnTo>
                  <a:lnTo>
                    <a:pt x="1772586" y="3629"/>
                  </a:lnTo>
                  <a:lnTo>
                    <a:pt x="1778154" y="3629"/>
                  </a:lnTo>
                  <a:lnTo>
                    <a:pt x="1783723" y="3629"/>
                  </a:lnTo>
                  <a:lnTo>
                    <a:pt x="1789229" y="0"/>
                  </a:lnTo>
                  <a:lnTo>
                    <a:pt x="1794798" y="0"/>
                  </a:lnTo>
                  <a:lnTo>
                    <a:pt x="1800367" y="0"/>
                  </a:lnTo>
                  <a:lnTo>
                    <a:pt x="1805935" y="0"/>
                  </a:lnTo>
                  <a:lnTo>
                    <a:pt x="1811504" y="3629"/>
                  </a:lnTo>
                  <a:lnTo>
                    <a:pt x="1817010" y="3629"/>
                  </a:lnTo>
                  <a:lnTo>
                    <a:pt x="1822579" y="3629"/>
                  </a:lnTo>
                  <a:lnTo>
                    <a:pt x="1828147" y="3629"/>
                  </a:lnTo>
                  <a:lnTo>
                    <a:pt x="1833716" y="7258"/>
                  </a:lnTo>
                  <a:lnTo>
                    <a:pt x="1839285" y="7258"/>
                  </a:lnTo>
                  <a:lnTo>
                    <a:pt x="1844791" y="10880"/>
                  </a:lnTo>
                  <a:lnTo>
                    <a:pt x="1850360" y="14509"/>
                  </a:lnTo>
                  <a:lnTo>
                    <a:pt x="1855928" y="14509"/>
                  </a:lnTo>
                  <a:lnTo>
                    <a:pt x="1861497" y="18138"/>
                  </a:lnTo>
                  <a:lnTo>
                    <a:pt x="1867066" y="21760"/>
                  </a:lnTo>
                  <a:lnTo>
                    <a:pt x="1872572" y="25389"/>
                  </a:lnTo>
                  <a:lnTo>
                    <a:pt x="1878141" y="29018"/>
                  </a:lnTo>
                  <a:lnTo>
                    <a:pt x="1883709" y="32640"/>
                  </a:lnTo>
                  <a:lnTo>
                    <a:pt x="1889278" y="36269"/>
                  </a:lnTo>
                  <a:lnTo>
                    <a:pt x="1894847" y="39899"/>
                  </a:lnTo>
                  <a:lnTo>
                    <a:pt x="1900415" y="43520"/>
                  </a:lnTo>
                  <a:lnTo>
                    <a:pt x="1905922" y="47150"/>
                  </a:lnTo>
                </a:path>
              </a:pathLst>
            </a:custGeom>
            <a:ln w="16072">
              <a:solidFill>
                <a:srgbClr val="000000"/>
              </a:solidFill>
            </a:ln>
          </p:spPr>
          <p:txBody>
            <a:bodyPr wrap="square" lIns="0" tIns="0" rIns="0" bIns="0" rtlCol="0"/>
            <a:lstStyle/>
            <a:p>
              <a:endParaRPr/>
            </a:p>
          </p:txBody>
        </p:sp>
        <p:sp>
          <p:nvSpPr>
            <p:cNvPr id="90" name="object 87">
              <a:extLst>
                <a:ext uri="{FF2B5EF4-FFF2-40B4-BE49-F238E27FC236}">
                  <a16:creationId xmlns:a16="http://schemas.microsoft.com/office/drawing/2014/main" id="{F0355F5A-D286-4F70-8BFB-A05334C9F799}"/>
                </a:ext>
              </a:extLst>
            </p:cNvPr>
            <p:cNvSpPr txBox="1"/>
            <p:nvPr/>
          </p:nvSpPr>
          <p:spPr>
            <a:xfrm>
              <a:off x="7770686" y="3737614"/>
              <a:ext cx="234315" cy="205104"/>
            </a:xfrm>
            <a:prstGeom prst="rect">
              <a:avLst/>
            </a:prstGeom>
          </p:spPr>
          <p:txBody>
            <a:bodyPr vert="horz" wrap="square" lIns="0" tIns="0" rIns="0" bIns="0" rtlCol="0">
              <a:spAutoFit/>
            </a:bodyPr>
            <a:lstStyle/>
            <a:p>
              <a:pPr marL="12700">
                <a:lnSpc>
                  <a:spcPct val="100000"/>
                </a:lnSpc>
              </a:pPr>
              <a:r>
                <a:rPr sz="1400" i="1" spc="-100" dirty="0">
                  <a:latin typeface="Times New Roman"/>
                  <a:cs typeface="Times New Roman"/>
                </a:rPr>
                <a:t>y</a:t>
              </a:r>
              <a:r>
                <a:rPr sz="1400" spc="-75" dirty="0">
                  <a:latin typeface="Times New Roman"/>
                  <a:cs typeface="Times New Roman"/>
                </a:rPr>
                <a:t>(</a:t>
              </a:r>
              <a:r>
                <a:rPr sz="1400" i="1" spc="-65" dirty="0">
                  <a:latin typeface="Times New Roman"/>
                  <a:cs typeface="Times New Roman"/>
                </a:rPr>
                <a:t>t</a:t>
              </a:r>
              <a:r>
                <a:rPr sz="1400" spc="-75" dirty="0">
                  <a:latin typeface="Times New Roman"/>
                  <a:cs typeface="Times New Roman"/>
                </a:rPr>
                <a:t>)</a:t>
              </a:r>
              <a:endParaRPr sz="1400">
                <a:latin typeface="Times New Roman"/>
                <a:cs typeface="Times New Roman"/>
              </a:endParaRPr>
            </a:p>
          </p:txBody>
        </p:sp>
        <p:sp>
          <p:nvSpPr>
            <p:cNvPr id="91" name="object 88">
              <a:extLst>
                <a:ext uri="{FF2B5EF4-FFF2-40B4-BE49-F238E27FC236}">
                  <a16:creationId xmlns:a16="http://schemas.microsoft.com/office/drawing/2014/main" id="{FFB10C6E-1C95-417A-9395-4E9F8E70AB82}"/>
                </a:ext>
              </a:extLst>
            </p:cNvPr>
            <p:cNvSpPr txBox="1"/>
            <p:nvPr/>
          </p:nvSpPr>
          <p:spPr>
            <a:xfrm>
              <a:off x="8696529" y="4246687"/>
              <a:ext cx="67310" cy="205104"/>
            </a:xfrm>
            <a:prstGeom prst="rect">
              <a:avLst/>
            </a:prstGeom>
          </p:spPr>
          <p:txBody>
            <a:bodyPr vert="horz" wrap="square" lIns="0" tIns="0" rIns="0" bIns="0" rtlCol="0">
              <a:spAutoFit/>
            </a:bodyPr>
            <a:lstStyle/>
            <a:p>
              <a:pPr marL="12700">
                <a:lnSpc>
                  <a:spcPct val="100000"/>
                </a:lnSpc>
              </a:pPr>
              <a:r>
                <a:rPr sz="1400" i="1" spc="-65" dirty="0">
                  <a:latin typeface="Times New Roman"/>
                  <a:cs typeface="Times New Roman"/>
                </a:rPr>
                <a:t>t</a:t>
              </a:r>
              <a:endParaRPr sz="1400">
                <a:latin typeface="Times New Roman"/>
                <a:cs typeface="Times New Roman"/>
              </a:endParaRPr>
            </a:p>
          </p:txBody>
        </p:sp>
        <p:sp>
          <p:nvSpPr>
            <p:cNvPr id="92" name="object 89">
              <a:extLst>
                <a:ext uri="{FF2B5EF4-FFF2-40B4-BE49-F238E27FC236}">
                  <a16:creationId xmlns:a16="http://schemas.microsoft.com/office/drawing/2014/main" id="{8328C6EB-463F-4059-A33A-75C763323B65}"/>
                </a:ext>
              </a:extLst>
            </p:cNvPr>
            <p:cNvSpPr/>
            <p:nvPr/>
          </p:nvSpPr>
          <p:spPr>
            <a:xfrm>
              <a:off x="7734896" y="3872593"/>
              <a:ext cx="0" cy="632460"/>
            </a:xfrm>
            <a:custGeom>
              <a:avLst/>
              <a:gdLst/>
              <a:ahLst/>
              <a:cxnLst/>
              <a:rect l="l" t="t" r="r" b="b"/>
              <a:pathLst>
                <a:path h="632460">
                  <a:moveTo>
                    <a:pt x="0" y="632077"/>
                  </a:moveTo>
                  <a:lnTo>
                    <a:pt x="0" y="0"/>
                  </a:lnTo>
                </a:path>
              </a:pathLst>
            </a:custGeom>
            <a:ln w="13515">
              <a:solidFill>
                <a:srgbClr val="000000"/>
              </a:solidFill>
            </a:ln>
          </p:spPr>
          <p:txBody>
            <a:bodyPr wrap="square" lIns="0" tIns="0" rIns="0" bIns="0" rtlCol="0"/>
            <a:lstStyle/>
            <a:p>
              <a:endParaRPr/>
            </a:p>
          </p:txBody>
        </p:sp>
        <p:sp>
          <p:nvSpPr>
            <p:cNvPr id="93" name="object 90">
              <a:extLst>
                <a:ext uri="{FF2B5EF4-FFF2-40B4-BE49-F238E27FC236}">
                  <a16:creationId xmlns:a16="http://schemas.microsoft.com/office/drawing/2014/main" id="{1653D237-1B2D-4D20-84FD-24BECD815C46}"/>
                </a:ext>
              </a:extLst>
            </p:cNvPr>
            <p:cNvSpPr/>
            <p:nvPr/>
          </p:nvSpPr>
          <p:spPr>
            <a:xfrm>
              <a:off x="7712371" y="3798474"/>
              <a:ext cx="45085" cy="81280"/>
            </a:xfrm>
            <a:custGeom>
              <a:avLst/>
              <a:gdLst/>
              <a:ahLst/>
              <a:cxnLst/>
              <a:rect l="l" t="t" r="r" b="b"/>
              <a:pathLst>
                <a:path w="45084" h="81279">
                  <a:moveTo>
                    <a:pt x="22524" y="0"/>
                  </a:moveTo>
                  <a:lnTo>
                    <a:pt x="0" y="80853"/>
                  </a:lnTo>
                  <a:lnTo>
                    <a:pt x="45050" y="80853"/>
                  </a:lnTo>
                  <a:lnTo>
                    <a:pt x="22524" y="0"/>
                  </a:lnTo>
                  <a:close/>
                </a:path>
              </a:pathLst>
            </a:custGeom>
            <a:solidFill>
              <a:srgbClr val="000000"/>
            </a:solidFill>
          </p:spPr>
          <p:txBody>
            <a:bodyPr wrap="square" lIns="0" tIns="0" rIns="0" bIns="0" rtlCol="0"/>
            <a:lstStyle/>
            <a:p>
              <a:endParaRPr/>
            </a:p>
          </p:txBody>
        </p:sp>
        <p:sp>
          <p:nvSpPr>
            <p:cNvPr id="94" name="object 91">
              <a:extLst>
                <a:ext uri="{FF2B5EF4-FFF2-40B4-BE49-F238E27FC236}">
                  <a16:creationId xmlns:a16="http://schemas.microsoft.com/office/drawing/2014/main" id="{DAF6DA14-B694-40BC-A289-07BC92149E03}"/>
                </a:ext>
              </a:extLst>
            </p:cNvPr>
            <p:cNvSpPr txBox="1"/>
            <p:nvPr/>
          </p:nvSpPr>
          <p:spPr>
            <a:xfrm>
              <a:off x="7736399" y="4440472"/>
              <a:ext cx="63500" cy="115570"/>
            </a:xfrm>
            <a:prstGeom prst="rect">
              <a:avLst/>
            </a:prstGeom>
          </p:spPr>
          <p:txBody>
            <a:bodyPr vert="horz" wrap="square" lIns="0" tIns="0" rIns="0" bIns="0" rtlCol="0">
              <a:spAutoFit/>
            </a:bodyPr>
            <a:lstStyle/>
            <a:p>
              <a:pPr marL="12700">
                <a:lnSpc>
                  <a:spcPct val="100000"/>
                </a:lnSpc>
              </a:pPr>
              <a:r>
                <a:rPr sz="700" spc="-55" dirty="0">
                  <a:latin typeface="Times New Roman"/>
                  <a:cs typeface="Times New Roman"/>
                </a:rPr>
                <a:t>0</a:t>
              </a:r>
              <a:endParaRPr sz="700">
                <a:latin typeface="Times New Roman"/>
                <a:cs typeface="Times New Roman"/>
              </a:endParaRPr>
            </a:p>
          </p:txBody>
        </p:sp>
      </p:grpSp>
      <p:sp>
        <p:nvSpPr>
          <p:cNvPr id="95" name="文本框 94">
            <a:extLst>
              <a:ext uri="{FF2B5EF4-FFF2-40B4-BE49-F238E27FC236}">
                <a16:creationId xmlns:a16="http://schemas.microsoft.com/office/drawing/2014/main" id="{90289958-DC27-4E3B-81DF-B347982C4449}"/>
              </a:ext>
            </a:extLst>
          </p:cNvPr>
          <p:cNvSpPr txBox="1"/>
          <p:nvPr/>
        </p:nvSpPr>
        <p:spPr>
          <a:xfrm>
            <a:off x="9111797" y="5635152"/>
            <a:ext cx="2357767" cy="369332"/>
          </a:xfrm>
          <a:prstGeom prst="rect">
            <a:avLst/>
          </a:prstGeom>
          <a:noFill/>
        </p:spPr>
        <p:txBody>
          <a:bodyPr wrap="square" rtlCol="0">
            <a:spAutoFit/>
          </a:bodyPr>
          <a:lstStyle/>
          <a:p>
            <a:r>
              <a:rPr lang="zh-CN" altLang="en-US" dirty="0"/>
              <a:t>奈奎斯特采样定理</a:t>
            </a:r>
          </a:p>
        </p:txBody>
      </p:sp>
      <p:pic>
        <p:nvPicPr>
          <p:cNvPr id="6146" name="Picture 2" descr="https://img2018.cnblogs.com/blog/609707/201905/609707-20190512172726178-265681745.png">
            <a:extLst>
              <a:ext uri="{FF2B5EF4-FFF2-40B4-BE49-F238E27FC236}">
                <a16:creationId xmlns:a16="http://schemas.microsoft.com/office/drawing/2014/main" id="{2716F0BA-D66F-438C-9CA6-53E428AE1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382" y="5255021"/>
            <a:ext cx="5715000"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47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ppt_x"/>
                                          </p:val>
                                        </p:tav>
                                        <p:tav tm="100000">
                                          <p:val>
                                            <p:strVal val="#ppt_x"/>
                                          </p:val>
                                        </p:tav>
                                      </p:tavLst>
                                    </p:anim>
                                    <p:anim calcmode="lin" valueType="num">
                                      <p:cBhvr additive="base">
                                        <p:cTn id="1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ppt_x"/>
                                          </p:val>
                                        </p:tav>
                                        <p:tav tm="100000">
                                          <p:val>
                                            <p:strVal val="#ppt_x"/>
                                          </p:val>
                                        </p:tav>
                                      </p:tavLst>
                                    </p:anim>
                                    <p:anim calcmode="lin" valueType="num">
                                      <p:cBhvr additive="base">
                                        <p:cTn id="2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6"/>
                                        </p:tgtEl>
                                        <p:attrNameLst>
                                          <p:attrName>style.visibility</p:attrName>
                                        </p:attrNameLst>
                                      </p:cBhvr>
                                      <p:to>
                                        <p:strVal val="visible"/>
                                      </p:to>
                                    </p:set>
                                    <p:anim calcmode="lin" valueType="num">
                                      <p:cBhvr additive="base">
                                        <p:cTn id="31" dur="500" fill="hold"/>
                                        <p:tgtEl>
                                          <p:spTgt spid="86"/>
                                        </p:tgtEl>
                                        <p:attrNameLst>
                                          <p:attrName>ppt_x</p:attrName>
                                        </p:attrNameLst>
                                      </p:cBhvr>
                                      <p:tavLst>
                                        <p:tav tm="0">
                                          <p:val>
                                            <p:strVal val="#ppt_x"/>
                                          </p:val>
                                        </p:tav>
                                        <p:tav tm="100000">
                                          <p:val>
                                            <p:strVal val="#ppt_x"/>
                                          </p:val>
                                        </p:tav>
                                      </p:tavLst>
                                    </p:anim>
                                    <p:anim calcmode="lin" valueType="num">
                                      <p:cBhvr additive="base">
                                        <p:cTn id="32"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46"/>
                                        </p:tgtEl>
                                        <p:attrNameLst>
                                          <p:attrName>style.visibility</p:attrName>
                                        </p:attrNameLst>
                                      </p:cBhvr>
                                      <p:to>
                                        <p:strVal val="visible"/>
                                      </p:to>
                                    </p:set>
                                    <p:anim calcmode="lin" valueType="num">
                                      <p:cBhvr additive="base">
                                        <p:cTn id="37" dur="500" fill="hold"/>
                                        <p:tgtEl>
                                          <p:spTgt spid="6146"/>
                                        </p:tgtEl>
                                        <p:attrNameLst>
                                          <p:attrName>ppt_x</p:attrName>
                                        </p:attrNameLst>
                                      </p:cBhvr>
                                      <p:tavLst>
                                        <p:tav tm="0">
                                          <p:val>
                                            <p:strVal val="#ppt_x"/>
                                          </p:val>
                                        </p:tav>
                                        <p:tav tm="100000">
                                          <p:val>
                                            <p:strVal val="#ppt_x"/>
                                          </p:val>
                                        </p:tav>
                                      </p:tavLst>
                                    </p:anim>
                                    <p:anim calcmode="lin" valueType="num">
                                      <p:cBhvr additive="base">
                                        <p:cTn id="3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5"/>
                                        </p:tgtEl>
                                        <p:attrNameLst>
                                          <p:attrName>style.visibility</p:attrName>
                                        </p:attrNameLst>
                                      </p:cBhvr>
                                      <p:to>
                                        <p:strVal val="visible"/>
                                      </p:to>
                                    </p:set>
                                    <p:anim calcmode="lin" valueType="num">
                                      <p:cBhvr additive="base">
                                        <p:cTn id="43" dur="500" fill="hold"/>
                                        <p:tgtEl>
                                          <p:spTgt spid="95"/>
                                        </p:tgtEl>
                                        <p:attrNameLst>
                                          <p:attrName>ppt_x</p:attrName>
                                        </p:attrNameLst>
                                      </p:cBhvr>
                                      <p:tavLst>
                                        <p:tav tm="0">
                                          <p:val>
                                            <p:strVal val="#ppt_x"/>
                                          </p:val>
                                        </p:tav>
                                        <p:tav tm="100000">
                                          <p:val>
                                            <p:strVal val="#ppt_x"/>
                                          </p:val>
                                        </p:tav>
                                      </p:tavLst>
                                    </p:anim>
                                    <p:anim calcmode="lin" valueType="num">
                                      <p:cBhvr additive="base">
                                        <p:cTn id="44"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AE0AD-5450-48F5-88EB-C314373E5B7D}"/>
              </a:ext>
            </a:extLst>
          </p:cNvPr>
          <p:cNvSpPr>
            <a:spLocks noGrp="1"/>
          </p:cNvSpPr>
          <p:nvPr>
            <p:ph type="title"/>
          </p:nvPr>
        </p:nvSpPr>
        <p:spPr/>
        <p:txBody>
          <a:bodyPr/>
          <a:lstStyle/>
          <a:p>
            <a:r>
              <a:rPr lang="en-US" altLang="zh-CN" dirty="0">
                <a:solidFill>
                  <a:srgbClr val="FF0000"/>
                </a:solidFill>
              </a:rPr>
              <a:t>LINEAR ALGEBRA AND learning from DATA</a:t>
            </a:r>
            <a:endParaRPr lang="zh-CN" altLang="en-US" dirty="0"/>
          </a:p>
        </p:txBody>
      </p:sp>
      <p:sp>
        <p:nvSpPr>
          <p:cNvPr id="3" name="内容占位符 2">
            <a:extLst>
              <a:ext uri="{FF2B5EF4-FFF2-40B4-BE49-F238E27FC236}">
                <a16:creationId xmlns:a16="http://schemas.microsoft.com/office/drawing/2014/main" id="{78CE6A42-39A3-4E00-B0D6-E2191CA41B47}"/>
              </a:ext>
            </a:extLst>
          </p:cNvPr>
          <p:cNvSpPr>
            <a:spLocks noGrp="1"/>
          </p:cNvSpPr>
          <p:nvPr>
            <p:ph idx="1"/>
          </p:nvPr>
        </p:nvSpPr>
        <p:spPr/>
        <p:txBody>
          <a:bodyPr>
            <a:normAutofit fontScale="62500" lnSpcReduction="20000"/>
          </a:bodyPr>
          <a:lstStyle/>
          <a:p>
            <a:r>
              <a:rPr lang="en-US" altLang="zh-CN" b="1" dirty="0">
                <a:solidFill>
                  <a:srgbClr val="FF0000"/>
                </a:solidFill>
              </a:rPr>
              <a:t>Part 1: Highlights of Linear Algebra </a:t>
            </a:r>
          </a:p>
          <a:p>
            <a:r>
              <a:rPr lang="en-US" altLang="zh-CN" dirty="0"/>
              <a:t>1.1 Multiplication Ax Using Columns of A ............. </a:t>
            </a:r>
          </a:p>
          <a:p>
            <a:r>
              <a:rPr lang="en-US" altLang="zh-CN" dirty="0"/>
              <a:t>1.2 Matrix-Matrix Multiplication AB . . </a:t>
            </a:r>
          </a:p>
          <a:p>
            <a:r>
              <a:rPr lang="en-US" altLang="zh-CN" dirty="0"/>
              <a:t>1.3 The Four Fundamental Subspaces </a:t>
            </a:r>
          </a:p>
          <a:p>
            <a:r>
              <a:rPr lang="en-US" altLang="zh-CN" dirty="0"/>
              <a:t>1.4 Elimination and A == LU . . . . </a:t>
            </a:r>
          </a:p>
          <a:p>
            <a:r>
              <a:rPr lang="en-US" altLang="zh-CN" dirty="0"/>
              <a:t>1.5 Orthogonal Matrices and Subspaces . </a:t>
            </a:r>
          </a:p>
          <a:p>
            <a:r>
              <a:rPr lang="en-US" altLang="zh-CN" dirty="0"/>
              <a:t>1.6 Eigenvalues and Eigenvectors . . . . </a:t>
            </a:r>
          </a:p>
          <a:p>
            <a:r>
              <a:rPr lang="en-US" altLang="zh-CN" dirty="0"/>
              <a:t>1.7 Symmetric Positive Definite Matrices . . . . . . . . . . . . . </a:t>
            </a:r>
          </a:p>
          <a:p>
            <a:r>
              <a:rPr lang="en-US" altLang="zh-CN" dirty="0"/>
              <a:t>1.8 Singular Values and Singular Vectors in the SVD . . . . . . . </a:t>
            </a:r>
          </a:p>
          <a:p>
            <a:r>
              <a:rPr lang="en-US" altLang="zh-CN" dirty="0"/>
              <a:t>1.9 Principal Components and the Best Low Rank Matrix .... </a:t>
            </a:r>
          </a:p>
          <a:p>
            <a:r>
              <a:rPr lang="en-US" altLang="zh-CN" dirty="0"/>
              <a:t>1.10 Rayleigh Quotients and Generalized Eigenvalues . . . . . . . . . </a:t>
            </a:r>
          </a:p>
          <a:p>
            <a:r>
              <a:rPr lang="en-US" altLang="zh-CN" dirty="0"/>
              <a:t>1.11 Norms of Vectors and Functions and Matrices. . . . . . . </a:t>
            </a:r>
          </a:p>
          <a:p>
            <a:r>
              <a:rPr lang="en-US" altLang="zh-CN" dirty="0"/>
              <a:t>1.12 Factoring Matrices and Tensors: Positive and Sparse</a:t>
            </a:r>
            <a:endParaRPr lang="zh-CN" altLang="en-US" dirty="0"/>
          </a:p>
        </p:txBody>
      </p:sp>
    </p:spTree>
    <p:extLst>
      <p:ext uri="{BB962C8B-B14F-4D97-AF65-F5344CB8AC3E}">
        <p14:creationId xmlns:p14="http://schemas.microsoft.com/office/powerpoint/2010/main" val="12727835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F6E451-73E1-4662-A383-54917EA92FB8}"/>
              </a:ext>
            </a:extLst>
          </p:cNvPr>
          <p:cNvSpPr>
            <a:spLocks noGrp="1"/>
          </p:cNvSpPr>
          <p:nvPr>
            <p:ph type="title"/>
          </p:nvPr>
        </p:nvSpPr>
        <p:spPr/>
        <p:txBody>
          <a:bodyPr/>
          <a:lstStyle/>
          <a:p>
            <a:r>
              <a:rPr lang="zh-CN" altLang="en-US" dirty="0"/>
              <a:t>奈奎斯特（</a:t>
            </a:r>
            <a:r>
              <a:rPr lang="en-US" altLang="zh-CN" dirty="0"/>
              <a:t>Nyquist</a:t>
            </a:r>
            <a:r>
              <a:rPr lang="zh-CN" altLang="en-US" dirty="0"/>
              <a:t>）采样定理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068E811-9423-4BB3-961F-724804A5C42F}"/>
                  </a:ext>
                </a:extLst>
              </p:cNvPr>
              <p:cNvSpPr>
                <a:spLocks noGrp="1"/>
              </p:cNvSpPr>
              <p:nvPr>
                <p:ph idx="1"/>
              </p:nvPr>
            </p:nvSpPr>
            <p:spPr/>
            <p:txBody>
              <a:bodyPr>
                <a:normAutofit fontScale="92500" lnSpcReduction="10000"/>
              </a:bodyPr>
              <a:lstStyle/>
              <a:p>
                <a:r>
                  <a:rPr lang="zh-CN" altLang="en-US" dirty="0"/>
                  <a:t>假设模拟信号的最高频率为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𝑁</m:t>
                        </m:r>
                      </m:sub>
                    </m:sSub>
                  </m:oMath>
                </a14:m>
                <a:r>
                  <a:rPr lang="en-US" altLang="zh-CN" dirty="0"/>
                  <a:t>,</a:t>
                </a:r>
                <a:r>
                  <a:rPr lang="zh-CN" altLang="en-US" dirty="0"/>
                  <a:t>什么情况下数字信号可成为无损恢复原始信号呢？</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奈奎斯特采样定理：如果以信号最高频率的</a:t>
                </a:r>
                <a:r>
                  <a:rPr lang="en-US" altLang="zh-CN" dirty="0"/>
                  <a:t>2</a:t>
                </a:r>
                <a:r>
                  <a:rPr lang="zh-CN" altLang="en-US" dirty="0"/>
                  <a:t>倍去均匀采样模拟信号得到的采样信号可以极好的恢复原始的模拟信号</a:t>
                </a:r>
              </a:p>
            </p:txBody>
          </p:sp>
        </mc:Choice>
        <mc:Fallback xmlns="">
          <p:sp>
            <p:nvSpPr>
              <p:cNvPr id="3" name="内容占位符 2">
                <a:extLst>
                  <a:ext uri="{FF2B5EF4-FFF2-40B4-BE49-F238E27FC236}">
                    <a16:creationId xmlns:a16="http://schemas.microsoft.com/office/drawing/2014/main" id="{6068E811-9423-4BB3-961F-724804A5C42F}"/>
                  </a:ext>
                </a:extLst>
              </p:cNvPr>
              <p:cNvSpPr>
                <a:spLocks noGrp="1" noRot="1" noChangeAspect="1" noMove="1" noResize="1" noEditPoints="1" noAdjustHandles="1" noChangeArrowheads="1" noChangeShapeType="1" noTextEdit="1"/>
              </p:cNvSpPr>
              <p:nvPr>
                <p:ph idx="1"/>
              </p:nvPr>
            </p:nvSpPr>
            <p:spPr>
              <a:blipFill>
                <a:blip r:embed="rId5"/>
                <a:stretch>
                  <a:fillRect l="-928" t="-2801" r="-52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CE54B16C-53F3-4927-A08A-C5CCF31E4D5A}"/>
              </a:ext>
            </a:extLst>
          </p:cNvPr>
          <p:cNvPicPr>
            <a:picLocks noChangeAspect="1"/>
          </p:cNvPicPr>
          <p:nvPr/>
        </p:nvPicPr>
        <p:blipFill>
          <a:blip r:embed="rId6"/>
          <a:stretch>
            <a:fillRect/>
          </a:stretch>
        </p:blipFill>
        <p:spPr>
          <a:xfrm>
            <a:off x="1400927" y="2813255"/>
            <a:ext cx="3942843" cy="1942849"/>
          </a:xfrm>
          <a:prstGeom prst="rect">
            <a:avLst/>
          </a:prstGeom>
        </p:spPr>
      </p:pic>
      <p:sp>
        <p:nvSpPr>
          <p:cNvPr id="6" name="文本框 5">
            <a:extLst>
              <a:ext uri="{FF2B5EF4-FFF2-40B4-BE49-F238E27FC236}">
                <a16:creationId xmlns:a16="http://schemas.microsoft.com/office/drawing/2014/main" id="{B34F4CD8-4C33-4B42-AF9B-AA41E047268B}"/>
              </a:ext>
            </a:extLst>
          </p:cNvPr>
          <p:cNvSpPr txBox="1"/>
          <p:nvPr/>
        </p:nvSpPr>
        <p:spPr>
          <a:xfrm>
            <a:off x="2587518" y="4798419"/>
            <a:ext cx="1569660" cy="369332"/>
          </a:xfrm>
          <a:prstGeom prst="rect">
            <a:avLst/>
          </a:prstGeom>
          <a:noFill/>
        </p:spPr>
        <p:txBody>
          <a:bodyPr wrap="none" rtlCol="0">
            <a:spAutoFit/>
          </a:bodyPr>
          <a:lstStyle/>
          <a:p>
            <a:r>
              <a:rPr lang="zh-CN" altLang="en-US" dirty="0"/>
              <a:t>原始模拟信号</a:t>
            </a:r>
          </a:p>
        </p:txBody>
      </p:sp>
      <p:pic>
        <p:nvPicPr>
          <p:cNvPr id="8" name="图片 7">
            <a:extLst>
              <a:ext uri="{FF2B5EF4-FFF2-40B4-BE49-F238E27FC236}">
                <a16:creationId xmlns:a16="http://schemas.microsoft.com/office/drawing/2014/main" id="{329C4799-AF62-46DA-874C-3985F114BED4}"/>
              </a:ext>
            </a:extLst>
          </p:cNvPr>
          <p:cNvPicPr>
            <a:picLocks noChangeAspect="1"/>
          </p:cNvPicPr>
          <p:nvPr/>
        </p:nvPicPr>
        <p:blipFill>
          <a:blip r:embed="rId7"/>
          <a:stretch>
            <a:fillRect/>
          </a:stretch>
        </p:blipFill>
        <p:spPr>
          <a:xfrm>
            <a:off x="6128084" y="2813255"/>
            <a:ext cx="3966409" cy="1942849"/>
          </a:xfrm>
          <a:prstGeom prst="rect">
            <a:avLst/>
          </a:prstGeom>
        </p:spPr>
      </p:pic>
      <p:sp>
        <p:nvSpPr>
          <p:cNvPr id="9" name="文本框 8">
            <a:extLst>
              <a:ext uri="{FF2B5EF4-FFF2-40B4-BE49-F238E27FC236}">
                <a16:creationId xmlns:a16="http://schemas.microsoft.com/office/drawing/2014/main" id="{7B7AAA6C-CF8C-4115-AB3B-49BCE6DE0ACA}"/>
              </a:ext>
            </a:extLst>
          </p:cNvPr>
          <p:cNvSpPr txBox="1"/>
          <p:nvPr/>
        </p:nvSpPr>
        <p:spPr>
          <a:xfrm>
            <a:off x="7700940" y="4816654"/>
            <a:ext cx="1107996" cy="369332"/>
          </a:xfrm>
          <a:prstGeom prst="rect">
            <a:avLst/>
          </a:prstGeom>
          <a:noFill/>
        </p:spPr>
        <p:txBody>
          <a:bodyPr wrap="none" rtlCol="0">
            <a:spAutoFit/>
          </a:bodyPr>
          <a:lstStyle/>
          <a:p>
            <a:r>
              <a:rPr lang="zh-CN" altLang="en-US" dirty="0"/>
              <a:t>数字信号</a:t>
            </a:r>
          </a:p>
        </p:txBody>
      </p:sp>
    </p:spTree>
    <p:extLst>
      <p:ext uri="{BB962C8B-B14F-4D97-AF65-F5344CB8AC3E}">
        <p14:creationId xmlns:p14="http://schemas.microsoft.com/office/powerpoint/2010/main" val="32711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 calcmode="lin" valueType="num">
                                      <p:cBhvr additive="base">
                                        <p:cTn id="2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0620C2-712C-48C9-9322-5CDF54C55617}"/>
              </a:ext>
            </a:extLst>
          </p:cNvPr>
          <p:cNvSpPr>
            <a:spLocks noGrp="1"/>
          </p:cNvSpPr>
          <p:nvPr>
            <p:ph type="title"/>
          </p:nvPr>
        </p:nvSpPr>
        <p:spPr/>
        <p:txBody>
          <a:bodyPr/>
          <a:lstStyle/>
          <a:p>
            <a:r>
              <a:rPr lang="zh-CN" altLang="en-US" dirty="0"/>
              <a:t>奈奎斯特（</a:t>
            </a:r>
            <a:r>
              <a:rPr lang="en-US" altLang="zh-CN" dirty="0"/>
              <a:t>Nyquist</a:t>
            </a:r>
            <a:r>
              <a:rPr lang="zh-CN" altLang="en-US" dirty="0"/>
              <a:t>）采样定理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AA2E2F3-37AD-442D-9DDD-B59676E8FDBF}"/>
                  </a:ext>
                </a:extLst>
              </p:cNvPr>
              <p:cNvSpPr>
                <a:spLocks noGrp="1"/>
              </p:cNvSpPr>
              <p:nvPr>
                <p:ph idx="1"/>
              </p:nvPr>
            </p:nvSpPr>
            <p:spPr/>
            <p:txBody>
              <a:bodyPr/>
              <a:lstStyle/>
              <a:p>
                <a:r>
                  <a:rPr lang="zh-CN" altLang="en-US" dirty="0"/>
                  <a:t>如果以采样率</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𝑠𝑎𝑚𝑝𝑙𝑖𝑛𝑔</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2</m:t>
                        </m:r>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𝑠𝑖𝑔𝑛𝑎𝑙</m:t>
                        </m:r>
                      </m:sub>
                    </m:sSub>
                  </m:oMath>
                </a14:m>
                <a:r>
                  <a:rPr lang="zh-CN" altLang="en-US" dirty="0"/>
                  <a:t>来采样正弦信号就可以完美重构原来的模拟信号。另一种说法：需要每个正弦周期</a:t>
                </a:r>
                <a:r>
                  <a:rPr lang="en-US" altLang="zh-CN" dirty="0"/>
                  <a:t>(cycle)</a:t>
                </a:r>
                <a:r>
                  <a:rPr lang="zh-CN" altLang="en-US" dirty="0"/>
                  <a:t>内至少两个样本！</a:t>
                </a:r>
                <a:endParaRPr lang="en-US" altLang="zh-CN" dirty="0"/>
              </a:p>
              <a:p>
                <a:r>
                  <a:rPr lang="zh-CN" altLang="en-US" dirty="0"/>
                  <a:t>如果以高得多的采样频率进行时域采样，如下图，并将采样点用直线连接，如果采样频率足够高，则无法区分其差别，如右图，</a:t>
                </a:r>
              </a:p>
            </p:txBody>
          </p:sp>
        </mc:Choice>
        <mc:Fallback xmlns="">
          <p:sp>
            <p:nvSpPr>
              <p:cNvPr id="3" name="内容占位符 2">
                <a:extLst>
                  <a:ext uri="{FF2B5EF4-FFF2-40B4-BE49-F238E27FC236}">
                    <a16:creationId xmlns:a16="http://schemas.microsoft.com/office/drawing/2014/main" id="{9AA2E2F3-37AD-442D-9DDD-B59676E8FDBF}"/>
                  </a:ext>
                </a:extLst>
              </p:cNvPr>
              <p:cNvSpPr>
                <a:spLocks noGrp="1" noRot="1" noChangeAspect="1" noMove="1" noResize="1" noEditPoints="1" noAdjustHandles="1" noChangeArrowheads="1" noChangeShapeType="1" noTextEdit="1"/>
              </p:cNvSpPr>
              <p:nvPr>
                <p:ph idx="1"/>
              </p:nvPr>
            </p:nvSpPr>
            <p:spPr>
              <a:blipFill>
                <a:blip r:embed="rId2"/>
                <a:stretch>
                  <a:fillRect l="-1043" t="-21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8978909E-D83E-4D98-87D3-C3C7F2CE2D82}"/>
              </a:ext>
            </a:extLst>
          </p:cNvPr>
          <p:cNvPicPr>
            <a:picLocks noChangeAspect="1"/>
          </p:cNvPicPr>
          <p:nvPr/>
        </p:nvPicPr>
        <p:blipFill>
          <a:blip r:embed="rId3"/>
          <a:stretch>
            <a:fillRect/>
          </a:stretch>
        </p:blipFill>
        <p:spPr>
          <a:xfrm>
            <a:off x="1232646" y="4103366"/>
            <a:ext cx="4863354" cy="2389509"/>
          </a:xfrm>
          <a:prstGeom prst="rect">
            <a:avLst/>
          </a:prstGeom>
        </p:spPr>
      </p:pic>
      <p:pic>
        <p:nvPicPr>
          <p:cNvPr id="5" name="图片 4">
            <a:extLst>
              <a:ext uri="{FF2B5EF4-FFF2-40B4-BE49-F238E27FC236}">
                <a16:creationId xmlns:a16="http://schemas.microsoft.com/office/drawing/2014/main" id="{00F2A927-427B-46DE-B638-E99B8050CC87}"/>
              </a:ext>
            </a:extLst>
          </p:cNvPr>
          <p:cNvPicPr>
            <a:picLocks noChangeAspect="1"/>
          </p:cNvPicPr>
          <p:nvPr/>
        </p:nvPicPr>
        <p:blipFill>
          <a:blip r:embed="rId4"/>
          <a:stretch>
            <a:fillRect/>
          </a:stretch>
        </p:blipFill>
        <p:spPr>
          <a:xfrm>
            <a:off x="6416412" y="4103366"/>
            <a:ext cx="4856326" cy="2389509"/>
          </a:xfrm>
          <a:prstGeom prst="rect">
            <a:avLst/>
          </a:prstGeom>
        </p:spPr>
      </p:pic>
    </p:spTree>
    <p:extLst>
      <p:ext uri="{BB962C8B-B14F-4D97-AF65-F5344CB8AC3E}">
        <p14:creationId xmlns:p14="http://schemas.microsoft.com/office/powerpoint/2010/main" val="196354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5B989-315F-4149-B118-6FE2C6B7F258}"/>
              </a:ext>
            </a:extLst>
          </p:cNvPr>
          <p:cNvSpPr>
            <a:spLocks noGrp="1"/>
          </p:cNvSpPr>
          <p:nvPr>
            <p:ph type="title"/>
          </p:nvPr>
        </p:nvSpPr>
        <p:spPr/>
        <p:txBody>
          <a:bodyPr/>
          <a:lstStyle/>
          <a:p>
            <a:r>
              <a:rPr lang="zh-CN" altLang="en-US" dirty="0"/>
              <a:t>奈奎斯特（</a:t>
            </a:r>
            <a:r>
              <a:rPr lang="en-US" altLang="zh-CN" dirty="0"/>
              <a:t>Nyquist</a:t>
            </a:r>
            <a:r>
              <a:rPr lang="zh-CN" altLang="en-US" dirty="0"/>
              <a:t>）采样定理</a:t>
            </a:r>
          </a:p>
        </p:txBody>
      </p:sp>
      <p:sp>
        <p:nvSpPr>
          <p:cNvPr id="3" name="内容占位符 2">
            <a:extLst>
              <a:ext uri="{FF2B5EF4-FFF2-40B4-BE49-F238E27FC236}">
                <a16:creationId xmlns:a16="http://schemas.microsoft.com/office/drawing/2014/main" id="{F1E6ACB5-5FB0-4F35-8E6A-77835C4EB527}"/>
              </a:ext>
            </a:extLst>
          </p:cNvPr>
          <p:cNvSpPr>
            <a:spLocks noGrp="1"/>
          </p:cNvSpPr>
          <p:nvPr>
            <p:ph idx="1"/>
          </p:nvPr>
        </p:nvSpPr>
        <p:spPr/>
        <p:txBody>
          <a:bodyPr/>
          <a:lstStyle/>
          <a:p>
            <a:r>
              <a:rPr lang="zh-CN" altLang="en-US" dirty="0"/>
              <a:t>随着采样频率下降，直线近似越来越粗糙</a:t>
            </a:r>
          </a:p>
        </p:txBody>
      </p:sp>
      <p:pic>
        <p:nvPicPr>
          <p:cNvPr id="4" name="图片 3">
            <a:extLst>
              <a:ext uri="{FF2B5EF4-FFF2-40B4-BE49-F238E27FC236}">
                <a16:creationId xmlns:a16="http://schemas.microsoft.com/office/drawing/2014/main" id="{09AB0050-A046-40A7-BDD1-A6E3FD261DBB}"/>
              </a:ext>
            </a:extLst>
          </p:cNvPr>
          <p:cNvPicPr>
            <a:picLocks noChangeAspect="1"/>
          </p:cNvPicPr>
          <p:nvPr/>
        </p:nvPicPr>
        <p:blipFill>
          <a:blip r:embed="rId2"/>
          <a:stretch>
            <a:fillRect/>
          </a:stretch>
        </p:blipFill>
        <p:spPr>
          <a:xfrm>
            <a:off x="1159452" y="2310263"/>
            <a:ext cx="3793548" cy="1852663"/>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0F7BA04-FB34-42E9-B7BD-6D70590E6110}"/>
                  </a:ext>
                </a:extLst>
              </p:cNvPr>
              <p:cNvSpPr txBox="1"/>
              <p:nvPr/>
            </p:nvSpPr>
            <p:spPr>
              <a:xfrm>
                <a:off x="1891997" y="4179190"/>
                <a:ext cx="2328458" cy="3919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𝑠𝑎𝑚𝑝𝑙𝑖𝑛𝑔</m:t>
                          </m:r>
                        </m:sub>
                      </m:sSub>
                      <m:r>
                        <a:rPr lang="en-US" altLang="zh-CN" b="0" i="1" smtClean="0">
                          <a:latin typeface="Cambria Math" panose="02040503050406030204" pitchFamily="18" charset="0"/>
                        </a:rPr>
                        <m:t>=20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𝑠𝑖𝑔𝑛𝑎𝑙</m:t>
                          </m:r>
                        </m:sub>
                      </m:sSub>
                    </m:oMath>
                  </m:oMathPara>
                </a14:m>
                <a:endParaRPr lang="zh-CN" altLang="en-US" dirty="0"/>
              </a:p>
            </p:txBody>
          </p:sp>
        </mc:Choice>
        <mc:Fallback xmlns="">
          <p:sp>
            <p:nvSpPr>
              <p:cNvPr id="5" name="文本框 4">
                <a:extLst>
                  <a:ext uri="{FF2B5EF4-FFF2-40B4-BE49-F238E27FC236}">
                    <a16:creationId xmlns:a16="http://schemas.microsoft.com/office/drawing/2014/main" id="{80F7BA04-FB34-42E9-B7BD-6D70590E6110}"/>
                  </a:ext>
                </a:extLst>
              </p:cNvPr>
              <p:cNvSpPr txBox="1">
                <a:spLocks noRot="1" noChangeAspect="1" noMove="1" noResize="1" noEditPoints="1" noAdjustHandles="1" noChangeArrowheads="1" noChangeShapeType="1" noTextEdit="1"/>
              </p:cNvSpPr>
              <p:nvPr/>
            </p:nvSpPr>
            <p:spPr>
              <a:xfrm>
                <a:off x="1891997" y="4179190"/>
                <a:ext cx="2328458" cy="391902"/>
              </a:xfrm>
              <a:prstGeom prst="rect">
                <a:avLst/>
              </a:prstGeom>
              <a:blipFill>
                <a:blip r:embed="rId3"/>
                <a:stretch>
                  <a:fillRect b="-10938"/>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24F3D755-2F71-4B99-B583-E3F64B2850A0}"/>
              </a:ext>
            </a:extLst>
          </p:cNvPr>
          <p:cNvPicPr>
            <a:picLocks noChangeAspect="1"/>
          </p:cNvPicPr>
          <p:nvPr/>
        </p:nvPicPr>
        <p:blipFill>
          <a:blip r:embed="rId4"/>
          <a:stretch>
            <a:fillRect/>
          </a:stretch>
        </p:blipFill>
        <p:spPr>
          <a:xfrm>
            <a:off x="6096000" y="2310263"/>
            <a:ext cx="3878179" cy="1902503"/>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D59F3D6-E726-4298-B38E-A49E7F2CDBB8}"/>
                  </a:ext>
                </a:extLst>
              </p:cNvPr>
              <p:cNvSpPr txBox="1"/>
              <p:nvPr/>
            </p:nvSpPr>
            <p:spPr>
              <a:xfrm>
                <a:off x="6870860" y="4195978"/>
                <a:ext cx="2328458" cy="3919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𝑠𝑎𝑚𝑝𝑙𝑖𝑛𝑔</m:t>
                          </m:r>
                        </m:sub>
                      </m:sSub>
                      <m:r>
                        <a:rPr lang="en-US" altLang="zh-CN" b="0" i="1" smtClean="0">
                          <a:latin typeface="Cambria Math" panose="02040503050406030204" pitchFamily="18" charset="0"/>
                        </a:rPr>
                        <m:t>=10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𝑠𝑖𝑔𝑛𝑎𝑙</m:t>
                          </m:r>
                        </m:sub>
                      </m:sSub>
                    </m:oMath>
                  </m:oMathPara>
                </a14:m>
                <a:endParaRPr lang="zh-CN" altLang="en-US" dirty="0"/>
              </a:p>
            </p:txBody>
          </p:sp>
        </mc:Choice>
        <mc:Fallback xmlns="">
          <p:sp>
            <p:nvSpPr>
              <p:cNvPr id="7" name="文本框 6">
                <a:extLst>
                  <a:ext uri="{FF2B5EF4-FFF2-40B4-BE49-F238E27FC236}">
                    <a16:creationId xmlns:a16="http://schemas.microsoft.com/office/drawing/2014/main" id="{2D59F3D6-E726-4298-B38E-A49E7F2CDBB8}"/>
                  </a:ext>
                </a:extLst>
              </p:cNvPr>
              <p:cNvSpPr txBox="1">
                <a:spLocks noRot="1" noChangeAspect="1" noMove="1" noResize="1" noEditPoints="1" noAdjustHandles="1" noChangeArrowheads="1" noChangeShapeType="1" noTextEdit="1"/>
              </p:cNvSpPr>
              <p:nvPr/>
            </p:nvSpPr>
            <p:spPr>
              <a:xfrm>
                <a:off x="6870860" y="4195978"/>
                <a:ext cx="2328458" cy="391902"/>
              </a:xfrm>
              <a:prstGeom prst="rect">
                <a:avLst/>
              </a:prstGeom>
              <a:blipFill>
                <a:blip r:embed="rId5"/>
                <a:stretch>
                  <a:fillRect b="-9231"/>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486D1CB3-819C-4024-8605-79101F5A8D53}"/>
              </a:ext>
            </a:extLst>
          </p:cNvPr>
          <p:cNvPicPr>
            <a:picLocks noChangeAspect="1"/>
          </p:cNvPicPr>
          <p:nvPr/>
        </p:nvPicPr>
        <p:blipFill>
          <a:blip r:embed="rId6"/>
          <a:stretch>
            <a:fillRect/>
          </a:stretch>
        </p:blipFill>
        <p:spPr>
          <a:xfrm>
            <a:off x="1159452" y="4575372"/>
            <a:ext cx="3793549" cy="1871998"/>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2F568A1-2AA7-437E-B382-60BEE985E51D}"/>
                  </a:ext>
                </a:extLst>
              </p:cNvPr>
              <p:cNvSpPr txBox="1"/>
              <p:nvPr/>
            </p:nvSpPr>
            <p:spPr>
              <a:xfrm>
                <a:off x="1159452" y="6415013"/>
                <a:ext cx="3946786" cy="444609"/>
              </a:xfrm>
              <a:prstGeom prst="rect">
                <a:avLst/>
              </a:prstGeom>
              <a:noFill/>
            </p:spPr>
            <p:txBody>
              <a:bodyPr wrap="none" rtlCol="0">
                <a:spAutoFit/>
              </a:bodyPr>
              <a:lstStyle/>
              <a:p>
                <a14:m>
                  <m:oMath xmlns:m="http://schemas.openxmlformats.org/officeDocument/2006/math">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𝑓</m:t>
                        </m:r>
                      </m:e>
                      <m:sub>
                        <m:r>
                          <a:rPr lang="en-US" altLang="zh-CN" sz="1100" b="0" i="1" smtClean="0">
                            <a:latin typeface="Cambria Math" panose="02040503050406030204" pitchFamily="18" charset="0"/>
                          </a:rPr>
                          <m:t>𝑠𝑎𝑚𝑝𝑙𝑖𝑛𝑔</m:t>
                        </m:r>
                      </m:sub>
                    </m:sSub>
                    <m:r>
                      <a:rPr lang="en-US" altLang="zh-CN" sz="1100" b="0" i="1" smtClean="0">
                        <a:latin typeface="Cambria Math" panose="02040503050406030204" pitchFamily="18" charset="0"/>
                      </a:rPr>
                      <m:t>=5</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𝑓</m:t>
                        </m:r>
                      </m:e>
                      <m:sub>
                        <m:r>
                          <a:rPr lang="en-US" altLang="zh-CN" sz="1100" b="0" i="1" smtClean="0">
                            <a:latin typeface="Cambria Math" panose="02040503050406030204" pitchFamily="18" charset="0"/>
                          </a:rPr>
                          <m:t>𝑠𝑖𝑔𝑛𝑎𝑙</m:t>
                        </m:r>
                      </m:sub>
                    </m:sSub>
                    <m:r>
                      <a:rPr lang="en-US" altLang="zh-CN" sz="1100" b="0" i="1" smtClean="0">
                        <a:latin typeface="Cambria Math" panose="02040503050406030204" pitchFamily="18" charset="0"/>
                      </a:rPr>
                      <m:t>,</m:t>
                    </m:r>
                  </m:oMath>
                </a14:m>
                <a:r>
                  <a:rPr lang="zh-CN" altLang="en-US" sz="1100" dirty="0"/>
                  <a:t>但仍能识别时间离散情况下的波形频率，</a:t>
                </a:r>
                <a:endParaRPr lang="en-US" altLang="zh-CN" sz="1100" dirty="0"/>
              </a:p>
              <a:p>
                <a:r>
                  <a:rPr lang="zh-CN" altLang="en-US" sz="1100" dirty="0"/>
                  <a:t>信号的周期本质并未丢失</a:t>
                </a:r>
              </a:p>
            </p:txBody>
          </p:sp>
        </mc:Choice>
        <mc:Fallback xmlns="">
          <p:sp>
            <p:nvSpPr>
              <p:cNvPr id="9" name="文本框 8">
                <a:extLst>
                  <a:ext uri="{FF2B5EF4-FFF2-40B4-BE49-F238E27FC236}">
                    <a16:creationId xmlns:a16="http://schemas.microsoft.com/office/drawing/2014/main" id="{92F568A1-2AA7-437E-B382-60BEE985E51D}"/>
                  </a:ext>
                </a:extLst>
              </p:cNvPr>
              <p:cNvSpPr txBox="1">
                <a:spLocks noRot="1" noChangeAspect="1" noMove="1" noResize="1" noEditPoints="1" noAdjustHandles="1" noChangeArrowheads="1" noChangeShapeType="1" noTextEdit="1"/>
              </p:cNvSpPr>
              <p:nvPr/>
            </p:nvSpPr>
            <p:spPr>
              <a:xfrm>
                <a:off x="1159452" y="6415013"/>
                <a:ext cx="3946786" cy="444609"/>
              </a:xfrm>
              <a:prstGeom prst="rect">
                <a:avLst/>
              </a:prstGeom>
              <a:blipFill>
                <a:blip r:embed="rId7"/>
                <a:stretch>
                  <a:fillRect b="-8219"/>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76017BD9-DF2E-4889-BF4D-ECBD4A668E72}"/>
              </a:ext>
            </a:extLst>
          </p:cNvPr>
          <p:cNvPicPr>
            <a:picLocks noChangeAspect="1"/>
          </p:cNvPicPr>
          <p:nvPr/>
        </p:nvPicPr>
        <p:blipFill>
          <a:blip r:embed="rId8"/>
          <a:stretch>
            <a:fillRect/>
          </a:stretch>
        </p:blipFill>
        <p:spPr>
          <a:xfrm>
            <a:off x="6093871" y="4571092"/>
            <a:ext cx="3793548" cy="1863691"/>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54F0393-1503-4AF3-87C6-22224CDB977E}"/>
                  </a:ext>
                </a:extLst>
              </p:cNvPr>
              <p:cNvSpPr txBox="1"/>
              <p:nvPr/>
            </p:nvSpPr>
            <p:spPr>
              <a:xfrm>
                <a:off x="6093871" y="6447370"/>
                <a:ext cx="4164923" cy="444609"/>
              </a:xfrm>
              <a:prstGeom prst="rect">
                <a:avLst/>
              </a:prstGeom>
              <a:noFill/>
            </p:spPr>
            <p:txBody>
              <a:bodyPr wrap="none" rtlCol="0">
                <a:spAutoFit/>
              </a:bodyPr>
              <a:lstStyle/>
              <a:p>
                <a14:m>
                  <m:oMath xmlns:m="http://schemas.openxmlformats.org/officeDocument/2006/math">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𝑓</m:t>
                        </m:r>
                      </m:e>
                      <m:sub>
                        <m:r>
                          <a:rPr lang="en-US" altLang="zh-CN" sz="1100" b="0" i="1" smtClean="0">
                            <a:latin typeface="Cambria Math" panose="02040503050406030204" pitchFamily="18" charset="0"/>
                          </a:rPr>
                          <m:t>𝑠𝑎𝑚𝑝𝑙𝑖𝑛𝑔</m:t>
                        </m:r>
                      </m:sub>
                    </m:sSub>
                    <m:r>
                      <a:rPr lang="en-US" altLang="zh-CN" sz="1100" b="0" i="1" smtClean="0">
                        <a:latin typeface="Cambria Math" panose="02040503050406030204" pitchFamily="18" charset="0"/>
                      </a:rPr>
                      <m:t>=2</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𝑓</m:t>
                        </m:r>
                      </m:e>
                      <m:sub>
                        <m:r>
                          <a:rPr lang="en-US" altLang="zh-CN" sz="1100" b="0" i="1" smtClean="0">
                            <a:latin typeface="Cambria Math" panose="02040503050406030204" pitchFamily="18" charset="0"/>
                          </a:rPr>
                          <m:t>𝑠𝑖𝑔𝑛𝑎𝑙</m:t>
                        </m:r>
                      </m:sub>
                    </m:sSub>
                  </m:oMath>
                </a14:m>
                <a:r>
                  <a:rPr lang="zh-CN" altLang="en-US" sz="1100" dirty="0"/>
                  <a:t>，此时信号的正弦形状完全消失，</a:t>
                </a:r>
                <a:endParaRPr lang="en-US" altLang="zh-CN" sz="1100" dirty="0"/>
              </a:p>
              <a:p>
                <a:r>
                  <a:rPr lang="zh-CN" altLang="en-US" sz="1100" dirty="0"/>
                  <a:t>但三角波也并未改变信号的周期性质</a:t>
                </a:r>
                <a:r>
                  <a:rPr lang="en-US" altLang="zh-CN" sz="1100" dirty="0"/>
                  <a:t>,</a:t>
                </a:r>
                <a:r>
                  <a:rPr lang="zh-CN" altLang="en-US" sz="1100" dirty="0"/>
                  <a:t>其频率等于原始信号的频率</a:t>
                </a:r>
              </a:p>
            </p:txBody>
          </p:sp>
        </mc:Choice>
        <mc:Fallback xmlns="">
          <p:sp>
            <p:nvSpPr>
              <p:cNvPr id="11" name="文本框 10">
                <a:extLst>
                  <a:ext uri="{FF2B5EF4-FFF2-40B4-BE49-F238E27FC236}">
                    <a16:creationId xmlns:a16="http://schemas.microsoft.com/office/drawing/2014/main" id="{A54F0393-1503-4AF3-87C6-22224CDB977E}"/>
                  </a:ext>
                </a:extLst>
              </p:cNvPr>
              <p:cNvSpPr txBox="1">
                <a:spLocks noRot="1" noChangeAspect="1" noMove="1" noResize="1" noEditPoints="1" noAdjustHandles="1" noChangeArrowheads="1" noChangeShapeType="1" noTextEdit="1"/>
              </p:cNvSpPr>
              <p:nvPr/>
            </p:nvSpPr>
            <p:spPr>
              <a:xfrm>
                <a:off x="6093871" y="6447370"/>
                <a:ext cx="4164923" cy="444609"/>
              </a:xfrm>
              <a:prstGeom prst="rect">
                <a:avLst/>
              </a:prstGeom>
              <a:blipFill>
                <a:blip r:embed="rId10"/>
                <a:stretch>
                  <a:fillRect b="-8219"/>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2A4D80D8-F63B-458A-BBD4-7312A98D430B}"/>
              </a:ext>
            </a:extLst>
          </p:cNvPr>
          <p:cNvSpPr txBox="1"/>
          <p:nvPr/>
        </p:nvSpPr>
        <p:spPr>
          <a:xfrm>
            <a:off x="10450132" y="4306656"/>
            <a:ext cx="1678528" cy="2585323"/>
          </a:xfrm>
          <a:prstGeom prst="rect">
            <a:avLst/>
          </a:prstGeom>
          <a:noFill/>
        </p:spPr>
        <p:txBody>
          <a:bodyPr wrap="square" rtlCol="0">
            <a:spAutoFit/>
          </a:bodyPr>
          <a:lstStyle/>
          <a:p>
            <a:r>
              <a:rPr lang="zh-CN" altLang="en-US" dirty="0">
                <a:solidFill>
                  <a:srgbClr val="FF0000"/>
                </a:solidFill>
              </a:rPr>
              <a:t>但如果继续降低采样频率，则这种频率性质不再存在，这个原始信号周期两个样本称为系统的重要阈值，称为奈奎斯特速率</a:t>
            </a:r>
          </a:p>
        </p:txBody>
      </p:sp>
    </p:spTree>
    <p:extLst>
      <p:ext uri="{BB962C8B-B14F-4D97-AF65-F5344CB8AC3E}">
        <p14:creationId xmlns:p14="http://schemas.microsoft.com/office/powerpoint/2010/main" val="379556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429552-C5A5-42A6-B766-E4B0916189ED}"/>
              </a:ext>
            </a:extLst>
          </p:cNvPr>
          <p:cNvSpPr>
            <a:spLocks noGrp="1"/>
          </p:cNvSpPr>
          <p:nvPr>
            <p:ph type="title"/>
          </p:nvPr>
        </p:nvSpPr>
        <p:spPr/>
        <p:txBody>
          <a:bodyPr/>
          <a:lstStyle/>
          <a:p>
            <a:r>
              <a:rPr lang="zh-CN" altLang="en-US" dirty="0"/>
              <a:t>奈奎斯特（</a:t>
            </a:r>
            <a:r>
              <a:rPr lang="en-US" altLang="zh-CN" dirty="0"/>
              <a:t>Nyquist</a:t>
            </a:r>
            <a:r>
              <a:rPr lang="zh-CN" altLang="en-US" dirty="0"/>
              <a:t>）采样定理</a:t>
            </a:r>
          </a:p>
        </p:txBody>
      </p:sp>
      <p:sp>
        <p:nvSpPr>
          <p:cNvPr id="3" name="内容占位符 2">
            <a:extLst>
              <a:ext uri="{FF2B5EF4-FFF2-40B4-BE49-F238E27FC236}">
                <a16:creationId xmlns:a16="http://schemas.microsoft.com/office/drawing/2014/main" id="{0BC4CC03-2300-4CAB-905E-F7D4C6D4BB20}"/>
              </a:ext>
            </a:extLst>
          </p:cNvPr>
          <p:cNvSpPr>
            <a:spLocks noGrp="1"/>
          </p:cNvSpPr>
          <p:nvPr>
            <p:ph idx="1"/>
          </p:nvPr>
        </p:nvSpPr>
        <p:spPr/>
        <p:txBody>
          <a:bodyPr/>
          <a:lstStyle/>
          <a:p>
            <a:r>
              <a:rPr lang="zh-CN" altLang="en-US" dirty="0"/>
              <a:t>如果采样速率低于奈奎斯特速率，则无法无损恢复原始信号！</a:t>
            </a:r>
          </a:p>
        </p:txBody>
      </p:sp>
      <p:pic>
        <p:nvPicPr>
          <p:cNvPr id="4" name="图片 3">
            <a:extLst>
              <a:ext uri="{FF2B5EF4-FFF2-40B4-BE49-F238E27FC236}">
                <a16:creationId xmlns:a16="http://schemas.microsoft.com/office/drawing/2014/main" id="{D14356F9-BD88-48CD-8263-C0BCAB2EB0F0}"/>
              </a:ext>
            </a:extLst>
          </p:cNvPr>
          <p:cNvPicPr>
            <a:picLocks noChangeAspect="1"/>
          </p:cNvPicPr>
          <p:nvPr/>
        </p:nvPicPr>
        <p:blipFill>
          <a:blip r:embed="rId2"/>
          <a:stretch>
            <a:fillRect/>
          </a:stretch>
        </p:blipFill>
        <p:spPr>
          <a:xfrm>
            <a:off x="986481" y="2659735"/>
            <a:ext cx="4825792" cy="2357107"/>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9A6696B-D9DE-4922-8D3B-A26A3D0BA1DF}"/>
                  </a:ext>
                </a:extLst>
              </p:cNvPr>
              <p:cNvSpPr txBox="1"/>
              <p:nvPr/>
            </p:nvSpPr>
            <p:spPr>
              <a:xfrm>
                <a:off x="1470454" y="5016842"/>
                <a:ext cx="4035657" cy="391902"/>
              </a:xfrm>
              <a:prstGeom prst="rect">
                <a:avLst/>
              </a:prstGeom>
              <a:noFill/>
            </p:spPr>
            <p:txBody>
              <a:bodyPr wrap="none"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𝑠𝑎𝑚𝑝𝑙𝑖𝑛𝑔</m:t>
                        </m:r>
                      </m:sub>
                    </m:sSub>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𝑠𝑖𝑔𝑛𝑎𝑙</m:t>
                        </m:r>
                      </m:sub>
                    </m:sSub>
                  </m:oMath>
                </a14:m>
                <a:r>
                  <a:rPr lang="en-US" altLang="zh-CN" dirty="0"/>
                  <a:t>,</a:t>
                </a:r>
                <a:r>
                  <a:rPr lang="zh-CN" altLang="en-US" dirty="0"/>
                  <a:t>即每周期两个样本</a:t>
                </a:r>
              </a:p>
            </p:txBody>
          </p:sp>
        </mc:Choice>
        <mc:Fallback xmlns="">
          <p:sp>
            <p:nvSpPr>
              <p:cNvPr id="5" name="文本框 4">
                <a:extLst>
                  <a:ext uri="{FF2B5EF4-FFF2-40B4-BE49-F238E27FC236}">
                    <a16:creationId xmlns:a16="http://schemas.microsoft.com/office/drawing/2014/main" id="{99A6696B-D9DE-4922-8D3B-A26A3D0BA1DF}"/>
                  </a:ext>
                </a:extLst>
              </p:cNvPr>
              <p:cNvSpPr txBox="1">
                <a:spLocks noRot="1" noChangeAspect="1" noMove="1" noResize="1" noEditPoints="1" noAdjustHandles="1" noChangeArrowheads="1" noChangeShapeType="1" noTextEdit="1"/>
              </p:cNvSpPr>
              <p:nvPr/>
            </p:nvSpPr>
            <p:spPr>
              <a:xfrm>
                <a:off x="1470454" y="5016842"/>
                <a:ext cx="4035657" cy="391902"/>
              </a:xfrm>
              <a:prstGeom prst="rect">
                <a:avLst/>
              </a:prstGeom>
              <a:blipFill>
                <a:blip r:embed="rId3"/>
                <a:stretch>
                  <a:fillRect l="-453" t="-7813" r="-755" b="-20313"/>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30084612-1688-4C9C-B886-1DA3B970B97B}"/>
              </a:ext>
            </a:extLst>
          </p:cNvPr>
          <p:cNvPicPr>
            <a:picLocks noChangeAspect="1"/>
          </p:cNvPicPr>
          <p:nvPr/>
        </p:nvPicPr>
        <p:blipFill>
          <a:blip r:embed="rId4"/>
          <a:stretch>
            <a:fillRect/>
          </a:stretch>
        </p:blipFill>
        <p:spPr>
          <a:xfrm>
            <a:off x="5990084" y="2659735"/>
            <a:ext cx="4825792" cy="2374485"/>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DACE2A5-7EF7-4BF3-B67C-82900B1F817C}"/>
                  </a:ext>
                </a:extLst>
              </p:cNvPr>
              <p:cNvSpPr txBox="1"/>
              <p:nvPr/>
            </p:nvSpPr>
            <p:spPr>
              <a:xfrm>
                <a:off x="6385151" y="5034220"/>
                <a:ext cx="5135317" cy="391902"/>
              </a:xfrm>
              <a:prstGeom prst="rect">
                <a:avLst/>
              </a:prstGeom>
              <a:noFill/>
            </p:spPr>
            <p:txBody>
              <a:bodyPr wrap="none"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𝑠𝑎𝑚𝑝𝑙𝑖𝑛𝑔</m:t>
                        </m:r>
                      </m:sub>
                    </m:s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9</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𝑠𝑖𝑔𝑛𝑎𝑙</m:t>
                        </m:r>
                      </m:sub>
                    </m:sSub>
                  </m:oMath>
                </a14:m>
                <a:r>
                  <a:rPr lang="en-US" altLang="zh-CN" dirty="0"/>
                  <a:t>,</a:t>
                </a:r>
                <a:r>
                  <a:rPr lang="zh-CN" altLang="en-US" dirty="0"/>
                  <a:t>采样信号呈现信的周期属性</a:t>
                </a:r>
              </a:p>
            </p:txBody>
          </p:sp>
        </mc:Choice>
        <mc:Fallback xmlns="">
          <p:sp>
            <p:nvSpPr>
              <p:cNvPr id="7" name="文本框 6">
                <a:extLst>
                  <a:ext uri="{FF2B5EF4-FFF2-40B4-BE49-F238E27FC236}">
                    <a16:creationId xmlns:a16="http://schemas.microsoft.com/office/drawing/2014/main" id="{5DACE2A5-7EF7-4BF3-B67C-82900B1F817C}"/>
                  </a:ext>
                </a:extLst>
              </p:cNvPr>
              <p:cNvSpPr txBox="1">
                <a:spLocks noRot="1" noChangeAspect="1" noMove="1" noResize="1" noEditPoints="1" noAdjustHandles="1" noChangeArrowheads="1" noChangeShapeType="1" noTextEdit="1"/>
              </p:cNvSpPr>
              <p:nvPr/>
            </p:nvSpPr>
            <p:spPr>
              <a:xfrm>
                <a:off x="6385151" y="5034220"/>
                <a:ext cx="5135317" cy="391902"/>
              </a:xfrm>
              <a:prstGeom prst="rect">
                <a:avLst/>
              </a:prstGeom>
              <a:blipFill>
                <a:blip r:embed="rId5"/>
                <a:stretch>
                  <a:fillRect l="-356" t="-7813" r="-356" b="-203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9924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63B6EA-3086-4157-A956-49D1D6C9C722}"/>
              </a:ext>
            </a:extLst>
          </p:cNvPr>
          <p:cNvSpPr>
            <a:spLocks noGrp="1"/>
          </p:cNvSpPr>
          <p:nvPr>
            <p:ph type="title"/>
          </p:nvPr>
        </p:nvSpPr>
        <p:spPr/>
        <p:txBody>
          <a:bodyPr/>
          <a:lstStyle/>
          <a:p>
            <a:r>
              <a:rPr lang="zh-CN" altLang="en-US" dirty="0"/>
              <a:t>奈奎斯特（</a:t>
            </a:r>
            <a:r>
              <a:rPr lang="en-US" altLang="zh-CN" dirty="0"/>
              <a:t>Nyquist</a:t>
            </a:r>
            <a:r>
              <a:rPr lang="zh-CN" altLang="en-US" dirty="0"/>
              <a:t>）采样定理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CB67340-5137-49FF-9F29-CBB86FE0D83E}"/>
                  </a:ext>
                </a:extLst>
              </p:cNvPr>
              <p:cNvSpPr>
                <a:spLocks noGrp="1"/>
              </p:cNvSpPr>
              <p:nvPr>
                <p:ph idx="1"/>
              </p:nvPr>
            </p:nvSpPr>
            <p:spPr/>
            <p:txBody>
              <a:bodyPr/>
              <a:lstStyle/>
              <a:p>
                <a:r>
                  <a:rPr lang="zh-CN" altLang="en-US" dirty="0"/>
                  <a:t>每周期</a:t>
                </a:r>
                <a:r>
                  <a:rPr lang="en-US" altLang="zh-CN" dirty="0"/>
                  <a:t>1.1</a:t>
                </a:r>
                <a:r>
                  <a:rPr lang="zh-CN" altLang="en-US" dirty="0"/>
                  <a:t>个样本，此时</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𝑠𝑎𝑚𝑝𝑙𝑖𝑛𝑔</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1.1</m:t>
                        </m:r>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𝑠𝑖𝑔𝑛𝑎𝑙</m:t>
                        </m:r>
                      </m:sub>
                    </m:sSub>
                  </m:oMath>
                </a14:m>
                <a:r>
                  <a:rPr lang="en-US" altLang="zh-CN" dirty="0"/>
                  <a:t>,</a:t>
                </a:r>
                <a:r>
                  <a:rPr lang="zh-CN" altLang="en-US" dirty="0"/>
                  <a:t>显然，如果不是事先知道原始信号的频率，单纯从采样信号无法获知原始信号的频率。采样产生了原始信号中并未出现过的新的频率信号，并且仅从采样信号，无法知道该频率是否在原始信号中出现！</a:t>
                </a:r>
              </a:p>
            </p:txBody>
          </p:sp>
        </mc:Choice>
        <mc:Fallback xmlns="">
          <p:sp>
            <p:nvSpPr>
              <p:cNvPr id="3" name="内容占位符 2">
                <a:extLst>
                  <a:ext uri="{FF2B5EF4-FFF2-40B4-BE49-F238E27FC236}">
                    <a16:creationId xmlns:a16="http://schemas.microsoft.com/office/drawing/2014/main" id="{CCB67340-5137-49FF-9F29-CBB86FE0D83E}"/>
                  </a:ext>
                </a:extLst>
              </p:cNvPr>
              <p:cNvSpPr>
                <a:spLocks noGrp="1" noRot="1" noChangeAspect="1" noMove="1" noResize="1" noEditPoints="1" noAdjustHandles="1" noChangeArrowheads="1" noChangeShapeType="1" noTextEdit="1"/>
              </p:cNvSpPr>
              <p:nvPr>
                <p:ph idx="1"/>
              </p:nvPr>
            </p:nvSpPr>
            <p:spPr>
              <a:blipFill>
                <a:blip r:embed="rId4"/>
                <a:stretch>
                  <a:fillRect l="-1043" t="-21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9AADD0B-0954-4F0A-ABCA-4500862BB3A7}"/>
              </a:ext>
            </a:extLst>
          </p:cNvPr>
          <p:cNvPicPr>
            <a:picLocks noChangeAspect="1"/>
          </p:cNvPicPr>
          <p:nvPr/>
        </p:nvPicPr>
        <p:blipFill>
          <a:blip r:embed="rId5"/>
          <a:stretch>
            <a:fillRect/>
          </a:stretch>
        </p:blipFill>
        <p:spPr>
          <a:xfrm>
            <a:off x="3368843" y="3517352"/>
            <a:ext cx="5688019" cy="2794548"/>
          </a:xfrm>
          <a:prstGeom prst="rect">
            <a:avLst/>
          </a:prstGeom>
        </p:spPr>
      </p:pic>
    </p:spTree>
    <p:extLst>
      <p:ext uri="{BB962C8B-B14F-4D97-AF65-F5344CB8AC3E}">
        <p14:creationId xmlns:p14="http://schemas.microsoft.com/office/powerpoint/2010/main" val="219867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14DE15-09A4-4BC8-8A3D-0320F974C2EA}"/>
              </a:ext>
            </a:extLst>
          </p:cNvPr>
          <p:cNvSpPr>
            <a:spLocks noGrp="1"/>
          </p:cNvSpPr>
          <p:nvPr>
            <p:ph type="title"/>
          </p:nvPr>
        </p:nvSpPr>
        <p:spPr/>
        <p:txBody>
          <a:bodyPr/>
          <a:lstStyle/>
          <a:p>
            <a:r>
              <a:rPr lang="zh-CN" altLang="en-US" dirty="0"/>
              <a:t>奈奎斯特（</a:t>
            </a:r>
            <a:r>
              <a:rPr lang="en-US" altLang="zh-CN" dirty="0"/>
              <a:t>Nyquist</a:t>
            </a:r>
            <a:r>
              <a:rPr lang="zh-CN" altLang="en-US" dirty="0"/>
              <a:t>）采样定理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4BCBC71-3EDC-419F-81B2-BACB76008817}"/>
                  </a:ext>
                </a:extLst>
              </p:cNvPr>
              <p:cNvSpPr>
                <a:spLocks noGrp="1"/>
              </p:cNvSpPr>
              <p:nvPr>
                <p:ph idx="1"/>
              </p:nvPr>
            </p:nvSpPr>
            <p:spPr/>
            <p:txBody>
              <a:bodyPr>
                <a:normAutofit/>
              </a:bodyPr>
              <a:lstStyle/>
              <a:p>
                <a:r>
                  <a:rPr lang="zh-CN" altLang="en-US" sz="1800" dirty="0"/>
                  <a:t>前面从时间的角度可以看出，单个频率正弦信号的采样可以很好的理解奈奎斯特采样定理的内容</a:t>
                </a:r>
                <a:endParaRPr lang="en-US" altLang="zh-CN" sz="1800" dirty="0"/>
              </a:p>
              <a:p>
                <a:r>
                  <a:rPr lang="zh-CN" altLang="en-US" sz="1800" dirty="0"/>
                  <a:t>下面，从频率的角度来考虑，回忆三角级数展开时，信号包含多个频率成分，此时我们使用傅立叶变换来进行分析！</a:t>
                </a:r>
                <a:endParaRPr lang="en-US" altLang="zh-CN" sz="1800" dirty="0"/>
              </a:p>
              <a:p>
                <a:r>
                  <a:rPr lang="zh-CN" altLang="en-US" sz="1800" dirty="0"/>
                  <a:t>假设某音频信号的频率范围如下所示（将时域音频信号进行傅立叶变换后的频域波形）；而时域采样通过采样</a:t>
                </a:r>
                <a14:m>
                  <m:oMath xmlns:m="http://schemas.openxmlformats.org/officeDocument/2006/math">
                    <m:r>
                      <a:rPr lang="en-US" altLang="zh-CN" sz="1800" b="0" i="1" smtClean="0">
                        <a:latin typeface="Cambria Math" panose="02040503050406030204" pitchFamily="18" charset="0"/>
                      </a:rPr>
                      <m:t>𝛿</m:t>
                    </m:r>
                    <m:r>
                      <a:rPr lang="en-US" altLang="zh-CN" sz="1800" b="0" i="1" smtClean="0">
                        <a:latin typeface="Cambria Math" panose="02040503050406030204" pitchFamily="18" charset="0"/>
                      </a:rPr>
                      <m:t>(⋅)</m:t>
                    </m:r>
                  </m:oMath>
                </a14:m>
                <a:r>
                  <a:rPr lang="zh-CN" altLang="en-US" sz="1800" dirty="0"/>
                  <a:t>函数来实现，其采样间隔为</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𝑇</m:t>
                        </m:r>
                      </m:e>
                      <m:sub>
                        <m:r>
                          <a:rPr lang="en-US" altLang="zh-CN" sz="1800" b="0" i="1" smtClean="0">
                            <a:latin typeface="Cambria Math" panose="02040503050406030204" pitchFamily="18" charset="0"/>
                          </a:rPr>
                          <m:t>𝑠</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𝑠𝑎𝑚𝑝𝑙𝑖𝑛𝑔</m:t>
                            </m:r>
                          </m:sub>
                        </m:sSub>
                      </m:den>
                    </m:f>
                  </m:oMath>
                </a14:m>
                <a:r>
                  <a:rPr lang="zh-CN" altLang="en-US" sz="1800" dirty="0"/>
                  <a:t>，实际上表示为原来模拟信号与采样信号的乘积</a:t>
                </a:r>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p:txBody>
          </p:sp>
        </mc:Choice>
        <mc:Fallback xmlns="">
          <p:sp>
            <p:nvSpPr>
              <p:cNvPr id="3" name="内容占位符 2">
                <a:extLst>
                  <a:ext uri="{FF2B5EF4-FFF2-40B4-BE49-F238E27FC236}">
                    <a16:creationId xmlns:a16="http://schemas.microsoft.com/office/drawing/2014/main" id="{C4BCBC71-3EDC-419F-81B2-BACB76008817}"/>
                  </a:ext>
                </a:extLst>
              </p:cNvPr>
              <p:cNvSpPr>
                <a:spLocks noGrp="1" noRot="1" noChangeAspect="1" noMove="1" noResize="1" noEditPoints="1" noAdjustHandles="1" noChangeArrowheads="1" noChangeShapeType="1" noTextEdit="1"/>
              </p:cNvSpPr>
              <p:nvPr>
                <p:ph idx="1"/>
              </p:nvPr>
            </p:nvSpPr>
            <p:spPr>
              <a:blipFill>
                <a:blip r:embed="rId2"/>
                <a:stretch>
                  <a:fillRect l="-406" t="-1401" r="-23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C228EB1C-669B-443B-80E0-7350170B21C8}"/>
              </a:ext>
            </a:extLst>
          </p:cNvPr>
          <p:cNvPicPr>
            <a:picLocks noChangeAspect="1"/>
          </p:cNvPicPr>
          <p:nvPr/>
        </p:nvPicPr>
        <p:blipFill>
          <a:blip r:embed="rId3"/>
          <a:stretch>
            <a:fillRect/>
          </a:stretch>
        </p:blipFill>
        <p:spPr>
          <a:xfrm>
            <a:off x="1643213" y="3912533"/>
            <a:ext cx="3466799" cy="1469068"/>
          </a:xfrm>
          <a:prstGeom prst="rect">
            <a:avLst/>
          </a:prstGeom>
        </p:spPr>
      </p:pic>
      <p:pic>
        <p:nvPicPr>
          <p:cNvPr id="5" name="图片 4">
            <a:extLst>
              <a:ext uri="{FF2B5EF4-FFF2-40B4-BE49-F238E27FC236}">
                <a16:creationId xmlns:a16="http://schemas.microsoft.com/office/drawing/2014/main" id="{812B1322-7BF7-48EF-9FA6-2B83F4A156D1}"/>
              </a:ext>
            </a:extLst>
          </p:cNvPr>
          <p:cNvPicPr>
            <a:picLocks noChangeAspect="1"/>
          </p:cNvPicPr>
          <p:nvPr/>
        </p:nvPicPr>
        <p:blipFill>
          <a:blip r:embed="rId4"/>
          <a:stretch>
            <a:fillRect/>
          </a:stretch>
        </p:blipFill>
        <p:spPr>
          <a:xfrm>
            <a:off x="6262410" y="3834125"/>
            <a:ext cx="4279733" cy="1558516"/>
          </a:xfrm>
          <a:prstGeom prst="rect">
            <a:avLst/>
          </a:prstGeom>
        </p:spPr>
      </p:pic>
      <p:pic>
        <p:nvPicPr>
          <p:cNvPr id="6" name="图片 5">
            <a:extLst>
              <a:ext uri="{FF2B5EF4-FFF2-40B4-BE49-F238E27FC236}">
                <a16:creationId xmlns:a16="http://schemas.microsoft.com/office/drawing/2014/main" id="{0209D8F4-D21D-461D-80A9-18F84B110BEB}"/>
              </a:ext>
            </a:extLst>
          </p:cNvPr>
          <p:cNvPicPr>
            <a:picLocks noChangeAspect="1"/>
          </p:cNvPicPr>
          <p:nvPr/>
        </p:nvPicPr>
        <p:blipFill>
          <a:blip r:embed="rId5"/>
          <a:stretch>
            <a:fillRect/>
          </a:stretch>
        </p:blipFill>
        <p:spPr>
          <a:xfrm>
            <a:off x="3942300" y="5267277"/>
            <a:ext cx="3945449" cy="1590723"/>
          </a:xfrm>
          <a:prstGeom prst="rect">
            <a:avLst/>
          </a:prstGeom>
        </p:spPr>
      </p:pic>
    </p:spTree>
    <p:extLst>
      <p:ext uri="{BB962C8B-B14F-4D97-AF65-F5344CB8AC3E}">
        <p14:creationId xmlns:p14="http://schemas.microsoft.com/office/powerpoint/2010/main" val="23186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14DE15-09A4-4BC8-8A3D-0320F974C2EA}"/>
              </a:ext>
            </a:extLst>
          </p:cNvPr>
          <p:cNvSpPr>
            <a:spLocks noGrp="1"/>
          </p:cNvSpPr>
          <p:nvPr>
            <p:ph type="title"/>
          </p:nvPr>
        </p:nvSpPr>
        <p:spPr/>
        <p:txBody>
          <a:bodyPr/>
          <a:lstStyle/>
          <a:p>
            <a:r>
              <a:rPr lang="zh-CN" altLang="en-US" dirty="0"/>
              <a:t>奈奎斯特（</a:t>
            </a:r>
            <a:r>
              <a:rPr lang="en-US" altLang="zh-CN" dirty="0"/>
              <a:t>Nyquist</a:t>
            </a:r>
            <a:r>
              <a:rPr lang="zh-CN" altLang="en-US" dirty="0"/>
              <a:t>）采样定理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4BCBC71-3EDC-419F-81B2-BACB76008817}"/>
                  </a:ext>
                </a:extLst>
              </p:cNvPr>
              <p:cNvSpPr>
                <a:spLocks noGrp="1"/>
              </p:cNvSpPr>
              <p:nvPr>
                <p:ph idx="1"/>
              </p:nvPr>
            </p:nvSpPr>
            <p:spPr/>
            <p:txBody>
              <a:bodyPr>
                <a:normAutofit/>
              </a:bodyPr>
              <a:lstStyle/>
              <a:p>
                <a:r>
                  <a:rPr lang="zh-CN" altLang="en-US" sz="2400" dirty="0"/>
                  <a:t>在时域的采样过程是如何来影响信号的频域表示的呢？</a:t>
                </a:r>
                <a:endParaRPr lang="en-US" altLang="zh-CN" sz="2400" dirty="0"/>
              </a:p>
              <a:p>
                <a:pPr lvl="1"/>
                <a:r>
                  <a:rPr lang="zh-CN" altLang="en-US" sz="1800" dirty="0"/>
                  <a:t>时域的乘积变为频域的卷积！因此，采样信号的傅立叶变换等于原始信号的傅立叶变换与</a:t>
                </a:r>
                <a14:m>
                  <m:oMath xmlns:m="http://schemas.openxmlformats.org/officeDocument/2006/math">
                    <m:r>
                      <a:rPr lang="en-US" altLang="zh-CN" sz="1800" b="0" i="1" smtClean="0">
                        <a:latin typeface="Cambria Math" panose="02040503050406030204" pitchFamily="18" charset="0"/>
                      </a:rPr>
                      <m:t>𝛿</m:t>
                    </m:r>
                    <m:r>
                      <a:rPr lang="en-US" altLang="zh-CN" sz="1800" b="0" i="1" smtClean="0">
                        <a:latin typeface="Cambria Math" panose="02040503050406030204" pitchFamily="18" charset="0"/>
                      </a:rPr>
                      <m:t>(⋅)</m:t>
                    </m:r>
                  </m:oMath>
                </a14:m>
                <a:r>
                  <a:rPr lang="zh-CN" altLang="en-US" sz="1800" dirty="0"/>
                  <a:t>函数的傅里叶变换的卷积</a:t>
                </a:r>
                <a:endParaRPr lang="en-US" altLang="zh-CN" sz="1800" dirty="0"/>
              </a:p>
              <a:p>
                <a:pPr lvl="1"/>
                <a:r>
                  <a:rPr lang="zh-CN" altLang="en-US" sz="1800" dirty="0"/>
                  <a:t>由前述冲激函数串的傅立叶变换也是冲激函数串，只不过冲激串的水平距离由采样频率确定</a:t>
                </a:r>
                <a:endParaRPr lang="en-US" altLang="zh-CN" sz="1800" dirty="0"/>
              </a:p>
              <a:p>
                <a:pPr lvl="1"/>
                <a:r>
                  <a:rPr lang="zh-CN" altLang="en-US" sz="1800" dirty="0"/>
                  <a:t>当对</a:t>
                </a:r>
                <a14:m>
                  <m:oMath xmlns:m="http://schemas.openxmlformats.org/officeDocument/2006/math">
                    <m:r>
                      <a:rPr lang="en-US" altLang="zh-CN" sz="1800" b="0" i="1" smtClean="0">
                        <a:latin typeface="Cambria Math" panose="02040503050406030204" pitchFamily="18" charset="0"/>
                      </a:rPr>
                      <m:t>𝛿</m:t>
                    </m:r>
                  </m:oMath>
                </a14:m>
                <a:r>
                  <a:rPr lang="zh-CN" altLang="en-US" sz="1800" dirty="0"/>
                  <a:t>函数和原始信号的频谱进行卷积时，我们创建了原始信号根据</a:t>
                </a:r>
                <a14:m>
                  <m:oMath xmlns:m="http://schemas.openxmlformats.org/officeDocument/2006/math">
                    <m:r>
                      <a:rPr lang="en-US" altLang="zh-CN" sz="1800" b="0" i="1" smtClean="0">
                        <a:latin typeface="Cambria Math" panose="02040503050406030204" pitchFamily="18" charset="0"/>
                      </a:rPr>
                      <m:t>𝛿</m:t>
                    </m:r>
                  </m:oMath>
                </a14:m>
                <a:r>
                  <a:rPr lang="zh-CN" altLang="en-US" sz="1800" dirty="0"/>
                  <a:t>函数的位置产生的一个拷贝，因此采样信号的频谱包括多个恒等的子谱，其中心分别在</a:t>
                </a:r>
                <a14:m>
                  <m:oMath xmlns:m="http://schemas.openxmlformats.org/officeDocument/2006/math">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𝑠𝑎𝑚𝑝𝑙𝑖𝑛𝑔</m:t>
                        </m:r>
                      </m:sub>
                    </m:sSub>
                    <m:r>
                      <a:rPr lang="en-US" altLang="zh-CN" sz="1800" b="0" i="1" smtClean="0">
                        <a:latin typeface="Cambria Math" panose="02040503050406030204" pitchFamily="18" charset="0"/>
                      </a:rPr>
                      <m:t>,±2</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𝑠𝑎𝑚𝑝𝑙𝑖𝑛𝑔</m:t>
                        </m:r>
                      </m:sub>
                    </m:sSub>
                    <m:r>
                      <a:rPr lang="en-US" altLang="zh-CN" sz="1800" b="0" i="1" smtClean="0">
                        <a:latin typeface="Cambria Math" panose="02040503050406030204" pitchFamily="18" charset="0"/>
                      </a:rPr>
                      <m:t>,±3</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𝑠𝑎𝑚𝑝𝑙𝑖𝑛𝑔</m:t>
                        </m:r>
                      </m:sub>
                    </m:sSub>
                    <m:r>
                      <a:rPr lang="zh-CN" altLang="en-US" sz="1800" i="1">
                        <a:latin typeface="Cambria Math" panose="02040503050406030204" pitchFamily="18" charset="0"/>
                      </a:rPr>
                      <m:t>，</m:t>
                    </m:r>
                    <m:r>
                      <a:rPr lang="en-US" altLang="zh-CN" sz="1800" b="0" i="1" smtClean="0">
                        <a:latin typeface="Cambria Math" panose="02040503050406030204" pitchFamily="18" charset="0"/>
                      </a:rPr>
                      <m:t>⋯</m:t>
                    </m:r>
                  </m:oMath>
                </a14:m>
                <a:endParaRPr lang="zh-CN" altLang="en-US" sz="1800" dirty="0"/>
              </a:p>
            </p:txBody>
          </p:sp>
        </mc:Choice>
        <mc:Fallback xmlns="">
          <p:sp>
            <p:nvSpPr>
              <p:cNvPr id="3" name="内容占位符 2">
                <a:extLst>
                  <a:ext uri="{FF2B5EF4-FFF2-40B4-BE49-F238E27FC236}">
                    <a16:creationId xmlns:a16="http://schemas.microsoft.com/office/drawing/2014/main" id="{C4BCBC71-3EDC-419F-81B2-BACB76008817}"/>
                  </a:ext>
                </a:extLst>
              </p:cNvPr>
              <p:cNvSpPr>
                <a:spLocks noGrp="1" noRot="1" noChangeAspect="1" noMove="1" noResize="1" noEditPoints="1" noAdjustHandles="1" noChangeArrowheads="1" noChangeShapeType="1" noTextEdit="1"/>
              </p:cNvSpPr>
              <p:nvPr>
                <p:ph idx="1"/>
              </p:nvPr>
            </p:nvSpPr>
            <p:spPr>
              <a:blipFill>
                <a:blip r:embed="rId2"/>
                <a:stretch>
                  <a:fillRect l="-812" t="-1821" r="-260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0209D8F4-D21D-461D-80A9-18F84B110BEB}"/>
              </a:ext>
            </a:extLst>
          </p:cNvPr>
          <p:cNvPicPr>
            <a:picLocks noChangeAspect="1"/>
          </p:cNvPicPr>
          <p:nvPr/>
        </p:nvPicPr>
        <p:blipFill>
          <a:blip r:embed="rId3"/>
          <a:stretch>
            <a:fillRect/>
          </a:stretch>
        </p:blipFill>
        <p:spPr>
          <a:xfrm>
            <a:off x="677723" y="4187296"/>
            <a:ext cx="4934944" cy="1989667"/>
          </a:xfrm>
          <a:prstGeom prst="rect">
            <a:avLst/>
          </a:prstGeom>
        </p:spPr>
      </p:pic>
      <p:pic>
        <p:nvPicPr>
          <p:cNvPr id="7" name="图片 6">
            <a:extLst>
              <a:ext uri="{FF2B5EF4-FFF2-40B4-BE49-F238E27FC236}">
                <a16:creationId xmlns:a16="http://schemas.microsoft.com/office/drawing/2014/main" id="{0DB2A5F9-B74A-4157-9D29-979985DBFC69}"/>
              </a:ext>
            </a:extLst>
          </p:cNvPr>
          <p:cNvPicPr>
            <a:picLocks noChangeAspect="1"/>
          </p:cNvPicPr>
          <p:nvPr/>
        </p:nvPicPr>
        <p:blipFill>
          <a:blip r:embed="rId4"/>
          <a:stretch>
            <a:fillRect/>
          </a:stretch>
        </p:blipFill>
        <p:spPr>
          <a:xfrm>
            <a:off x="5384456" y="4100865"/>
            <a:ext cx="6581775" cy="2343150"/>
          </a:xfrm>
          <a:prstGeom prst="rect">
            <a:avLst/>
          </a:prstGeom>
        </p:spPr>
      </p:pic>
      <p:sp>
        <p:nvSpPr>
          <p:cNvPr id="8" name="文本框 7">
            <a:extLst>
              <a:ext uri="{FF2B5EF4-FFF2-40B4-BE49-F238E27FC236}">
                <a16:creationId xmlns:a16="http://schemas.microsoft.com/office/drawing/2014/main" id="{01FE578F-DEB6-401C-A8D8-D09EE7A9B703}"/>
              </a:ext>
            </a:extLst>
          </p:cNvPr>
          <p:cNvSpPr txBox="1"/>
          <p:nvPr/>
        </p:nvSpPr>
        <p:spPr>
          <a:xfrm>
            <a:off x="3815645" y="6308209"/>
            <a:ext cx="5724644" cy="369332"/>
          </a:xfrm>
          <a:prstGeom prst="rect">
            <a:avLst/>
          </a:prstGeom>
          <a:noFill/>
        </p:spPr>
        <p:txBody>
          <a:bodyPr wrap="none" rtlCol="0">
            <a:spAutoFit/>
          </a:bodyPr>
          <a:lstStyle/>
          <a:p>
            <a:r>
              <a:rPr lang="zh-CN" altLang="en-US" dirty="0">
                <a:solidFill>
                  <a:srgbClr val="FF0000"/>
                </a:solidFill>
              </a:rPr>
              <a:t>显然，采样频率越高，子谱的平移越能维持充分的间隔</a:t>
            </a:r>
          </a:p>
        </p:txBody>
      </p:sp>
    </p:spTree>
    <p:extLst>
      <p:ext uri="{BB962C8B-B14F-4D97-AF65-F5344CB8AC3E}">
        <p14:creationId xmlns:p14="http://schemas.microsoft.com/office/powerpoint/2010/main" val="220936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88C60-26C5-4BE6-972A-FE782401A2DB}"/>
              </a:ext>
            </a:extLst>
          </p:cNvPr>
          <p:cNvSpPr>
            <a:spLocks noGrp="1"/>
          </p:cNvSpPr>
          <p:nvPr>
            <p:ph type="title"/>
          </p:nvPr>
        </p:nvSpPr>
        <p:spPr/>
        <p:txBody>
          <a:bodyPr/>
          <a:lstStyle/>
          <a:p>
            <a:r>
              <a:rPr lang="zh-CN" altLang="en-US" dirty="0"/>
              <a:t>奈奎斯特（</a:t>
            </a:r>
            <a:r>
              <a:rPr lang="en-US" altLang="zh-CN" dirty="0"/>
              <a:t>Nyquist</a:t>
            </a:r>
            <a:r>
              <a:rPr lang="zh-CN" altLang="en-US" dirty="0"/>
              <a:t>）采样定理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9F88BC-FD04-4773-8B75-AC21D51CCBDA}"/>
                  </a:ext>
                </a:extLst>
              </p:cNvPr>
              <p:cNvSpPr>
                <a:spLocks noGrp="1"/>
              </p:cNvSpPr>
              <p:nvPr>
                <p:ph idx="1"/>
              </p:nvPr>
            </p:nvSpPr>
            <p:spPr/>
            <p:txBody>
              <a:bodyPr/>
              <a:lstStyle/>
              <a:p>
                <a:r>
                  <a:rPr lang="zh-CN" altLang="en-US" dirty="0"/>
                  <a:t>时域采样频率至少为最高频率的</a:t>
                </a:r>
                <a:r>
                  <a:rPr lang="en-US" altLang="zh-CN" dirty="0"/>
                  <a:t>2</a:t>
                </a:r>
                <a:r>
                  <a:rPr lang="zh-CN" altLang="en-US" dirty="0"/>
                  <a:t>倍！</a:t>
                </a:r>
                <a:endParaRPr lang="en-US" altLang="zh-CN" dirty="0"/>
              </a:p>
              <a:p>
                <a:r>
                  <a:rPr lang="zh-CN" altLang="en-US" dirty="0"/>
                  <a:t>从前述图形来看，傅立叶变换存在负频率部分，因此原始信号的带宽为</a:t>
                </a:r>
                <a14:m>
                  <m:oMath xmlns:m="http://schemas.openxmlformats.org/officeDocument/2006/math">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𝑚𝑎𝑥</m:t>
                        </m:r>
                      </m:sub>
                    </m:sSub>
                  </m:oMath>
                </a14:m>
                <a:r>
                  <a:rPr lang="zh-CN" altLang="en-US" dirty="0"/>
                  <a:t>，为了确保子谱不重叠，必须至少平移</a:t>
                </a:r>
                <a14:m>
                  <m:oMath xmlns:m="http://schemas.openxmlformats.org/officeDocument/2006/math">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𝑚𝑎𝑥</m:t>
                        </m:r>
                      </m:sub>
                    </m:sSub>
                  </m:oMath>
                </a14:m>
                <a:r>
                  <a:rPr lang="zh-CN" altLang="en-US" dirty="0"/>
                  <a:t>。换句话说，采样频率必须至少高于信号最高频率的</a:t>
                </a:r>
                <a:r>
                  <a:rPr lang="en-US" altLang="zh-CN" dirty="0"/>
                  <a:t>2</a:t>
                </a:r>
                <a:r>
                  <a:rPr lang="zh-CN" altLang="en-US" dirty="0"/>
                  <a:t>倍！</a:t>
                </a:r>
                <a:endParaRPr lang="en-US" altLang="zh-CN" dirty="0"/>
              </a:p>
              <a:p>
                <a:pPr lvl="1"/>
                <a:r>
                  <a:rPr lang="zh-CN" altLang="en-US" dirty="0"/>
                  <a:t>如果满足这个条件，原始信号就可以完美重构，因为原始信号的频谱没有发生变化，可以通过低通滤波器来滤除别的子谱</a:t>
                </a:r>
                <a:endParaRPr lang="en-US" altLang="zh-CN" dirty="0"/>
              </a:p>
              <a:p>
                <a:pPr lvl="1"/>
                <a:r>
                  <a:rPr lang="zh-CN" altLang="en-US" dirty="0"/>
                  <a:t>如果不满足，说明无法重构原始信号，子谱之间有重叠！这时候能够滤波也无法恢复原始信号，这称为混叠（</a:t>
                </a:r>
                <a:r>
                  <a:rPr lang="en-US" altLang="zh-CN" dirty="0"/>
                  <a:t>aliasing</a:t>
                </a:r>
                <a:r>
                  <a:rPr lang="zh-CN" altLang="en-US" dirty="0"/>
                  <a:t>）</a:t>
                </a:r>
              </a:p>
            </p:txBody>
          </p:sp>
        </mc:Choice>
        <mc:Fallback xmlns="">
          <p:sp>
            <p:nvSpPr>
              <p:cNvPr id="3" name="内容占位符 2">
                <a:extLst>
                  <a:ext uri="{FF2B5EF4-FFF2-40B4-BE49-F238E27FC236}">
                    <a16:creationId xmlns:a16="http://schemas.microsoft.com/office/drawing/2014/main" id="{289F88BC-FD04-4773-8B75-AC21D51CCBDA}"/>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9CBD2A17-C48D-43E4-BEFB-E833F18980F0}"/>
              </a:ext>
            </a:extLst>
          </p:cNvPr>
          <p:cNvPicPr>
            <a:picLocks noChangeAspect="1"/>
          </p:cNvPicPr>
          <p:nvPr/>
        </p:nvPicPr>
        <p:blipFill>
          <a:blip r:embed="rId3"/>
          <a:stretch>
            <a:fillRect/>
          </a:stretch>
        </p:blipFill>
        <p:spPr>
          <a:xfrm>
            <a:off x="4971194" y="5268581"/>
            <a:ext cx="2567775" cy="1088103"/>
          </a:xfrm>
          <a:prstGeom prst="rect">
            <a:avLst/>
          </a:prstGeom>
        </p:spPr>
      </p:pic>
      <p:sp>
        <p:nvSpPr>
          <p:cNvPr id="7" name="箭头: 右 6">
            <a:extLst>
              <a:ext uri="{FF2B5EF4-FFF2-40B4-BE49-F238E27FC236}">
                <a16:creationId xmlns:a16="http://schemas.microsoft.com/office/drawing/2014/main" id="{15C9966A-E501-4F30-A02B-1E33D6839C52}"/>
              </a:ext>
            </a:extLst>
          </p:cNvPr>
          <p:cNvSpPr/>
          <p:nvPr/>
        </p:nvSpPr>
        <p:spPr>
          <a:xfrm>
            <a:off x="4261649" y="5678751"/>
            <a:ext cx="709545" cy="6110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EC5EFAEE-12F4-41C3-A995-A76CE19D2FB7}"/>
              </a:ext>
            </a:extLst>
          </p:cNvPr>
          <p:cNvPicPr>
            <a:picLocks noChangeAspect="1"/>
          </p:cNvPicPr>
          <p:nvPr/>
        </p:nvPicPr>
        <p:blipFill>
          <a:blip r:embed="rId4"/>
          <a:stretch>
            <a:fillRect/>
          </a:stretch>
        </p:blipFill>
        <p:spPr>
          <a:xfrm>
            <a:off x="156785" y="5360337"/>
            <a:ext cx="4132994" cy="996347"/>
          </a:xfrm>
          <a:prstGeom prst="rect">
            <a:avLst/>
          </a:prstGeom>
        </p:spPr>
      </p:pic>
      <p:pic>
        <p:nvPicPr>
          <p:cNvPr id="9" name="图片 8">
            <a:extLst>
              <a:ext uri="{FF2B5EF4-FFF2-40B4-BE49-F238E27FC236}">
                <a16:creationId xmlns:a16="http://schemas.microsoft.com/office/drawing/2014/main" id="{8F444A22-949D-41C0-A778-A095B7714413}"/>
              </a:ext>
            </a:extLst>
          </p:cNvPr>
          <p:cNvPicPr>
            <a:picLocks noChangeAspect="1"/>
          </p:cNvPicPr>
          <p:nvPr/>
        </p:nvPicPr>
        <p:blipFill>
          <a:blip r:embed="rId5"/>
          <a:stretch>
            <a:fillRect/>
          </a:stretch>
        </p:blipFill>
        <p:spPr>
          <a:xfrm>
            <a:off x="8071544" y="5360337"/>
            <a:ext cx="3459781" cy="1075433"/>
          </a:xfrm>
          <a:prstGeom prst="rect">
            <a:avLst/>
          </a:prstGeom>
        </p:spPr>
      </p:pic>
      <p:grpSp>
        <p:nvGrpSpPr>
          <p:cNvPr id="20" name="组合 19">
            <a:extLst>
              <a:ext uri="{FF2B5EF4-FFF2-40B4-BE49-F238E27FC236}">
                <a16:creationId xmlns:a16="http://schemas.microsoft.com/office/drawing/2014/main" id="{B20B3B8F-3388-40DF-AE2F-38232CB62585}"/>
              </a:ext>
            </a:extLst>
          </p:cNvPr>
          <p:cNvGrpSpPr/>
          <p:nvPr/>
        </p:nvGrpSpPr>
        <p:grpSpPr>
          <a:xfrm>
            <a:off x="7358455" y="5557838"/>
            <a:ext cx="709545" cy="985837"/>
            <a:chOff x="7358455" y="5557838"/>
            <a:chExt cx="709545" cy="985837"/>
          </a:xfrm>
        </p:grpSpPr>
        <p:sp>
          <p:nvSpPr>
            <p:cNvPr id="10" name="箭头: 右 9">
              <a:extLst>
                <a:ext uri="{FF2B5EF4-FFF2-40B4-BE49-F238E27FC236}">
                  <a16:creationId xmlns:a16="http://schemas.microsoft.com/office/drawing/2014/main" id="{B180B12B-EE7C-46C8-9C6C-A1BBB2DDAAF9}"/>
                </a:ext>
              </a:extLst>
            </p:cNvPr>
            <p:cNvSpPr/>
            <p:nvPr/>
          </p:nvSpPr>
          <p:spPr>
            <a:xfrm rot="10800000">
              <a:off x="7358455" y="5782192"/>
              <a:ext cx="709545" cy="484632"/>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76A6FD09-8A92-4783-A01D-37C699E6E6BE}"/>
                </a:ext>
              </a:extLst>
            </p:cNvPr>
            <p:cNvCxnSpPr/>
            <p:nvPr/>
          </p:nvCxnSpPr>
          <p:spPr>
            <a:xfrm flipH="1">
              <a:off x="7538969" y="5557838"/>
              <a:ext cx="419169" cy="98583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E416E70-7017-436B-A5B7-AD1C6650DB29}"/>
                </a:ext>
              </a:extLst>
            </p:cNvPr>
            <p:cNvCxnSpPr>
              <a:cxnSpLocks/>
            </p:cNvCxnSpPr>
            <p:nvPr/>
          </p:nvCxnSpPr>
          <p:spPr>
            <a:xfrm>
              <a:off x="7535425" y="5614943"/>
              <a:ext cx="532575" cy="87793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36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anim calcmode="lin" valueType="num">
                                      <p:cBhvr additive="base">
                                        <p:cTn id="5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37B499-65D7-49AB-9EF9-A77A9667C955}"/>
              </a:ext>
            </a:extLst>
          </p:cNvPr>
          <p:cNvSpPr>
            <a:spLocks noGrp="1"/>
          </p:cNvSpPr>
          <p:nvPr>
            <p:ph type="title"/>
          </p:nvPr>
        </p:nvSpPr>
        <p:spPr/>
        <p:txBody>
          <a:bodyPr/>
          <a:lstStyle/>
          <a:p>
            <a:r>
              <a:rPr lang="zh-CN" altLang="en-US" dirty="0"/>
              <a:t>采样和混叠（</a:t>
            </a:r>
            <a:r>
              <a:rPr lang="en-US" altLang="zh-CN" dirty="0"/>
              <a:t>aliasing</a:t>
            </a:r>
            <a:r>
              <a:rPr lang="zh-CN" altLang="en-US" dirty="0"/>
              <a:t>）</a:t>
            </a:r>
          </a:p>
        </p:txBody>
      </p:sp>
      <p:sp>
        <p:nvSpPr>
          <p:cNvPr id="3" name="内容占位符 2">
            <a:extLst>
              <a:ext uri="{FF2B5EF4-FFF2-40B4-BE49-F238E27FC236}">
                <a16:creationId xmlns:a16="http://schemas.microsoft.com/office/drawing/2014/main" id="{61E8CA30-D4F0-4ACD-8E01-B111C34BDD9D}"/>
              </a:ext>
            </a:extLst>
          </p:cNvPr>
          <p:cNvSpPr>
            <a:spLocks noGrp="1"/>
          </p:cNvSpPr>
          <p:nvPr>
            <p:ph idx="1"/>
          </p:nvPr>
        </p:nvSpPr>
        <p:spPr/>
        <p:txBody>
          <a:bodyPr/>
          <a:lstStyle/>
          <a:p>
            <a:r>
              <a:rPr lang="zh-CN" altLang="en-US" dirty="0"/>
              <a:t>出现混叠，重构信号与原始信号不一样</a:t>
            </a:r>
            <a:endParaRPr lang="en-US" altLang="zh-CN" dirty="0"/>
          </a:p>
          <a:p>
            <a:endParaRPr lang="en-US" altLang="zh-CN" dirty="0"/>
          </a:p>
          <a:p>
            <a:endParaRPr lang="en-US" altLang="zh-CN" dirty="0"/>
          </a:p>
          <a:p>
            <a:r>
              <a:rPr lang="zh-CN" altLang="en-US" dirty="0"/>
              <a:t>如果按照奈奎斯特采样速度采样，如下图，则可以使用低通滤波来提取一个完整的子谱</a:t>
            </a:r>
          </a:p>
        </p:txBody>
      </p:sp>
      <p:pic>
        <p:nvPicPr>
          <p:cNvPr id="4" name="图片 3">
            <a:extLst>
              <a:ext uri="{FF2B5EF4-FFF2-40B4-BE49-F238E27FC236}">
                <a16:creationId xmlns:a16="http://schemas.microsoft.com/office/drawing/2014/main" id="{7D1353B2-E63B-4C31-8BFA-9CA2DA819EDB}"/>
              </a:ext>
            </a:extLst>
          </p:cNvPr>
          <p:cNvPicPr>
            <a:picLocks noChangeAspect="1"/>
          </p:cNvPicPr>
          <p:nvPr/>
        </p:nvPicPr>
        <p:blipFill>
          <a:blip r:embed="rId2"/>
          <a:stretch>
            <a:fillRect/>
          </a:stretch>
        </p:blipFill>
        <p:spPr>
          <a:xfrm>
            <a:off x="3948995" y="2213222"/>
            <a:ext cx="4852106" cy="1098590"/>
          </a:xfrm>
          <a:prstGeom prst="rect">
            <a:avLst/>
          </a:prstGeom>
        </p:spPr>
      </p:pic>
      <p:pic>
        <p:nvPicPr>
          <p:cNvPr id="5" name="图片 4">
            <a:extLst>
              <a:ext uri="{FF2B5EF4-FFF2-40B4-BE49-F238E27FC236}">
                <a16:creationId xmlns:a16="http://schemas.microsoft.com/office/drawing/2014/main" id="{6E310667-8363-4455-87A2-19EEF1377A90}"/>
              </a:ext>
            </a:extLst>
          </p:cNvPr>
          <p:cNvPicPr>
            <a:picLocks noChangeAspect="1"/>
          </p:cNvPicPr>
          <p:nvPr/>
        </p:nvPicPr>
        <p:blipFill>
          <a:blip r:embed="rId3"/>
          <a:stretch>
            <a:fillRect/>
          </a:stretch>
        </p:blipFill>
        <p:spPr>
          <a:xfrm>
            <a:off x="-189617" y="4365864"/>
            <a:ext cx="6104645" cy="1311303"/>
          </a:xfrm>
          <a:prstGeom prst="rect">
            <a:avLst/>
          </a:prstGeom>
        </p:spPr>
      </p:pic>
      <p:grpSp>
        <p:nvGrpSpPr>
          <p:cNvPr id="12" name="组合 11">
            <a:extLst>
              <a:ext uri="{FF2B5EF4-FFF2-40B4-BE49-F238E27FC236}">
                <a16:creationId xmlns:a16="http://schemas.microsoft.com/office/drawing/2014/main" id="{752A7C2B-DB19-41FD-A1F8-6D62F6113DAE}"/>
              </a:ext>
            </a:extLst>
          </p:cNvPr>
          <p:cNvGrpSpPr/>
          <p:nvPr/>
        </p:nvGrpSpPr>
        <p:grpSpPr>
          <a:xfrm>
            <a:off x="6149269" y="3811608"/>
            <a:ext cx="6600825" cy="1865559"/>
            <a:chOff x="5538789" y="4478063"/>
            <a:chExt cx="6600825" cy="1865559"/>
          </a:xfrm>
        </p:grpSpPr>
        <p:pic>
          <p:nvPicPr>
            <p:cNvPr id="6" name="图片 5">
              <a:extLst>
                <a:ext uri="{FF2B5EF4-FFF2-40B4-BE49-F238E27FC236}">
                  <a16:creationId xmlns:a16="http://schemas.microsoft.com/office/drawing/2014/main" id="{28E5FB72-2B27-4803-8D24-CB888913EE98}"/>
                </a:ext>
              </a:extLst>
            </p:cNvPr>
            <p:cNvPicPr>
              <a:picLocks noChangeAspect="1"/>
            </p:cNvPicPr>
            <p:nvPr/>
          </p:nvPicPr>
          <p:blipFill>
            <a:blip r:embed="rId4"/>
            <a:stretch>
              <a:fillRect/>
            </a:stretch>
          </p:blipFill>
          <p:spPr>
            <a:xfrm>
              <a:off x="5538789" y="5000597"/>
              <a:ext cx="6600825" cy="1343025"/>
            </a:xfrm>
            <a:prstGeom prst="rect">
              <a:avLst/>
            </a:prstGeom>
          </p:spPr>
        </p:pic>
        <p:cxnSp>
          <p:nvCxnSpPr>
            <p:cNvPr id="10" name="连接符: 曲线 9">
              <a:extLst>
                <a:ext uri="{FF2B5EF4-FFF2-40B4-BE49-F238E27FC236}">
                  <a16:creationId xmlns:a16="http://schemas.microsoft.com/office/drawing/2014/main" id="{67AB9607-DD02-4E23-8393-9D08DD9B3811}"/>
                </a:ext>
              </a:extLst>
            </p:cNvPr>
            <p:cNvCxnSpPr/>
            <p:nvPr/>
          </p:nvCxnSpPr>
          <p:spPr>
            <a:xfrm rot="5400000">
              <a:off x="9089232" y="4855370"/>
              <a:ext cx="600075" cy="404811"/>
            </a:xfrm>
            <a:prstGeom prst="curvedConnector3">
              <a:avLst/>
            </a:prstGeom>
            <a:ln w="412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9AD0F31D-C448-430E-8D0F-6CB9B48E6674}"/>
                </a:ext>
              </a:extLst>
            </p:cNvPr>
            <p:cNvSpPr txBox="1"/>
            <p:nvPr/>
          </p:nvSpPr>
          <p:spPr>
            <a:xfrm>
              <a:off x="9591674" y="4478063"/>
              <a:ext cx="1500187" cy="646331"/>
            </a:xfrm>
            <a:prstGeom prst="rect">
              <a:avLst/>
            </a:prstGeom>
            <a:noFill/>
          </p:spPr>
          <p:txBody>
            <a:bodyPr wrap="square" rtlCol="0">
              <a:spAutoFit/>
            </a:bodyPr>
            <a:lstStyle/>
            <a:p>
              <a:r>
                <a:rPr lang="zh-CN" altLang="en-US" dirty="0">
                  <a:solidFill>
                    <a:srgbClr val="FF0000"/>
                  </a:solidFill>
                </a:rPr>
                <a:t>低通滤波器的频率响应</a:t>
              </a:r>
            </a:p>
          </p:txBody>
        </p:sp>
      </p:gr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7F5BE85-38B2-4BE6-957C-1C7C14B2EA93}"/>
                  </a:ext>
                </a:extLst>
              </p:cNvPr>
              <p:cNvSpPr txBox="1"/>
              <p:nvPr/>
            </p:nvSpPr>
            <p:spPr>
              <a:xfrm>
                <a:off x="896227" y="5746537"/>
                <a:ext cx="11119559" cy="923330"/>
              </a:xfrm>
              <a:prstGeom prst="rect">
                <a:avLst/>
              </a:prstGeom>
              <a:noFill/>
            </p:spPr>
            <p:txBody>
              <a:bodyPr wrap="square" rtlCol="0">
                <a:spAutoFit/>
              </a:bodyPr>
              <a:lstStyle/>
              <a:p>
                <a:r>
                  <a:rPr lang="zh-CN" altLang="en-US" b="1" dirty="0">
                    <a:solidFill>
                      <a:srgbClr val="0000CC"/>
                    </a:solidFill>
                  </a:rPr>
                  <a:t>低通滤波器用于消除重构信号中的混叠效应，称为重构滤波器，这是一个模拟滤波器，用在</a:t>
                </a:r>
                <a14:m>
                  <m:oMath xmlns:m="http://schemas.openxmlformats.org/officeDocument/2006/math">
                    <m:r>
                      <a:rPr lang="en-US" altLang="zh-CN" b="1" i="1" smtClean="0">
                        <a:solidFill>
                          <a:srgbClr val="0000CC"/>
                        </a:solidFill>
                        <a:latin typeface="Cambria Math" panose="02040503050406030204" pitchFamily="18" charset="0"/>
                      </a:rPr>
                      <m:t>𝑫</m:t>
                    </m:r>
                    <m:r>
                      <a:rPr lang="en-US" altLang="zh-CN" b="1" i="1" smtClean="0">
                        <a:solidFill>
                          <a:srgbClr val="0000CC"/>
                        </a:solidFill>
                        <a:latin typeface="Cambria Math" panose="02040503050406030204" pitchFamily="18" charset="0"/>
                      </a:rPr>
                      <m:t>/</m:t>
                    </m:r>
                    <m:r>
                      <a:rPr lang="en-US" altLang="zh-CN" b="1" i="1" smtClean="0">
                        <a:solidFill>
                          <a:srgbClr val="0000CC"/>
                        </a:solidFill>
                        <a:latin typeface="Cambria Math" panose="02040503050406030204" pitchFamily="18" charset="0"/>
                      </a:rPr>
                      <m:t>𝑨</m:t>
                    </m:r>
                  </m:oMath>
                </a14:m>
                <a:r>
                  <a:rPr lang="zh-CN" altLang="en-US" b="1" dirty="0">
                    <a:solidFill>
                      <a:srgbClr val="0000CC"/>
                    </a:solidFill>
                  </a:rPr>
                  <a:t>转换之后。但混叠无法用数字滤波器来完全去掉，混叠是采样量化的数字信号本身固有的属性，但可降低模拟滤波器的要求。注意重构滤波器去除混叠，但不是抗混叠滤波器！抗混叠滤波器是指用于</a:t>
                </a:r>
                <a14:m>
                  <m:oMath xmlns:m="http://schemas.openxmlformats.org/officeDocument/2006/math">
                    <m:r>
                      <a:rPr lang="en-US" altLang="zh-CN" b="1" i="1" smtClean="0">
                        <a:solidFill>
                          <a:srgbClr val="0000CC"/>
                        </a:solidFill>
                        <a:latin typeface="Cambria Math" panose="02040503050406030204" pitchFamily="18" charset="0"/>
                      </a:rPr>
                      <m:t>𝑨</m:t>
                    </m:r>
                    <m:r>
                      <a:rPr lang="en-US" altLang="zh-CN" b="1" i="1" smtClean="0">
                        <a:solidFill>
                          <a:srgbClr val="0000CC"/>
                        </a:solidFill>
                        <a:latin typeface="Cambria Math" panose="02040503050406030204" pitchFamily="18" charset="0"/>
                      </a:rPr>
                      <m:t>/</m:t>
                    </m:r>
                    <m:r>
                      <a:rPr lang="en-US" altLang="zh-CN" b="1" i="1" smtClean="0">
                        <a:solidFill>
                          <a:srgbClr val="0000CC"/>
                        </a:solidFill>
                        <a:latin typeface="Cambria Math" panose="02040503050406030204" pitchFamily="18" charset="0"/>
                      </a:rPr>
                      <m:t>𝑫</m:t>
                    </m:r>
                  </m:oMath>
                </a14:m>
                <a:r>
                  <a:rPr lang="zh-CN" altLang="en-US" b="1" dirty="0">
                    <a:solidFill>
                      <a:srgbClr val="0000CC"/>
                    </a:solidFill>
                  </a:rPr>
                  <a:t>转换之前的低通滤波器</a:t>
                </a:r>
              </a:p>
            </p:txBody>
          </p:sp>
        </mc:Choice>
        <mc:Fallback xmlns="">
          <p:sp>
            <p:nvSpPr>
              <p:cNvPr id="13" name="文本框 12">
                <a:extLst>
                  <a:ext uri="{FF2B5EF4-FFF2-40B4-BE49-F238E27FC236}">
                    <a16:creationId xmlns:a16="http://schemas.microsoft.com/office/drawing/2014/main" id="{77F5BE85-38B2-4BE6-957C-1C7C14B2EA93}"/>
                  </a:ext>
                </a:extLst>
              </p:cNvPr>
              <p:cNvSpPr txBox="1">
                <a:spLocks noRot="1" noChangeAspect="1" noMove="1" noResize="1" noEditPoints="1" noAdjustHandles="1" noChangeArrowheads="1" noChangeShapeType="1" noTextEdit="1"/>
              </p:cNvSpPr>
              <p:nvPr/>
            </p:nvSpPr>
            <p:spPr>
              <a:xfrm>
                <a:off x="896227" y="5746537"/>
                <a:ext cx="11119559" cy="923330"/>
              </a:xfrm>
              <a:prstGeom prst="rect">
                <a:avLst/>
              </a:prstGeom>
              <a:blipFill>
                <a:blip r:embed="rId5"/>
                <a:stretch>
                  <a:fillRect l="-439" t="-3974" b="-99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522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E8A49-ED5F-4340-8779-A946F80B0324}"/>
              </a:ext>
            </a:extLst>
          </p:cNvPr>
          <p:cNvSpPr>
            <a:spLocks noGrp="1"/>
          </p:cNvSpPr>
          <p:nvPr>
            <p:ph type="title"/>
          </p:nvPr>
        </p:nvSpPr>
        <p:spPr/>
        <p:txBody>
          <a:bodyPr/>
          <a:lstStyle/>
          <a:p>
            <a:r>
              <a:rPr lang="zh-CN" altLang="en-US" dirty="0"/>
              <a:t>理想滤波器和现实滤波器</a:t>
            </a:r>
          </a:p>
        </p:txBody>
      </p:sp>
      <p:sp>
        <p:nvSpPr>
          <p:cNvPr id="3" name="内容占位符 2">
            <a:extLst>
              <a:ext uri="{FF2B5EF4-FFF2-40B4-BE49-F238E27FC236}">
                <a16:creationId xmlns:a16="http://schemas.microsoft.com/office/drawing/2014/main" id="{C36413BA-FA65-4ECD-970A-602A03D55A2A}"/>
              </a:ext>
            </a:extLst>
          </p:cNvPr>
          <p:cNvSpPr>
            <a:spLocks noGrp="1"/>
          </p:cNvSpPr>
          <p:nvPr>
            <p:ph idx="1"/>
          </p:nvPr>
        </p:nvSpPr>
        <p:spPr/>
        <p:txBody>
          <a:bodyPr>
            <a:normAutofit lnSpcReduction="10000"/>
          </a:bodyPr>
          <a:lstStyle/>
          <a:p>
            <a:r>
              <a:rPr lang="zh-CN" altLang="en-US" dirty="0"/>
              <a:t>回忆前面的奈奎斯特采样定理，如果按照理论极限，采样信号的频谱如下，仍然可以低通滤波提取信号的频谱！</a:t>
            </a:r>
            <a:endParaRPr lang="en-US" altLang="zh-CN" dirty="0"/>
          </a:p>
          <a:p>
            <a:endParaRPr lang="en-US" altLang="zh-CN" dirty="0"/>
          </a:p>
          <a:p>
            <a:endParaRPr lang="en-US" altLang="zh-CN" dirty="0"/>
          </a:p>
          <a:p>
            <a:endParaRPr lang="en-US" altLang="zh-CN" dirty="0"/>
          </a:p>
          <a:p>
            <a:r>
              <a:rPr lang="zh-CN" altLang="en-US" dirty="0"/>
              <a:t>但物理器件实现的滤波器没有具有这样瞬时截止的能力，并且滤波器的设计会更复杂、代价更大！通常通过过采样</a:t>
            </a:r>
            <a:r>
              <a:rPr lang="en-US" altLang="zh-CN" dirty="0"/>
              <a:t>(Oversampling)</a:t>
            </a:r>
            <a:r>
              <a:rPr lang="zh-CN" altLang="en-US" dirty="0"/>
              <a:t>来解决</a:t>
            </a:r>
            <a:r>
              <a:rPr lang="en-US" altLang="zh-CN" dirty="0"/>
              <a:t>,</a:t>
            </a:r>
            <a:r>
              <a:rPr lang="zh-CN" altLang="en-US" dirty="0"/>
              <a:t>间隔越大，滤波器设计越简单！</a:t>
            </a:r>
            <a:endParaRPr lang="en-US" altLang="zh-CN" dirty="0"/>
          </a:p>
          <a:p>
            <a:pPr lvl="1"/>
            <a:r>
              <a:rPr lang="zh-CN" altLang="en-US" dirty="0"/>
              <a:t>因此一般有的采用至少</a:t>
            </a:r>
            <a:r>
              <a:rPr lang="en-US" altLang="zh-CN" dirty="0"/>
              <a:t>5</a:t>
            </a:r>
            <a:r>
              <a:rPr lang="zh-CN" altLang="en-US" dirty="0"/>
              <a:t>倍最高频率采样！</a:t>
            </a:r>
            <a:endParaRPr lang="en-US" altLang="zh-CN" dirty="0"/>
          </a:p>
          <a:p>
            <a:pPr lvl="1"/>
            <a:r>
              <a:rPr lang="zh-CN" altLang="en-US" dirty="0"/>
              <a:t>也就是信号频率越接近模数转换器（</a:t>
            </a:r>
            <a:r>
              <a:rPr lang="en-US" altLang="zh-CN" dirty="0"/>
              <a:t>ADC</a:t>
            </a:r>
            <a:r>
              <a:rPr lang="zh-CN" altLang="en-US" dirty="0"/>
              <a:t>）的最大采样率，就越接近奈奎斯特采样率，从而就会花费更多的时间和代价来设计你的重构滤波器</a:t>
            </a:r>
            <a:r>
              <a:rPr lang="en-US" altLang="zh-CN" dirty="0"/>
              <a:t>!</a:t>
            </a:r>
            <a:endParaRPr lang="zh-CN" altLang="en-US" dirty="0"/>
          </a:p>
        </p:txBody>
      </p:sp>
      <p:pic>
        <p:nvPicPr>
          <p:cNvPr id="4" name="图片 3">
            <a:extLst>
              <a:ext uri="{FF2B5EF4-FFF2-40B4-BE49-F238E27FC236}">
                <a16:creationId xmlns:a16="http://schemas.microsoft.com/office/drawing/2014/main" id="{74DF2548-1139-4345-A1A1-94FE69F85349}"/>
              </a:ext>
            </a:extLst>
          </p:cNvPr>
          <p:cNvPicPr>
            <a:picLocks noChangeAspect="1"/>
          </p:cNvPicPr>
          <p:nvPr/>
        </p:nvPicPr>
        <p:blipFill>
          <a:blip r:embed="rId2"/>
          <a:stretch>
            <a:fillRect/>
          </a:stretch>
        </p:blipFill>
        <p:spPr>
          <a:xfrm>
            <a:off x="1384151" y="2591770"/>
            <a:ext cx="5161905" cy="1409524"/>
          </a:xfrm>
          <a:prstGeom prst="rect">
            <a:avLst/>
          </a:prstGeom>
        </p:spPr>
      </p:pic>
      <p:grpSp>
        <p:nvGrpSpPr>
          <p:cNvPr id="9" name="组合 8">
            <a:extLst>
              <a:ext uri="{FF2B5EF4-FFF2-40B4-BE49-F238E27FC236}">
                <a16:creationId xmlns:a16="http://schemas.microsoft.com/office/drawing/2014/main" id="{058B6B5C-D370-4C94-8ABB-82B7330BF84F}"/>
              </a:ext>
            </a:extLst>
          </p:cNvPr>
          <p:cNvGrpSpPr/>
          <p:nvPr/>
        </p:nvGrpSpPr>
        <p:grpSpPr>
          <a:xfrm>
            <a:off x="6737201" y="2231787"/>
            <a:ext cx="5162550" cy="1769507"/>
            <a:chOff x="6696075" y="2393799"/>
            <a:chExt cx="5162550" cy="1769507"/>
          </a:xfrm>
        </p:grpSpPr>
        <p:pic>
          <p:nvPicPr>
            <p:cNvPr id="5" name="图片 4">
              <a:extLst>
                <a:ext uri="{FF2B5EF4-FFF2-40B4-BE49-F238E27FC236}">
                  <a16:creationId xmlns:a16="http://schemas.microsoft.com/office/drawing/2014/main" id="{2CC76749-E48C-4AA0-8B87-42AF3E89A719}"/>
                </a:ext>
              </a:extLst>
            </p:cNvPr>
            <p:cNvPicPr>
              <a:picLocks noChangeAspect="1"/>
            </p:cNvPicPr>
            <p:nvPr/>
          </p:nvPicPr>
          <p:blipFill>
            <a:blip r:embed="rId3"/>
            <a:stretch>
              <a:fillRect/>
            </a:stretch>
          </p:blipFill>
          <p:spPr>
            <a:xfrm>
              <a:off x="6696075" y="2763131"/>
              <a:ext cx="5162550" cy="1400175"/>
            </a:xfrm>
            <a:prstGeom prst="rect">
              <a:avLst/>
            </a:prstGeom>
          </p:spPr>
        </p:pic>
        <p:cxnSp>
          <p:nvCxnSpPr>
            <p:cNvPr id="7" name="连接符: 曲线 6">
              <a:extLst>
                <a:ext uri="{FF2B5EF4-FFF2-40B4-BE49-F238E27FC236}">
                  <a16:creationId xmlns:a16="http://schemas.microsoft.com/office/drawing/2014/main" id="{AE7E96D0-410C-45D6-A5C4-E0B4F38B876B}"/>
                </a:ext>
              </a:extLst>
            </p:cNvPr>
            <p:cNvCxnSpPr/>
            <p:nvPr/>
          </p:nvCxnSpPr>
          <p:spPr>
            <a:xfrm rot="5400000">
              <a:off x="9372601" y="2743201"/>
              <a:ext cx="614362" cy="300037"/>
            </a:xfrm>
            <a:prstGeom prst="curvedConnector3">
              <a:avLst/>
            </a:prstGeom>
            <a:ln w="412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3E06404-FCEB-4675-A2D6-10E662552E94}"/>
                </a:ext>
              </a:extLst>
            </p:cNvPr>
            <p:cNvSpPr txBox="1"/>
            <p:nvPr/>
          </p:nvSpPr>
          <p:spPr>
            <a:xfrm>
              <a:off x="9829801" y="2393799"/>
              <a:ext cx="1377300" cy="369332"/>
            </a:xfrm>
            <a:prstGeom prst="rect">
              <a:avLst/>
            </a:prstGeom>
            <a:noFill/>
          </p:spPr>
          <p:txBody>
            <a:bodyPr wrap="none" rtlCol="0">
              <a:spAutoFit/>
            </a:bodyPr>
            <a:lstStyle/>
            <a:p>
              <a:r>
                <a:rPr lang="zh-CN" altLang="en-US" dirty="0">
                  <a:solidFill>
                    <a:srgbClr val="0000CC"/>
                  </a:solidFill>
                </a:rPr>
                <a:t>理想滤波器</a:t>
              </a:r>
            </a:p>
          </p:txBody>
        </p:sp>
      </p:grpSp>
    </p:spTree>
    <p:extLst>
      <p:ext uri="{BB962C8B-B14F-4D97-AF65-F5344CB8AC3E}">
        <p14:creationId xmlns:p14="http://schemas.microsoft.com/office/powerpoint/2010/main" val="102871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AE0AD-5450-48F5-88EB-C314373E5B7D}"/>
              </a:ext>
            </a:extLst>
          </p:cNvPr>
          <p:cNvSpPr>
            <a:spLocks noGrp="1"/>
          </p:cNvSpPr>
          <p:nvPr>
            <p:ph type="title"/>
          </p:nvPr>
        </p:nvSpPr>
        <p:spPr/>
        <p:txBody>
          <a:bodyPr/>
          <a:lstStyle/>
          <a:p>
            <a:r>
              <a:rPr lang="en-US" altLang="zh-CN" dirty="0">
                <a:solidFill>
                  <a:srgbClr val="FF0000"/>
                </a:solidFill>
              </a:rPr>
              <a:t>LINEAR ALGEBRA AND learning from DATA</a:t>
            </a:r>
            <a:endParaRPr lang="zh-CN" altLang="en-US" dirty="0"/>
          </a:p>
        </p:txBody>
      </p:sp>
      <p:sp>
        <p:nvSpPr>
          <p:cNvPr id="3" name="内容占位符 2">
            <a:extLst>
              <a:ext uri="{FF2B5EF4-FFF2-40B4-BE49-F238E27FC236}">
                <a16:creationId xmlns:a16="http://schemas.microsoft.com/office/drawing/2014/main" id="{78CE6A42-39A3-4E00-B0D6-E2191CA41B47}"/>
              </a:ext>
            </a:extLst>
          </p:cNvPr>
          <p:cNvSpPr>
            <a:spLocks noGrp="1"/>
          </p:cNvSpPr>
          <p:nvPr>
            <p:ph idx="1"/>
          </p:nvPr>
        </p:nvSpPr>
        <p:spPr/>
        <p:txBody>
          <a:bodyPr>
            <a:normAutofit/>
          </a:bodyPr>
          <a:lstStyle/>
          <a:p>
            <a:r>
              <a:rPr lang="en-US" altLang="zh-CN" b="1" dirty="0">
                <a:solidFill>
                  <a:srgbClr val="FF0000"/>
                </a:solidFill>
              </a:rPr>
              <a:t>Part II : Computations with Large Matrices </a:t>
            </a:r>
          </a:p>
          <a:p>
            <a:r>
              <a:rPr lang="en-US" altLang="zh-CN" dirty="0"/>
              <a:t>II.1 Numerical Linear Algebra . . . . </a:t>
            </a:r>
          </a:p>
          <a:p>
            <a:r>
              <a:rPr lang="en-US" altLang="zh-CN" dirty="0"/>
              <a:t>II.2 Least Squares: Four Ways . . . . . . </a:t>
            </a:r>
          </a:p>
          <a:p>
            <a:r>
              <a:rPr lang="en-US" altLang="zh-CN" dirty="0"/>
              <a:t>II.3 Three Bases for the Column Space. . </a:t>
            </a:r>
          </a:p>
          <a:p>
            <a:r>
              <a:rPr lang="en-US" altLang="zh-CN" dirty="0"/>
              <a:t>II.4 Randomized Linear Algebra </a:t>
            </a:r>
            <a:endParaRPr lang="zh-CN" altLang="en-US" dirty="0"/>
          </a:p>
        </p:txBody>
      </p:sp>
    </p:spTree>
    <p:extLst>
      <p:ext uri="{BB962C8B-B14F-4D97-AF65-F5344CB8AC3E}">
        <p14:creationId xmlns:p14="http://schemas.microsoft.com/office/powerpoint/2010/main" val="24946661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859EC-A0FD-40A9-BBDA-7E01EB438A87}"/>
              </a:ext>
            </a:extLst>
          </p:cNvPr>
          <p:cNvSpPr>
            <a:spLocks noGrp="1"/>
          </p:cNvSpPr>
          <p:nvPr>
            <p:ph type="title"/>
          </p:nvPr>
        </p:nvSpPr>
        <p:spPr/>
        <p:txBody>
          <a:bodyPr/>
          <a:lstStyle/>
          <a:p>
            <a:r>
              <a:rPr lang="zh-CN" altLang="en-US" dirty="0"/>
              <a:t>傅里叶变换</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FB5262-E100-4096-9B2F-C980C8424E3D}"/>
                  </a:ext>
                </a:extLst>
              </p:cNvPr>
              <p:cNvSpPr>
                <a:spLocks noGrp="1"/>
              </p:cNvSpPr>
              <p:nvPr>
                <p:ph idx="1"/>
              </p:nvPr>
            </p:nvSpPr>
            <p:spPr/>
            <p:txBody>
              <a:bodyPr/>
              <a:lstStyle/>
              <a:p>
                <a:r>
                  <a:rPr lang="zh-CN" altLang="en-US" dirty="0"/>
                  <a:t>分类</a:t>
                </a:r>
                <a:endParaRPr lang="en-US" altLang="zh-CN" dirty="0"/>
              </a:p>
              <a:p>
                <a:pPr lvl="1"/>
                <a:r>
                  <a:rPr lang="zh-CN" altLang="en-US" dirty="0"/>
                  <a:t>空域</a:t>
                </a:r>
                <a14:m>
                  <m:oMath xmlns:m="http://schemas.openxmlformats.org/officeDocument/2006/math">
                    <m:r>
                      <a:rPr lang="en-US" altLang="zh-CN" b="0" i="1" smtClean="0">
                        <a:latin typeface="Cambria Math" panose="02040503050406030204" pitchFamily="18" charset="0"/>
                      </a:rPr>
                      <m:t>→</m:t>
                    </m:r>
                  </m:oMath>
                </a14:m>
                <a:r>
                  <a:rPr lang="zh-CN" altLang="en-US" dirty="0"/>
                  <a:t>频域</a:t>
                </a:r>
              </a:p>
            </p:txBody>
          </p:sp>
        </mc:Choice>
        <mc:Fallback xmlns="">
          <p:sp>
            <p:nvSpPr>
              <p:cNvPr id="3" name="内容占位符 2">
                <a:extLst>
                  <a:ext uri="{FF2B5EF4-FFF2-40B4-BE49-F238E27FC236}">
                    <a16:creationId xmlns:a16="http://schemas.microsoft.com/office/drawing/2014/main" id="{7CFB5262-E100-4096-9B2F-C980C8424E3D}"/>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pic>
        <p:nvPicPr>
          <p:cNvPr id="8194" name="Picture 2" descr="Mathematics | Free Full-Text | Four Particular Cases of the Fourier ...">
            <a:extLst>
              <a:ext uri="{FF2B5EF4-FFF2-40B4-BE49-F238E27FC236}">
                <a16:creationId xmlns:a16="http://schemas.microsoft.com/office/drawing/2014/main" id="{CF380B1A-76C2-40DF-93A0-E48DD5C81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812" y="0"/>
            <a:ext cx="8082463" cy="6765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5232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1.2 </a:t>
            </a:r>
            <a:r>
              <a:rPr lang="zh-CN" altLang="en-US" dirty="0">
                <a:sym typeface="+mn-ea"/>
              </a:rPr>
              <a:t>信号与系统</a:t>
            </a:r>
            <a:endParaRPr lang="zh-CN" altLang="en-US" dirty="0"/>
          </a:p>
        </p:txBody>
      </p:sp>
      <p:sp>
        <p:nvSpPr>
          <p:cNvPr id="29" name="内容占位符 6"/>
          <p:cNvSpPr>
            <a:spLocks noGrp="1"/>
          </p:cNvSpPr>
          <p:nvPr>
            <p:ph idx="1"/>
          </p:nvPr>
        </p:nvSpPr>
        <p:spPr>
          <a:xfrm>
            <a:off x="697833" y="1690688"/>
            <a:ext cx="11093114" cy="4748021"/>
          </a:xfrm>
        </p:spPr>
        <p:txBody>
          <a:bodyPr/>
          <a:lstStyle/>
          <a:p>
            <a:r>
              <a:rPr lang="zh-CN" altLang="en-US" dirty="0"/>
              <a:t>变换分析的基本概念</a:t>
            </a:r>
          </a:p>
          <a:p>
            <a:pPr lvl="1" algn="l"/>
            <a:r>
              <a:rPr lang="zh-CN" altLang="en-US" sz="2090" dirty="0">
                <a:solidFill>
                  <a:srgbClr val="FF0000"/>
                </a:solidFill>
                <a:cs typeface="+mn-ea"/>
              </a:rPr>
              <a:t>信号特征分析</a:t>
            </a:r>
          </a:p>
          <a:p>
            <a:pPr lvl="1" algn="l"/>
            <a:endParaRPr lang="zh-CN" altLang="en-US" sz="2090" dirty="0">
              <a:solidFill>
                <a:srgbClr val="FF0000"/>
              </a:solidFill>
              <a:cs typeface="+mn-ea"/>
            </a:endParaRPr>
          </a:p>
          <a:p>
            <a:pPr lvl="1" algn="l"/>
            <a:endParaRPr lang="zh-CN" altLang="en-US" sz="2090" dirty="0">
              <a:solidFill>
                <a:srgbClr val="FF0000"/>
              </a:solidFill>
              <a:cs typeface="+mn-ea"/>
            </a:endParaRPr>
          </a:p>
          <a:p>
            <a:pPr marL="419303" lvl="1" indent="0">
              <a:buNone/>
            </a:pPr>
            <a:r>
              <a:rPr lang="zh-CN" altLang="en-US" sz="2090" dirty="0">
                <a:solidFill>
                  <a:srgbClr val="000000"/>
                </a:solidFill>
                <a:cs typeface="+mn-ea"/>
              </a:rPr>
              <a:t>    </a:t>
            </a:r>
          </a:p>
          <a:p>
            <a:pPr marL="419303" lvl="1" indent="0">
              <a:buNone/>
            </a:pPr>
            <a:r>
              <a:rPr lang="zh-CN" altLang="en-US" sz="2090" dirty="0">
                <a:solidFill>
                  <a:srgbClr val="000000"/>
                </a:solidFill>
                <a:cs typeface="+mn-ea"/>
              </a:rPr>
              <a:t>频谱：反映的是信号的幅度和相位随频率的分布情况，它在频域中描述了信号的特征。</a:t>
            </a:r>
          </a:p>
          <a:p>
            <a:pPr lvl="1" algn="l"/>
            <a:r>
              <a:rPr lang="zh-CN" altLang="en-US" sz="2090" dirty="0">
                <a:solidFill>
                  <a:srgbClr val="FF0000"/>
                </a:solidFill>
                <a:cs typeface="+mn-ea"/>
              </a:rPr>
              <a:t>信号的分类</a:t>
            </a:r>
          </a:p>
          <a:p>
            <a:pPr marL="419303" lvl="1" indent="0">
              <a:buNone/>
            </a:pPr>
            <a:r>
              <a:rPr lang="en-US" altLang="zh-CN" sz="2090" dirty="0">
                <a:solidFill>
                  <a:srgbClr val="FF0000"/>
                </a:solidFill>
                <a:cs typeface="+mn-ea"/>
              </a:rPr>
              <a:t>    </a:t>
            </a:r>
            <a:endParaRPr lang="zh-CN" altLang="en-US" sz="2090" dirty="0">
              <a:solidFill>
                <a:srgbClr val="FF0000"/>
              </a:solidFill>
              <a:cs typeface="+mn-ea"/>
            </a:endParaRPr>
          </a:p>
        </p:txBody>
      </p:sp>
      <p:grpSp>
        <p:nvGrpSpPr>
          <p:cNvPr id="30" name="组合 29"/>
          <p:cNvGrpSpPr/>
          <p:nvPr/>
        </p:nvGrpSpPr>
        <p:grpSpPr>
          <a:xfrm>
            <a:off x="1696327" y="2428093"/>
            <a:ext cx="7122547" cy="1014449"/>
            <a:chOff x="1885" y="3133"/>
            <a:chExt cx="11806" cy="1681"/>
          </a:xfrm>
        </p:grpSpPr>
        <p:sp>
          <p:nvSpPr>
            <p:cNvPr id="31" name="Text Box 12"/>
            <p:cNvSpPr txBox="1"/>
            <p:nvPr/>
          </p:nvSpPr>
          <p:spPr>
            <a:xfrm>
              <a:off x="1885" y="3503"/>
              <a:ext cx="3978" cy="831"/>
            </a:xfrm>
            <a:prstGeom prst="rect">
              <a:avLst/>
            </a:prstGeom>
            <a:noFill/>
            <a:ln w="9525">
              <a:noFill/>
            </a:ln>
          </p:spPr>
          <p:txBody>
            <a:bodyPr>
              <a:spAutoFit/>
            </a:bodyPr>
            <a:lstStyle/>
            <a:p>
              <a:r>
                <a:rPr lang="zh-CN" altLang="en-US" sz="2660" dirty="0">
                  <a:latin typeface="Times New Roman" panose="02020603050405020304" pitchFamily="18" charset="0"/>
                </a:rPr>
                <a:t>信号特征分析</a:t>
              </a:r>
              <a:endParaRPr lang="zh-CN" altLang="en-US" sz="2660" dirty="0">
                <a:latin typeface="Arial" panose="020B0604020202020204" pitchFamily="34" charset="0"/>
                <a:ea typeface="宋体" panose="02010600030101010101" pitchFamily="2" charset="-122"/>
              </a:endParaRPr>
            </a:p>
          </p:txBody>
        </p:sp>
        <p:sp>
          <p:nvSpPr>
            <p:cNvPr id="32" name="AutoShape 13"/>
            <p:cNvSpPr/>
            <p:nvPr/>
          </p:nvSpPr>
          <p:spPr>
            <a:xfrm>
              <a:off x="5543" y="3493"/>
              <a:ext cx="545" cy="872"/>
            </a:xfrm>
            <a:prstGeom prst="leftBrace">
              <a:avLst>
                <a:gd name="adj1" fmla="val 13264"/>
                <a:gd name="adj2" fmla="val 50000"/>
              </a:avLst>
            </a:prstGeom>
            <a:noFill/>
            <a:ln w="9525" cap="flat" cmpd="sng">
              <a:solidFill>
                <a:schemeClr val="tx1"/>
              </a:solidFill>
              <a:prstDash val="solid"/>
              <a:headEnd type="none" w="med" len="med"/>
              <a:tailEnd type="none" w="med" len="med"/>
            </a:ln>
          </p:spPr>
          <p:txBody>
            <a:bodyPr anchor="ctr">
              <a:spAutoFit/>
            </a:bodyPr>
            <a:lstStyle/>
            <a:p>
              <a:pPr algn="ctr"/>
              <a:endParaRPr lang="zh-CN" altLang="zh-CN" sz="2660" dirty="0">
                <a:latin typeface="Tahoma" panose="020B0604030504040204" pitchFamily="34" charset="0"/>
              </a:endParaRPr>
            </a:p>
          </p:txBody>
        </p:sp>
        <p:sp>
          <p:nvSpPr>
            <p:cNvPr id="33" name="Text Box 14"/>
            <p:cNvSpPr txBox="1"/>
            <p:nvPr/>
          </p:nvSpPr>
          <p:spPr>
            <a:xfrm>
              <a:off x="6088" y="3133"/>
              <a:ext cx="3977" cy="831"/>
            </a:xfrm>
            <a:prstGeom prst="rect">
              <a:avLst/>
            </a:prstGeom>
            <a:noFill/>
            <a:ln w="9525">
              <a:noFill/>
            </a:ln>
          </p:spPr>
          <p:txBody>
            <a:bodyPr>
              <a:spAutoFit/>
            </a:bodyPr>
            <a:lstStyle/>
            <a:p>
              <a:r>
                <a:rPr lang="zh-CN" altLang="en-US" sz="2660" dirty="0">
                  <a:latin typeface="Times New Roman" panose="02020603050405020304" pitchFamily="18" charset="0"/>
                </a:rPr>
                <a:t>时域分析</a:t>
              </a:r>
              <a:endParaRPr lang="zh-CN" altLang="en-US" sz="2660" dirty="0">
                <a:latin typeface="Arial" panose="020B0604020202020204" pitchFamily="34" charset="0"/>
                <a:ea typeface="宋体" panose="02010600030101010101" pitchFamily="2" charset="-122"/>
              </a:endParaRPr>
            </a:p>
          </p:txBody>
        </p:sp>
        <p:sp>
          <p:nvSpPr>
            <p:cNvPr id="34" name="Text Box 15"/>
            <p:cNvSpPr txBox="1"/>
            <p:nvPr/>
          </p:nvSpPr>
          <p:spPr>
            <a:xfrm>
              <a:off x="6138" y="3983"/>
              <a:ext cx="2827" cy="831"/>
            </a:xfrm>
            <a:prstGeom prst="rect">
              <a:avLst/>
            </a:prstGeom>
            <a:noFill/>
            <a:ln w="9525">
              <a:noFill/>
            </a:ln>
          </p:spPr>
          <p:txBody>
            <a:bodyPr>
              <a:spAutoFit/>
            </a:bodyPr>
            <a:lstStyle/>
            <a:p>
              <a:r>
                <a:rPr lang="zh-CN" altLang="en-US" sz="2660" dirty="0">
                  <a:latin typeface="Times New Roman" panose="02020603050405020304" pitchFamily="18" charset="0"/>
                </a:rPr>
                <a:t>频域分析</a:t>
              </a:r>
              <a:endParaRPr lang="zh-CN" altLang="en-US" sz="2660" dirty="0">
                <a:latin typeface="Arial" panose="020B0604020202020204" pitchFamily="34" charset="0"/>
                <a:ea typeface="宋体" panose="02010600030101010101" pitchFamily="2" charset="-122"/>
              </a:endParaRPr>
            </a:p>
          </p:txBody>
        </p:sp>
        <p:sp>
          <p:nvSpPr>
            <p:cNvPr id="35" name="右弧形箭头 34"/>
            <p:cNvSpPr/>
            <p:nvPr/>
          </p:nvSpPr>
          <p:spPr>
            <a:xfrm>
              <a:off x="8787" y="3422"/>
              <a:ext cx="1021" cy="543"/>
            </a:xfrm>
            <a:prstGeom prst="curvedLeftArrow">
              <a:avLst/>
            </a:prstGeom>
          </p:spPr>
          <p:style>
            <a:lnRef idx="2">
              <a:schemeClr val="dk1"/>
            </a:lnRef>
            <a:fillRef idx="1">
              <a:schemeClr val="lt1"/>
            </a:fillRef>
            <a:effectRef idx="0">
              <a:schemeClr val="dk1"/>
            </a:effectRef>
            <a:fontRef idx="minor">
              <a:schemeClr val="dk1"/>
            </a:fontRef>
          </p:style>
          <p:txBody>
            <a:bodyPr vert="horz" wrap="square" lIns="92965" tIns="46483" rIns="92965" bIns="46483" numCol="1" anchor="t" anchorCtr="0" compatLnSpc="1">
              <a:spAutoFit/>
            </a:bodyPr>
            <a:lstStyle/>
            <a:p>
              <a:pPr defTabSz="868771" eaLnBrk="0" fontAlgn="base" hangingPunct="0">
                <a:spcBef>
                  <a:spcPct val="50000"/>
                </a:spcBef>
                <a:spcAft>
                  <a:spcPct val="0"/>
                </a:spcAft>
              </a:pPr>
              <a:endParaRPr lang="en-US" altLang="en-US" sz="1520">
                <a:solidFill>
                  <a:schemeClr val="tx1"/>
                </a:solidFill>
                <a:latin typeface="宋体" panose="02010600030101010101" pitchFamily="2" charset="-122"/>
                <a:ea typeface="宋体" panose="02010600030101010101" pitchFamily="2" charset="-122"/>
              </a:endParaRPr>
            </a:p>
          </p:txBody>
        </p:sp>
        <p:sp>
          <p:nvSpPr>
            <p:cNvPr id="36" name="文本框 23"/>
            <p:cNvSpPr txBox="1"/>
            <p:nvPr/>
          </p:nvSpPr>
          <p:spPr>
            <a:xfrm>
              <a:off x="9726" y="3167"/>
              <a:ext cx="3965" cy="1538"/>
            </a:xfrm>
            <a:prstGeom prst="rect">
              <a:avLst/>
            </a:prstGeom>
            <a:noFill/>
          </p:spPr>
          <p:txBody>
            <a:bodyPr wrap="square" rtlCol="0">
              <a:spAutoFit/>
            </a:bodyPr>
            <a:lstStyle/>
            <a:p>
              <a:r>
                <a:rPr lang="zh-CN" altLang="en-US" sz="1810" kern="0" dirty="0">
                  <a:latin typeface="华文中宋" panose="02010600040101010101" charset="-122"/>
                  <a:ea typeface="华文中宋" panose="02010600040101010101" charset="-122"/>
                  <a:cs typeface="+mn-ea"/>
                </a:rPr>
                <a:t>对时域信号进行Fourier变换，就可以得到信号的频谱</a:t>
              </a:r>
              <a:endParaRPr lang="zh-CN" altLang="en-US" sz="1710">
                <a:latin typeface="华文中宋" panose="02010600040101010101" charset="-122"/>
                <a:ea typeface="华文中宋" panose="02010600040101010101" charset="-122"/>
              </a:endParaRPr>
            </a:p>
          </p:txBody>
        </p:sp>
      </p:grpSp>
      <p:grpSp>
        <p:nvGrpSpPr>
          <p:cNvPr id="37" name="组合 36"/>
          <p:cNvGrpSpPr/>
          <p:nvPr/>
        </p:nvGrpSpPr>
        <p:grpSpPr>
          <a:xfrm>
            <a:off x="1850168" y="4657109"/>
            <a:ext cx="7194942" cy="985790"/>
            <a:chOff x="1908" y="6468"/>
            <a:chExt cx="11926" cy="1634"/>
          </a:xfrm>
        </p:grpSpPr>
        <p:sp>
          <p:nvSpPr>
            <p:cNvPr id="38" name="Text Box 12"/>
            <p:cNvSpPr txBox="1"/>
            <p:nvPr/>
          </p:nvSpPr>
          <p:spPr>
            <a:xfrm>
              <a:off x="1908" y="6936"/>
              <a:ext cx="1528" cy="735"/>
            </a:xfrm>
            <a:prstGeom prst="rect">
              <a:avLst/>
            </a:prstGeom>
            <a:noFill/>
            <a:ln w="9525">
              <a:noFill/>
            </a:ln>
          </p:spPr>
          <p:txBody>
            <a:bodyPr wrap="square">
              <a:spAutoFit/>
            </a:bodyPr>
            <a:lstStyle/>
            <a:p>
              <a:r>
                <a:rPr lang="zh-CN" altLang="en-US" sz="2280" dirty="0">
                  <a:latin typeface="Times New Roman" panose="02020603050405020304" pitchFamily="18" charset="0"/>
                </a:rPr>
                <a:t>信号</a:t>
              </a:r>
            </a:p>
          </p:txBody>
        </p:sp>
        <p:sp>
          <p:nvSpPr>
            <p:cNvPr id="39" name="Text Box 14"/>
            <p:cNvSpPr txBox="1"/>
            <p:nvPr/>
          </p:nvSpPr>
          <p:spPr>
            <a:xfrm>
              <a:off x="3630" y="6468"/>
              <a:ext cx="10203" cy="735"/>
            </a:xfrm>
            <a:prstGeom prst="rect">
              <a:avLst/>
            </a:prstGeom>
            <a:noFill/>
            <a:ln w="9525">
              <a:noFill/>
            </a:ln>
          </p:spPr>
          <p:txBody>
            <a:bodyPr wrap="square">
              <a:spAutoFit/>
            </a:bodyPr>
            <a:lstStyle/>
            <a:p>
              <a:r>
                <a:rPr lang="zh-CN" altLang="en-US" sz="2280" dirty="0">
                  <a:latin typeface="Times New Roman" panose="02020603050405020304" pitchFamily="18" charset="0"/>
                </a:rPr>
                <a:t>功率信号</a:t>
              </a:r>
              <a:endParaRPr lang="zh-CN" altLang="en-US" sz="2660" dirty="0">
                <a:latin typeface="Times New Roman" panose="02020603050405020304" pitchFamily="18" charset="0"/>
              </a:endParaRPr>
            </a:p>
          </p:txBody>
        </p:sp>
        <p:sp>
          <p:nvSpPr>
            <p:cNvPr id="40" name="Text Box 15"/>
            <p:cNvSpPr txBox="1"/>
            <p:nvPr/>
          </p:nvSpPr>
          <p:spPr>
            <a:xfrm>
              <a:off x="3630" y="7367"/>
              <a:ext cx="10204" cy="735"/>
            </a:xfrm>
            <a:prstGeom prst="rect">
              <a:avLst/>
            </a:prstGeom>
            <a:noFill/>
            <a:ln w="9525">
              <a:noFill/>
            </a:ln>
          </p:spPr>
          <p:txBody>
            <a:bodyPr wrap="square">
              <a:spAutoFit/>
            </a:bodyPr>
            <a:lstStyle/>
            <a:p>
              <a:r>
                <a:rPr lang="zh-CN" altLang="en-US" sz="2280" dirty="0">
                  <a:latin typeface="Times New Roman" panose="02020603050405020304" pitchFamily="18" charset="0"/>
                </a:rPr>
                <a:t>能量信号</a:t>
              </a:r>
              <a:endParaRPr lang="zh-CN" altLang="en-US" sz="2660" dirty="0">
                <a:latin typeface="Times New Roman" panose="02020603050405020304" pitchFamily="18" charset="0"/>
              </a:endParaRPr>
            </a:p>
          </p:txBody>
        </p:sp>
        <p:sp>
          <p:nvSpPr>
            <p:cNvPr id="41" name="AutoShape 13"/>
            <p:cNvSpPr/>
            <p:nvPr/>
          </p:nvSpPr>
          <p:spPr>
            <a:xfrm>
              <a:off x="3085" y="6862"/>
              <a:ext cx="545" cy="872"/>
            </a:xfrm>
            <a:prstGeom prst="leftBrace">
              <a:avLst>
                <a:gd name="adj1" fmla="val 13264"/>
                <a:gd name="adj2" fmla="val 50000"/>
              </a:avLst>
            </a:prstGeom>
            <a:noFill/>
            <a:ln w="9525" cap="flat" cmpd="sng">
              <a:solidFill>
                <a:schemeClr val="tx1"/>
              </a:solidFill>
              <a:prstDash val="solid"/>
              <a:headEnd type="none" w="med" len="med"/>
              <a:tailEnd type="none" w="med" len="med"/>
            </a:ln>
          </p:spPr>
          <p:txBody>
            <a:bodyPr anchor="ctr">
              <a:spAutoFit/>
            </a:bodyPr>
            <a:lstStyle/>
            <a:p>
              <a:pPr algn="ctr"/>
              <a:endParaRPr lang="zh-CN" altLang="zh-CN" sz="2660" dirty="0">
                <a:latin typeface="Tahoma" panose="020B0604030504040204" pitchFamily="34" charset="0"/>
              </a:endParaRPr>
            </a:p>
          </p:txBody>
        </p:sp>
      </p:grpSp>
      <p:sp>
        <p:nvSpPr>
          <p:cNvPr id="42" name="文本框 40"/>
          <p:cNvSpPr txBox="1"/>
          <p:nvPr/>
        </p:nvSpPr>
        <p:spPr>
          <a:xfrm>
            <a:off x="4231991" y="4825300"/>
            <a:ext cx="5399757" cy="64940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1810" kern="0" dirty="0">
                <a:latin typeface="华文中宋" panose="02010600040101010101" charset="-122"/>
                <a:ea typeface="华文中宋" panose="02010600040101010101" charset="-122"/>
                <a:cs typeface="+mn-ea"/>
              </a:rPr>
              <a:t>一般来说，周期信号和</a:t>
            </a:r>
            <a:r>
              <a:rPr lang="zh-CN" altLang="en-US" sz="1810" b="1" kern="0" dirty="0">
                <a:solidFill>
                  <a:srgbClr val="C00000"/>
                </a:solidFill>
                <a:latin typeface="华文中宋" panose="02010600040101010101" charset="-122"/>
                <a:ea typeface="华文中宋" panose="02010600040101010101" charset="-122"/>
                <a:cs typeface="+mn-ea"/>
              </a:rPr>
              <a:t>随机信号</a:t>
            </a:r>
            <a:r>
              <a:rPr lang="zh-CN" altLang="en-US" sz="1810" kern="0" dirty="0">
                <a:latin typeface="华文中宋" panose="02010600040101010101" charset="-122"/>
                <a:ea typeface="华文中宋" panose="02010600040101010101" charset="-122"/>
                <a:cs typeface="+mn-ea"/>
              </a:rPr>
              <a:t>是功率信号，而非周期的确定信号是能量信号。</a:t>
            </a:r>
          </a:p>
        </p:txBody>
      </p:sp>
    </p:spTree>
    <p:extLst>
      <p:ext uri="{BB962C8B-B14F-4D97-AF65-F5344CB8AC3E}">
        <p14:creationId xmlns:p14="http://schemas.microsoft.com/office/powerpoint/2010/main" val="7663375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xEl>
                                              <p:pRg st="1" end="1"/>
                                            </p:txEl>
                                          </p:spTgt>
                                        </p:tgtEl>
                                        <p:attrNameLst>
                                          <p:attrName>style.visibility</p:attrName>
                                        </p:attrNameLst>
                                      </p:cBhvr>
                                      <p:to>
                                        <p:strVal val="visible"/>
                                      </p:to>
                                    </p:set>
                                    <p:anim calcmode="lin" valueType="num">
                                      <p:cBhvr additive="base">
                                        <p:cTn id="13" dur="500" fill="hold"/>
                                        <p:tgtEl>
                                          <p:spTgt spid="2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9">
                                            <p:txEl>
                                              <p:pRg st="5" end="5"/>
                                            </p:txEl>
                                          </p:spTgt>
                                        </p:tgtEl>
                                        <p:attrNameLst>
                                          <p:attrName>style.visibility</p:attrName>
                                        </p:attrNameLst>
                                      </p:cBhvr>
                                      <p:to>
                                        <p:strVal val="visible"/>
                                      </p:to>
                                    </p:set>
                                    <p:anim calcmode="lin" valueType="num">
                                      <p:cBhvr additive="base">
                                        <p:cTn id="25" dur="500" fill="hold"/>
                                        <p:tgtEl>
                                          <p:spTgt spid="29">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9">
                                            <p:txEl>
                                              <p:pRg st="6" end="6"/>
                                            </p:txEl>
                                          </p:spTgt>
                                        </p:tgtEl>
                                        <p:attrNameLst>
                                          <p:attrName>style.visibility</p:attrName>
                                        </p:attrNameLst>
                                      </p:cBhvr>
                                      <p:to>
                                        <p:strVal val="visible"/>
                                      </p:to>
                                    </p:set>
                                    <p:anim calcmode="lin" valueType="num">
                                      <p:cBhvr additive="base">
                                        <p:cTn id="31" dur="500" fill="hold"/>
                                        <p:tgtEl>
                                          <p:spTgt spid="29">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一维</a:t>
            </a:r>
            <a:r>
              <a:rPr lang="en-US" altLang="zh-CN" dirty="0"/>
              <a:t>DFT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a:t>设</a:t>
                </a:r>
                <a14:m>
                  <m:oMath xmlns:m="http://schemas.openxmlformats.org/officeDocument/2006/math">
                    <m:r>
                      <a:rPr lang="en-US" altLang="zh-CN" sz="2000" b="0" i="1" smtClean="0">
                        <a:latin typeface="Cambria Math" panose="02040503050406030204" pitchFamily="18" charset="0"/>
                      </a:rPr>
                      <m:t>𝑥</m:t>
                    </m:r>
                  </m:oMath>
                </a14:m>
                <a:r>
                  <a:rPr lang="zh-CN" altLang="en-US" sz="2000" dirty="0"/>
                  <a:t>是离散变量</a:t>
                </a:r>
                <a14:m>
                  <m:oMath xmlns:m="http://schemas.openxmlformats.org/officeDocument/2006/math">
                    <m:r>
                      <a:rPr lang="en-US" altLang="zh-CN" sz="2000" b="0" i="1" smtClean="0">
                        <a:latin typeface="Cambria Math" panose="02040503050406030204" pitchFamily="18" charset="0"/>
                      </a:rPr>
                      <m:t>𝑡</m:t>
                    </m:r>
                  </m:oMath>
                </a14:m>
                <a:r>
                  <a:rPr lang="zh-CN" altLang="en-US" sz="2000" dirty="0"/>
                  <a:t>的函数，一维离散函数</a:t>
                </a:r>
                <a14:m>
                  <m:oMath xmlns:m="http://schemas.openxmlformats.org/officeDocument/2006/math">
                    <m:r>
                      <a:rPr lang="en-US" altLang="zh-CN" sz="2000" b="0" i="1" smtClean="0">
                        <a:latin typeface="Cambria Math" panose="02040503050406030204" pitchFamily="18" charset="0"/>
                      </a:rPr>
                      <m:t>𝑥</m:t>
                    </m:r>
                    <m:r>
                      <a:rPr lang="en-US" altLang="zh-CN" sz="2000" i="1">
                        <a:latin typeface="Cambria Math" panose="02040503050406030204" pitchFamily="18" charset="0"/>
                      </a:rPr>
                      <m:t>(</m:t>
                    </m:r>
                    <m:r>
                      <a:rPr lang="en-US" altLang="zh-CN" sz="2000" b="0" i="1" smtClean="0">
                        <a:latin typeface="Cambria Math" panose="02040503050406030204" pitchFamily="18" charset="0"/>
                      </a:rPr>
                      <m:t>𝑡</m:t>
                    </m:r>
                    <m:r>
                      <a:rPr lang="en-US" altLang="zh-CN" sz="2000" i="1">
                        <a:latin typeface="Cambria Math" panose="02040503050406030204" pitchFamily="18" charset="0"/>
                      </a:rPr>
                      <m:t>)</m:t>
                    </m:r>
                  </m:oMath>
                </a14:m>
                <a:r>
                  <a:rPr lang="zh-CN" altLang="en-US" sz="2000" dirty="0"/>
                  <a:t>的傅里叶变换</a:t>
                </a:r>
                <a14:m>
                  <m:oMath xmlns:m="http://schemas.openxmlformats.org/officeDocument/2006/math">
                    <m:r>
                      <a:rPr lang="en-US" altLang="zh-CN" sz="2000" b="0" i="1" smtClean="0">
                        <a:latin typeface="Cambria Math" panose="02040503050406030204" pitchFamily="18" charset="0"/>
                      </a:rPr>
                      <m:t>𝑋</m:t>
                    </m:r>
                    <m:r>
                      <a:rPr lang="en-US" altLang="zh-CN" sz="2000" i="1">
                        <a:latin typeface="Cambria Math" panose="02040503050406030204" pitchFamily="18" charset="0"/>
                      </a:rPr>
                      <m:t>(</m:t>
                    </m:r>
                    <m:r>
                      <a:rPr lang="en-US" altLang="zh-CN" sz="2000" b="0" i="1" smtClean="0">
                        <a:latin typeface="Cambria Math" panose="02040503050406030204" pitchFamily="18" charset="0"/>
                      </a:rPr>
                      <m:t>𝜔</m:t>
                    </m:r>
                    <m:r>
                      <a:rPr lang="en-US" altLang="zh-CN" sz="2000" i="1">
                        <a:latin typeface="Cambria Math" panose="02040503050406030204" pitchFamily="18" charset="0"/>
                      </a:rPr>
                      <m:t>)</m:t>
                    </m:r>
                  </m:oMath>
                </a14:m>
                <a:r>
                  <a:rPr lang="zh-CN" altLang="en-US" sz="2000" dirty="0"/>
                  <a:t>定义为</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𝑋</m:t>
                      </m:r>
                      <m:r>
                        <a:rPr lang="en-US" altLang="zh-CN" sz="2000" i="1">
                          <a:latin typeface="Cambria Math" panose="02040503050406030204" pitchFamily="18" charset="0"/>
                        </a:rPr>
                        <m:t>(</m:t>
                      </m:r>
                      <m:r>
                        <a:rPr lang="en-US" altLang="zh-CN" sz="2000" i="1">
                          <a:latin typeface="Cambria Math" panose="02040503050406030204" pitchFamily="18" charset="0"/>
                        </a:rPr>
                        <m:t>𝜔</m:t>
                      </m:r>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𝑥</m:t>
                          </m:r>
                          <m:r>
                            <a:rPr lang="en-US" altLang="zh-CN" sz="2000" i="1">
                              <a:latin typeface="Cambria Math" panose="02040503050406030204" pitchFamily="18" charset="0"/>
                            </a:rPr>
                            <m:t>=−∞</m:t>
                          </m:r>
                        </m:sub>
                        <m:sup>
                          <m:r>
                            <a:rPr lang="en-US" altLang="zh-CN" sz="2000" i="1">
                              <a:latin typeface="Cambria Math" panose="02040503050406030204" pitchFamily="18" charset="0"/>
                            </a:rPr>
                            <m:t>∞</m:t>
                          </m:r>
                        </m:sup>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2</m:t>
                              </m:r>
                              <m:r>
                                <a:rPr lang="en-US" altLang="zh-CN" sz="2000" i="1">
                                  <a:latin typeface="Cambria Math" panose="02040503050406030204" pitchFamily="18" charset="0"/>
                                </a:rPr>
                                <m:t>𝜋</m:t>
                              </m:r>
                              <m:r>
                                <a:rPr lang="en-US" altLang="zh-CN" sz="2000" i="1">
                                  <a:latin typeface="Cambria Math" panose="02040503050406030204" pitchFamily="18" charset="0"/>
                                </a:rPr>
                                <m:t>𝑢𝑡</m:t>
                              </m:r>
                            </m:sup>
                          </m:sSup>
                        </m:e>
                      </m:nary>
                    </m:oMath>
                  </m:oMathPara>
                </a14:m>
                <a:endParaRPr lang="en-US" altLang="zh-CN" sz="2000" dirty="0"/>
              </a:p>
              <a:p>
                <a:r>
                  <a:rPr lang="zh-CN" altLang="en-US" sz="2000" dirty="0"/>
                  <a:t>这里</a:t>
                </a:r>
                <a14:m>
                  <m:oMath xmlns:m="http://schemas.openxmlformats.org/officeDocument/2006/math">
                    <m:r>
                      <a:rPr lang="en-US" altLang="zh-CN" sz="2000" i="1">
                        <a:latin typeface="Cambria Math" panose="02040503050406030204" pitchFamily="18" charset="0"/>
                      </a:rPr>
                      <m:t>𝜔</m:t>
                    </m:r>
                  </m:oMath>
                </a14:m>
                <a:r>
                  <a:rPr lang="zh-CN" altLang="en-US" sz="2000" dirty="0"/>
                  <a:t>为连续频率变量，</a:t>
                </a:r>
                <a14:m>
                  <m:oMath xmlns:m="http://schemas.openxmlformats.org/officeDocument/2006/math">
                    <m:r>
                      <a:rPr lang="en-US" altLang="zh-CN" sz="2000" i="1">
                        <a:latin typeface="Cambria Math" panose="02040503050406030204" pitchFamily="18" charset="0"/>
                      </a:rPr>
                      <m:t>𝑋</m:t>
                    </m:r>
                    <m:r>
                      <a:rPr lang="en-US" altLang="zh-CN" sz="2000" i="1">
                        <a:latin typeface="Cambria Math" panose="02040503050406030204" pitchFamily="18" charset="0"/>
                      </a:rPr>
                      <m:t>(</m:t>
                    </m:r>
                    <m:r>
                      <a:rPr lang="en-US" altLang="zh-CN" sz="2000" i="1">
                        <a:latin typeface="Cambria Math" panose="02040503050406030204" pitchFamily="18" charset="0"/>
                      </a:rPr>
                      <m:t>𝜔</m:t>
                    </m:r>
                    <m:r>
                      <a:rPr lang="en-US" altLang="zh-CN" sz="2000" i="1">
                        <a:latin typeface="Cambria Math" panose="02040503050406030204" pitchFamily="18" charset="0"/>
                      </a:rPr>
                      <m:t>)</m:t>
                    </m:r>
                  </m:oMath>
                </a14:m>
                <a:r>
                  <a:rPr lang="zh-CN" altLang="en-US" sz="2000" dirty="0"/>
                  <a:t>是周期为</a:t>
                </a:r>
                <a:r>
                  <a:rPr lang="en-US" altLang="zh-CN" sz="2000" dirty="0"/>
                  <a:t>1</a:t>
                </a:r>
                <a:r>
                  <a:rPr lang="zh-CN" altLang="en-US" sz="2000" dirty="0"/>
                  <a:t>的复值、连续函数。显然，离散信号傅里叶变换的频率范围限定在</a:t>
                </a:r>
                <a:r>
                  <a:rPr lang="en-US" altLang="zh-CN" sz="2000" dirty="0"/>
                  <a:t>[-1/2,1/2]</a:t>
                </a:r>
                <a:r>
                  <a:rPr lang="zh-CN" altLang="en-US" sz="2000" dirty="0"/>
                  <a:t>或等价的</a:t>
                </a:r>
                <a:r>
                  <a:rPr lang="en-US" altLang="zh-CN" sz="2000" dirty="0"/>
                  <a:t>[0,1]</a:t>
                </a:r>
                <a:r>
                  <a:rPr lang="zh-CN" altLang="en-US" sz="2000" dirty="0"/>
                  <a:t>上，在这个区间之外的任何频率与这个区间之内频率的傅里叶变换是相等的</a:t>
                </a:r>
                <a:endParaRPr lang="en-US" altLang="zh-CN" sz="2000" dirty="0"/>
              </a:p>
              <a:p>
                <a:r>
                  <a:rPr lang="zh-CN" altLang="en-US" sz="2000" dirty="0"/>
                  <a:t>对应的，一维离散函数的傅里叶逆变换定义为</a:t>
                </a:r>
                <a:endParaRPr lang="en-US" altLang="zh-CN" sz="2000" dirty="0"/>
              </a:p>
              <a:p>
                <a:pPr marL="0" indent="0" algn="ctr">
                  <a:buNone/>
                </a:pPr>
                <a14:m>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r>
                      <a:rPr lang="en-US" altLang="zh-CN" sz="2000">
                        <a:latin typeface="Cambria Math" panose="02040503050406030204" pitchFamily="18" charset="0"/>
                      </a:rPr>
                      <m:t>=</m:t>
                    </m:r>
                    <m:nary>
                      <m:naryPr>
                        <m:ctrlPr>
                          <a:rPr lang="en-US" altLang="zh-CN" sz="2000" i="1">
                            <a:latin typeface="Cambria Math" panose="02040503050406030204" pitchFamily="18" charset="0"/>
                          </a:rPr>
                        </m:ctrlPr>
                      </m:naryPr>
                      <m:sub>
                        <m:r>
                          <m:rPr>
                            <m:brk m:alnAt="23"/>
                          </m:rPr>
                          <a:rPr lang="en-US" altLang="zh-CN" sz="2000">
                            <a:latin typeface="Cambria Math" panose="02040503050406030204" pitchFamily="18" charset="0"/>
                          </a:rPr>
                          <m:t>−</m:t>
                        </m:r>
                        <m:f>
                          <m:fPr>
                            <m:ctrlPr>
                              <a:rPr lang="en-US" altLang="zh-CN" sz="2000" i="1">
                                <a:latin typeface="Cambria Math" panose="02040503050406030204" pitchFamily="18" charset="0"/>
                              </a:rPr>
                            </m:ctrlPr>
                          </m:fPr>
                          <m:num>
                            <m:r>
                              <m:rPr>
                                <m:brk m:alnAt="23"/>
                              </m:rPr>
                              <a:rPr lang="en-US" altLang="zh-CN" sz="2000">
                                <a:latin typeface="Cambria Math" panose="02040503050406030204" pitchFamily="18" charset="0"/>
                              </a:rPr>
                              <m:t>1</m:t>
                            </m:r>
                          </m:num>
                          <m:den>
                            <m:r>
                              <m:rPr>
                                <m:brk m:alnAt="23"/>
                              </m:rPr>
                              <a:rPr lang="en-US" altLang="zh-CN" sz="2000">
                                <a:latin typeface="Cambria Math" panose="02040503050406030204" pitchFamily="18" charset="0"/>
                              </a:rPr>
                              <m:t>2</m:t>
                            </m:r>
                          </m:den>
                        </m:f>
                      </m:sub>
                      <m:sup>
                        <m:f>
                          <m:fPr>
                            <m:ctrlPr>
                              <a:rPr lang="en-US" altLang="zh-CN" sz="2000" i="1">
                                <a:latin typeface="Cambria Math" panose="02040503050406030204" pitchFamily="18" charset="0"/>
                              </a:rPr>
                            </m:ctrlPr>
                          </m:fPr>
                          <m:num>
                            <m:r>
                              <a:rPr lang="en-US" altLang="zh-CN" sz="2000">
                                <a:latin typeface="Cambria Math" panose="02040503050406030204" pitchFamily="18" charset="0"/>
                              </a:rPr>
                              <m:t>1</m:t>
                            </m:r>
                          </m:num>
                          <m:den>
                            <m:r>
                              <a:rPr lang="en-US" altLang="zh-CN" sz="2000">
                                <a:latin typeface="Cambria Math" panose="02040503050406030204" pitchFamily="18" charset="0"/>
                              </a:rPr>
                              <m:t>2</m:t>
                            </m:r>
                          </m:den>
                        </m:f>
                      </m:sup>
                      <m:e>
                        <m:r>
                          <a:rPr lang="en-US" altLang="zh-CN" sz="2000" i="1">
                            <a:latin typeface="Cambria Math" panose="02040503050406030204" pitchFamily="18" charset="0"/>
                          </a:rPr>
                          <m:t>𝑋</m:t>
                        </m:r>
                        <m:r>
                          <a:rPr lang="en-US" altLang="zh-CN" sz="2000" i="1">
                            <a:latin typeface="Cambria Math" panose="02040503050406030204" pitchFamily="18" charset="0"/>
                          </a:rPr>
                          <m:t>(</m:t>
                        </m:r>
                        <m:r>
                          <a:rPr lang="en-US" altLang="zh-CN" sz="2000" i="1">
                            <a:latin typeface="Cambria Math" panose="02040503050406030204" pitchFamily="18" charset="0"/>
                          </a:rPr>
                          <m:t>𝜔</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𝑒</m:t>
                            </m:r>
                          </m:e>
                          <m:sup>
                            <m:r>
                              <a:rPr lang="en-US" altLang="zh-CN" sz="2000">
                                <a:latin typeface="Cambria Math" panose="02040503050406030204" pitchFamily="18" charset="0"/>
                              </a:rPr>
                              <m:t>𝑗</m:t>
                            </m:r>
                            <m:r>
                              <a:rPr lang="en-US" altLang="zh-CN" sz="2000">
                                <a:latin typeface="Cambria Math" panose="02040503050406030204" pitchFamily="18" charset="0"/>
                              </a:rPr>
                              <m:t>2</m:t>
                            </m:r>
                            <m:r>
                              <a:rPr lang="en-US" altLang="zh-CN" sz="2000">
                                <a:latin typeface="Cambria Math" panose="02040503050406030204" pitchFamily="18" charset="0"/>
                              </a:rPr>
                              <m:t>𝜋</m:t>
                            </m:r>
                            <m:r>
                              <a:rPr lang="en-US" altLang="zh-CN" sz="2000" b="0" i="1" smtClean="0">
                                <a:latin typeface="Cambria Math" panose="02040503050406030204" pitchFamily="18" charset="0"/>
                              </a:rPr>
                              <m:t>𝜔</m:t>
                            </m:r>
                            <m:r>
                              <a:rPr lang="en-US" altLang="zh-CN" sz="2000" b="0" i="1" smtClean="0">
                                <a:latin typeface="Cambria Math" panose="02040503050406030204" pitchFamily="18" charset="0"/>
                              </a:rPr>
                              <m:t>𝑡</m:t>
                            </m:r>
                          </m:sup>
                        </m:sSup>
                        <m:r>
                          <a:rPr lang="en-US" altLang="zh-CN" sz="2000">
                            <a:latin typeface="Cambria Math" panose="02040503050406030204" pitchFamily="18" charset="0"/>
                          </a:rPr>
                          <m:t>𝑑</m:t>
                        </m:r>
                        <m:r>
                          <a:rPr lang="en-US" altLang="zh-CN" sz="2000" b="0" i="1" smtClean="0">
                            <a:latin typeface="Cambria Math" panose="02040503050406030204" pitchFamily="18" charset="0"/>
                          </a:rPr>
                          <m:t>𝜔</m:t>
                        </m:r>
                      </m:e>
                    </m:nary>
                  </m:oMath>
                </a14:m>
                <a:r>
                  <a:rPr lang="en-US" altLang="zh-CN" sz="1600" dirty="0"/>
                  <a:t>,</a:t>
                </a:r>
              </a:p>
              <a:p>
                <a:r>
                  <a:rPr lang="zh-CN" altLang="en-US" sz="2000" dirty="0"/>
                  <a:t>注意：离散函数</a:t>
                </a:r>
                <a14:m>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oMath>
                </a14:m>
                <a:r>
                  <a:rPr lang="zh-CN" altLang="en-US" sz="2000" dirty="0"/>
                  <a:t>是绝对可和的，即</a:t>
                </a:r>
                <a14:m>
                  <m:oMath xmlns:m="http://schemas.openxmlformats.org/officeDocument/2006/math">
                    <m:nary>
                      <m:naryPr>
                        <m:chr m:val="∑"/>
                        <m:ctrlPr>
                          <a:rPr lang="en-US" altLang="zh-CN" sz="2000" i="1">
                            <a:latin typeface="Cambria Math" panose="02040503050406030204" pitchFamily="18" charset="0"/>
                          </a:rPr>
                        </m:ctrlPr>
                      </m:naryPr>
                      <m:sub>
                        <m:r>
                          <a:rPr lang="en-US" altLang="zh-CN" sz="2000" b="0" i="1" smtClean="0">
                            <a:latin typeface="Cambria Math" panose="02040503050406030204" pitchFamily="18" charset="0"/>
                          </a:rPr>
                          <m:t>𝑡</m:t>
                        </m:r>
                        <m:r>
                          <a:rPr lang="en-US" altLang="zh-CN" sz="2000" i="1">
                            <a:latin typeface="Cambria Math" panose="02040503050406030204" pitchFamily="18" charset="0"/>
                          </a:rPr>
                          <m:t>=−∞</m:t>
                        </m:r>
                      </m:sub>
                      <m:sup>
                        <m:r>
                          <a:rPr lang="en-US" altLang="zh-CN" sz="2000" i="1">
                            <a:latin typeface="Cambria Math" panose="02040503050406030204" pitchFamily="18" charset="0"/>
                          </a:rPr>
                          <m:t>∞</m:t>
                        </m:r>
                      </m:sup>
                      <m:e>
                        <m:r>
                          <m:rPr>
                            <m:lit/>
                          </m:rPr>
                          <a:rPr lang="en-US" altLang="zh-CN" sz="2000" i="1">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r>
                          <m:rPr>
                            <m:lit/>
                          </m:rPr>
                          <a:rPr lang="en-US" altLang="zh-CN" sz="2000" i="1">
                            <a:latin typeface="Cambria Math" panose="02040503050406030204" pitchFamily="18" charset="0"/>
                          </a:rPr>
                          <m:t>|</m:t>
                        </m:r>
                        <m:r>
                          <a:rPr lang="en-US" altLang="zh-CN" sz="2000" i="1">
                            <a:latin typeface="Cambria Math" panose="02040503050406030204" pitchFamily="18" charset="0"/>
                          </a:rPr>
                          <m:t>&lt;∞</m:t>
                        </m:r>
                      </m:e>
                    </m:nary>
                  </m:oMath>
                </a14:m>
                <a:r>
                  <a:rPr lang="zh-CN" altLang="en-US" sz="2000" dirty="0"/>
                  <a:t>是离散函数傅里叶变换存在的充分条件</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522" t="-1401" r="-11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802D7FC5-0450-49FF-8A37-41C240576C48}"/>
              </a:ext>
            </a:extLst>
          </p:cNvPr>
          <p:cNvPicPr>
            <a:picLocks noChangeAspect="1"/>
          </p:cNvPicPr>
          <p:nvPr/>
        </p:nvPicPr>
        <p:blipFill>
          <a:blip r:embed="rId3"/>
          <a:stretch>
            <a:fillRect/>
          </a:stretch>
        </p:blipFill>
        <p:spPr>
          <a:xfrm>
            <a:off x="5125270" y="5500124"/>
            <a:ext cx="1941459" cy="1353678"/>
          </a:xfrm>
          <a:prstGeom prst="rect">
            <a:avLst/>
          </a:prstGeom>
        </p:spPr>
      </p:pic>
    </p:spTree>
    <p:extLst>
      <p:ext uri="{BB962C8B-B14F-4D97-AF65-F5344CB8AC3E}">
        <p14:creationId xmlns:p14="http://schemas.microsoft.com/office/powerpoint/2010/main" val="3125590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一维</a:t>
            </a:r>
            <a:r>
              <a:rPr lang="en-US" altLang="zh-CN" dirty="0"/>
              <a:t>DFT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20000"/>
              </a:bodyPr>
              <a:lstStyle/>
              <a:p>
                <a:r>
                  <a:rPr lang="zh-CN" altLang="en-US" sz="1900" dirty="0"/>
                  <a:t>设</a:t>
                </a:r>
                <a14:m>
                  <m:oMath xmlns:m="http://schemas.openxmlformats.org/officeDocument/2006/math">
                    <m:r>
                      <a:rPr lang="en-US" altLang="zh-CN" sz="1900" b="0" i="1" smtClean="0">
                        <a:latin typeface="Cambria Math" panose="02040503050406030204" pitchFamily="18" charset="0"/>
                      </a:rPr>
                      <m:t>𝑥</m:t>
                    </m:r>
                    <m:r>
                      <a:rPr lang="en-US" altLang="zh-CN" sz="1900" b="0" i="1" smtClean="0">
                        <a:latin typeface="Cambria Math" panose="02040503050406030204" pitchFamily="18" charset="0"/>
                      </a:rPr>
                      <m:t>(</m:t>
                    </m:r>
                    <m:r>
                      <a:rPr lang="en-US" altLang="zh-CN" sz="1900" b="0" i="1" smtClean="0">
                        <a:latin typeface="Cambria Math" panose="02040503050406030204" pitchFamily="18" charset="0"/>
                      </a:rPr>
                      <m:t>𝑡</m:t>
                    </m:r>
                    <m:r>
                      <a:rPr lang="en-US" altLang="zh-CN" sz="1900" b="0" i="1" smtClean="0">
                        <a:latin typeface="Cambria Math" panose="02040503050406030204" pitchFamily="18" charset="0"/>
                      </a:rPr>
                      <m:t>)</m:t>
                    </m:r>
                  </m:oMath>
                </a14:m>
                <a:r>
                  <a:rPr lang="zh-CN" altLang="en-US" sz="1900" dirty="0"/>
                  <a:t>是离散变量</a:t>
                </a:r>
                <a14:m>
                  <m:oMath xmlns:m="http://schemas.openxmlformats.org/officeDocument/2006/math">
                    <m:r>
                      <a:rPr lang="en-US" altLang="zh-CN" sz="1900" b="0" i="1" smtClean="0">
                        <a:latin typeface="Cambria Math" panose="02040503050406030204" pitchFamily="18" charset="0"/>
                      </a:rPr>
                      <m:t>𝑡</m:t>
                    </m:r>
                  </m:oMath>
                </a14:m>
                <a:r>
                  <a:rPr lang="zh-CN" altLang="en-US" sz="1900" dirty="0"/>
                  <a:t>的函数，一维离散函数</a:t>
                </a:r>
                <a14:m>
                  <m:oMath xmlns:m="http://schemas.openxmlformats.org/officeDocument/2006/math">
                    <m:r>
                      <a:rPr lang="en-US" altLang="zh-CN" sz="1900" i="1">
                        <a:latin typeface="Cambria Math" panose="02040503050406030204" pitchFamily="18" charset="0"/>
                      </a:rPr>
                      <m:t>𝑥</m:t>
                    </m:r>
                    <m:r>
                      <a:rPr lang="en-US" altLang="zh-CN" sz="1900" i="1">
                        <a:latin typeface="Cambria Math" panose="02040503050406030204" pitchFamily="18" charset="0"/>
                      </a:rPr>
                      <m:t>(</m:t>
                    </m:r>
                    <m:r>
                      <a:rPr lang="en-US" altLang="zh-CN" sz="1900" i="1">
                        <a:latin typeface="Cambria Math" panose="02040503050406030204" pitchFamily="18" charset="0"/>
                      </a:rPr>
                      <m:t>𝑡</m:t>
                    </m:r>
                    <m:r>
                      <a:rPr lang="en-US" altLang="zh-CN" sz="1900" i="1">
                        <a:latin typeface="Cambria Math" panose="02040503050406030204" pitchFamily="18" charset="0"/>
                      </a:rPr>
                      <m:t>)</m:t>
                    </m:r>
                  </m:oMath>
                </a14:m>
                <a:r>
                  <a:rPr lang="zh-CN" altLang="en-US" sz="1900" dirty="0"/>
                  <a:t>的傅里叶变换</a:t>
                </a:r>
                <a14:m>
                  <m:oMath xmlns:m="http://schemas.openxmlformats.org/officeDocument/2006/math">
                    <m:r>
                      <a:rPr lang="en-US" altLang="zh-CN" sz="1900" i="1">
                        <a:latin typeface="Cambria Math" panose="02040503050406030204" pitchFamily="18" charset="0"/>
                      </a:rPr>
                      <m:t>𝐹</m:t>
                    </m:r>
                    <m:r>
                      <a:rPr lang="en-US" altLang="zh-CN" sz="1900" i="1">
                        <a:latin typeface="Cambria Math" panose="02040503050406030204" pitchFamily="18" charset="0"/>
                      </a:rPr>
                      <m:t>(</m:t>
                    </m:r>
                    <m:r>
                      <a:rPr lang="en-US" altLang="zh-CN" sz="1900" i="1">
                        <a:latin typeface="Cambria Math" panose="02040503050406030204" pitchFamily="18" charset="0"/>
                      </a:rPr>
                      <m:t>𝑢</m:t>
                    </m:r>
                    <m:r>
                      <a:rPr lang="en-US" altLang="zh-CN" sz="1900" i="1">
                        <a:latin typeface="Cambria Math" panose="02040503050406030204" pitchFamily="18" charset="0"/>
                      </a:rPr>
                      <m:t>)</m:t>
                    </m:r>
                  </m:oMath>
                </a14:m>
                <a:r>
                  <a:rPr lang="zh-CN" altLang="en-US" sz="1900" dirty="0"/>
                  <a:t>定义为</a:t>
                </a:r>
                <a:endParaRPr lang="en-US" altLang="zh-CN" sz="1900" dirty="0"/>
              </a:p>
              <a:p>
                <a:pPr marL="0" indent="0">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rPr>
                        <m:t>𝑋</m:t>
                      </m:r>
                      <m:r>
                        <a:rPr lang="en-US" altLang="zh-CN" sz="1800" i="1">
                          <a:latin typeface="Cambria Math" panose="02040503050406030204" pitchFamily="18" charset="0"/>
                        </a:rPr>
                        <m:t>(</m:t>
                      </m:r>
                      <m:r>
                        <a:rPr lang="en-US" altLang="zh-CN" sz="1800" i="1">
                          <a:latin typeface="Cambria Math" panose="02040503050406030204" pitchFamily="18" charset="0"/>
                        </a:rPr>
                        <m:t>𝜔</m:t>
                      </m:r>
                      <m:r>
                        <a:rPr lang="en-US" altLang="zh-CN" sz="1800" i="1">
                          <a:latin typeface="Cambria Math" panose="02040503050406030204" pitchFamily="18" charset="0"/>
                        </a:rPr>
                        <m:t>)=</m:t>
                      </m:r>
                      <m:nary>
                        <m:naryPr>
                          <m:chr m:val="∑"/>
                          <m:ctrlPr>
                            <a:rPr lang="en-US" altLang="zh-CN" sz="1800" i="1">
                              <a:latin typeface="Cambria Math" panose="02040503050406030204" pitchFamily="18" charset="0"/>
                            </a:rPr>
                          </m:ctrlPr>
                        </m:naryPr>
                        <m:sub>
                          <m:r>
                            <a:rPr lang="en-US" altLang="zh-CN" sz="1800" i="1">
                              <a:latin typeface="Cambria Math" panose="02040503050406030204" pitchFamily="18" charset="0"/>
                            </a:rPr>
                            <m:t>𝑥</m:t>
                          </m:r>
                          <m:r>
                            <a:rPr lang="en-US" altLang="zh-CN" sz="1800" i="1">
                              <a:latin typeface="Cambria Math" panose="02040503050406030204" pitchFamily="18" charset="0"/>
                            </a:rPr>
                            <m:t>=−∞</m:t>
                          </m:r>
                        </m:sub>
                        <m:sup>
                          <m:r>
                            <a:rPr lang="en-US" altLang="zh-CN" sz="1800" i="1">
                              <a:latin typeface="Cambria Math" panose="02040503050406030204" pitchFamily="18" charset="0"/>
                            </a:rPr>
                            <m:t>∞</m:t>
                          </m:r>
                        </m:sup>
                        <m:e>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𝑡</m:t>
                          </m:r>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𝑒</m:t>
                              </m:r>
                            </m:e>
                            <m:sup>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2</m:t>
                              </m:r>
                              <m:r>
                                <a:rPr lang="en-US" altLang="zh-CN" sz="1800" i="1">
                                  <a:latin typeface="Cambria Math" panose="02040503050406030204" pitchFamily="18" charset="0"/>
                                </a:rPr>
                                <m:t>𝜋</m:t>
                              </m:r>
                              <m:r>
                                <a:rPr lang="en-US" altLang="zh-CN" sz="1800" i="1">
                                  <a:latin typeface="Cambria Math" panose="02040503050406030204" pitchFamily="18" charset="0"/>
                                </a:rPr>
                                <m:t>𝑢𝑡</m:t>
                              </m:r>
                            </m:sup>
                          </m:sSup>
                        </m:e>
                      </m:nary>
                    </m:oMath>
                  </m:oMathPara>
                </a14:m>
                <a:endParaRPr lang="en-US" altLang="zh-CN" sz="1900" dirty="0"/>
              </a:p>
              <a:p>
                <a:r>
                  <a:rPr lang="zh-CN" altLang="en-US" sz="1900" dirty="0"/>
                  <a:t>对应的，一维离散函数的傅里叶逆变换定义为</a:t>
                </a:r>
                <a:endParaRPr lang="en-US" altLang="zh-CN" sz="1900" dirty="0"/>
              </a:p>
              <a:p>
                <a:pPr marL="0" indent="0" algn="ctr">
                  <a:buNone/>
                </a:pPr>
                <a14:m>
                  <m:oMath xmlns:m="http://schemas.openxmlformats.org/officeDocument/2006/math">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𝑡</m:t>
                    </m:r>
                    <m:r>
                      <a:rPr lang="en-US" altLang="zh-CN" sz="1800" i="1">
                        <a:latin typeface="Cambria Math" panose="02040503050406030204" pitchFamily="18" charset="0"/>
                      </a:rPr>
                      <m:t>)</m:t>
                    </m:r>
                    <m:r>
                      <a:rPr lang="en-US" altLang="zh-CN" sz="1800">
                        <a:latin typeface="Cambria Math" panose="02040503050406030204" pitchFamily="18" charset="0"/>
                      </a:rPr>
                      <m:t>=</m:t>
                    </m:r>
                    <m:nary>
                      <m:naryPr>
                        <m:ctrlPr>
                          <a:rPr lang="en-US" altLang="zh-CN" sz="1800" i="1">
                            <a:latin typeface="Cambria Math" panose="02040503050406030204" pitchFamily="18" charset="0"/>
                          </a:rPr>
                        </m:ctrlPr>
                      </m:naryPr>
                      <m:sub>
                        <m:r>
                          <m:rPr>
                            <m:brk m:alnAt="23"/>
                          </m:rPr>
                          <a:rPr lang="en-US" altLang="zh-CN" sz="1800">
                            <a:latin typeface="Cambria Math" panose="02040503050406030204" pitchFamily="18" charset="0"/>
                          </a:rPr>
                          <m:t>−</m:t>
                        </m:r>
                        <m:f>
                          <m:fPr>
                            <m:ctrlPr>
                              <a:rPr lang="en-US" altLang="zh-CN" sz="1800" i="1">
                                <a:latin typeface="Cambria Math" panose="02040503050406030204" pitchFamily="18" charset="0"/>
                              </a:rPr>
                            </m:ctrlPr>
                          </m:fPr>
                          <m:num>
                            <m:r>
                              <m:rPr>
                                <m:brk m:alnAt="23"/>
                              </m:rPr>
                              <a:rPr lang="en-US" altLang="zh-CN" sz="1800">
                                <a:latin typeface="Cambria Math" panose="02040503050406030204" pitchFamily="18" charset="0"/>
                              </a:rPr>
                              <m:t>1</m:t>
                            </m:r>
                          </m:num>
                          <m:den>
                            <m:r>
                              <m:rPr>
                                <m:brk m:alnAt="23"/>
                              </m:rPr>
                              <a:rPr lang="en-US" altLang="zh-CN" sz="1800">
                                <a:latin typeface="Cambria Math" panose="02040503050406030204" pitchFamily="18" charset="0"/>
                              </a:rPr>
                              <m:t>2</m:t>
                            </m:r>
                          </m:den>
                        </m:f>
                      </m:sub>
                      <m:sup>
                        <m:f>
                          <m:fPr>
                            <m:ctrlPr>
                              <a:rPr lang="en-US" altLang="zh-CN" sz="1800" i="1">
                                <a:latin typeface="Cambria Math" panose="02040503050406030204" pitchFamily="18" charset="0"/>
                              </a:rPr>
                            </m:ctrlPr>
                          </m:fPr>
                          <m:num>
                            <m:r>
                              <a:rPr lang="en-US" altLang="zh-CN" sz="1800">
                                <a:latin typeface="Cambria Math" panose="02040503050406030204" pitchFamily="18" charset="0"/>
                              </a:rPr>
                              <m:t>1</m:t>
                            </m:r>
                          </m:num>
                          <m:den>
                            <m:r>
                              <a:rPr lang="en-US" altLang="zh-CN" sz="1800">
                                <a:latin typeface="Cambria Math" panose="02040503050406030204" pitchFamily="18" charset="0"/>
                              </a:rPr>
                              <m:t>2</m:t>
                            </m:r>
                          </m:den>
                        </m:f>
                      </m:sup>
                      <m:e>
                        <m:r>
                          <a:rPr lang="en-US" altLang="zh-CN" sz="1800" i="1">
                            <a:latin typeface="Cambria Math" panose="02040503050406030204" pitchFamily="18" charset="0"/>
                          </a:rPr>
                          <m:t>𝑋</m:t>
                        </m:r>
                        <m:r>
                          <a:rPr lang="en-US" altLang="zh-CN" sz="1800" i="1">
                            <a:latin typeface="Cambria Math" panose="02040503050406030204" pitchFamily="18" charset="0"/>
                          </a:rPr>
                          <m:t>(</m:t>
                        </m:r>
                        <m:r>
                          <a:rPr lang="en-US" altLang="zh-CN" sz="1800" i="1">
                            <a:latin typeface="Cambria Math" panose="02040503050406030204" pitchFamily="18" charset="0"/>
                          </a:rPr>
                          <m:t>𝜔</m:t>
                        </m:r>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a:latin typeface="Cambria Math" panose="02040503050406030204" pitchFamily="18" charset="0"/>
                              </a:rPr>
                              <m:t>𝑒</m:t>
                            </m:r>
                          </m:e>
                          <m:sup>
                            <m:r>
                              <a:rPr lang="en-US" altLang="zh-CN" sz="1800">
                                <a:latin typeface="Cambria Math" panose="02040503050406030204" pitchFamily="18" charset="0"/>
                              </a:rPr>
                              <m:t>𝑗</m:t>
                            </m:r>
                            <m:r>
                              <a:rPr lang="en-US" altLang="zh-CN" sz="1800">
                                <a:latin typeface="Cambria Math" panose="02040503050406030204" pitchFamily="18" charset="0"/>
                              </a:rPr>
                              <m:t>2</m:t>
                            </m:r>
                            <m:r>
                              <a:rPr lang="en-US" altLang="zh-CN" sz="1800">
                                <a:latin typeface="Cambria Math" panose="02040503050406030204" pitchFamily="18" charset="0"/>
                              </a:rPr>
                              <m:t>𝜋</m:t>
                            </m:r>
                            <m:r>
                              <a:rPr lang="en-US" altLang="zh-CN" sz="1800" i="1">
                                <a:latin typeface="Cambria Math" panose="02040503050406030204" pitchFamily="18" charset="0"/>
                              </a:rPr>
                              <m:t>𝜔</m:t>
                            </m:r>
                            <m:r>
                              <a:rPr lang="en-US" altLang="zh-CN" sz="1800" i="1">
                                <a:latin typeface="Cambria Math" panose="02040503050406030204" pitchFamily="18" charset="0"/>
                              </a:rPr>
                              <m:t>𝑡</m:t>
                            </m:r>
                          </m:sup>
                        </m:sSup>
                        <m:r>
                          <a:rPr lang="en-US" altLang="zh-CN" sz="1800">
                            <a:latin typeface="Cambria Math" panose="02040503050406030204" pitchFamily="18" charset="0"/>
                          </a:rPr>
                          <m:t>𝑑</m:t>
                        </m:r>
                        <m:r>
                          <a:rPr lang="en-US" altLang="zh-CN" sz="1800" i="1">
                            <a:latin typeface="Cambria Math" panose="02040503050406030204" pitchFamily="18" charset="0"/>
                          </a:rPr>
                          <m:t>𝜔</m:t>
                        </m:r>
                      </m:e>
                    </m:nary>
                  </m:oMath>
                </a14:m>
                <a:r>
                  <a:rPr lang="en-US" altLang="zh-CN" sz="1520" dirty="0"/>
                  <a:t>,</a:t>
                </a:r>
              </a:p>
              <a:p>
                <a:r>
                  <a:rPr lang="zh-CN" altLang="en-US" sz="1900" dirty="0"/>
                  <a:t>注意：离散函数</a:t>
                </a:r>
                <a14:m>
                  <m:oMath xmlns:m="http://schemas.openxmlformats.org/officeDocument/2006/math">
                    <m:r>
                      <a:rPr lang="en-US" altLang="zh-CN" sz="1900" i="1">
                        <a:latin typeface="Cambria Math" panose="02040503050406030204" pitchFamily="18" charset="0"/>
                      </a:rPr>
                      <m:t>𝑥</m:t>
                    </m:r>
                    <m:r>
                      <a:rPr lang="en-US" altLang="zh-CN" sz="1900" i="1">
                        <a:latin typeface="Cambria Math" panose="02040503050406030204" pitchFamily="18" charset="0"/>
                      </a:rPr>
                      <m:t>(</m:t>
                    </m:r>
                    <m:r>
                      <a:rPr lang="en-US" altLang="zh-CN" sz="1900" i="1">
                        <a:latin typeface="Cambria Math" panose="02040503050406030204" pitchFamily="18" charset="0"/>
                      </a:rPr>
                      <m:t>𝑡</m:t>
                    </m:r>
                    <m:r>
                      <a:rPr lang="en-US" altLang="zh-CN" sz="1900" i="1">
                        <a:latin typeface="Cambria Math" panose="02040503050406030204" pitchFamily="18" charset="0"/>
                      </a:rPr>
                      <m:t>)</m:t>
                    </m:r>
                  </m:oMath>
                </a14:m>
                <a:r>
                  <a:rPr lang="zh-CN" altLang="en-US" sz="1900" dirty="0"/>
                  <a:t>中，如果频率</a:t>
                </a:r>
                <a14:m>
                  <m:oMath xmlns:m="http://schemas.openxmlformats.org/officeDocument/2006/math">
                    <m:r>
                      <a:rPr lang="en-US" altLang="zh-CN" sz="2000" i="1">
                        <a:latin typeface="Cambria Math" panose="02040503050406030204" pitchFamily="18" charset="0"/>
                      </a:rPr>
                      <m:t>𝜔</m:t>
                    </m:r>
                  </m:oMath>
                </a14:m>
                <a:r>
                  <a:rPr lang="zh-CN" altLang="en-US" sz="1900" dirty="0"/>
                  <a:t>是连续的，则称为</a:t>
                </a:r>
                <a:r>
                  <a:rPr lang="en-US" altLang="zh-CN" sz="1900" dirty="0"/>
                  <a:t>DTFT</a:t>
                </a:r>
                <a:r>
                  <a:rPr lang="zh-CN" altLang="en-US" sz="1900" dirty="0"/>
                  <a:t>，离散时间傅立叶变换，我们一般只讨论</a:t>
                </a:r>
                <a:r>
                  <a:rPr lang="en-US" altLang="zh-CN" sz="1900" dirty="0"/>
                  <a:t>DFT</a:t>
                </a:r>
                <a:r>
                  <a:rPr lang="zh-CN" altLang="en-US" sz="1900" dirty="0"/>
                  <a:t>，也就是时间和频率都是离散的！</a:t>
                </a:r>
                <a:endParaRPr lang="en-US" altLang="zh-CN" sz="1900" dirty="0"/>
              </a:p>
              <a:p>
                <a:r>
                  <a:rPr lang="en-US" altLang="zh-CN" sz="1900" dirty="0"/>
                  <a:t>DTFT</a:t>
                </a:r>
                <a:r>
                  <a:rPr lang="zh-CN" altLang="en-US" sz="1900" dirty="0"/>
                  <a:t>不适合</a:t>
                </a:r>
                <a:r>
                  <a:rPr lang="en-US" altLang="zh-CN" sz="1900" dirty="0"/>
                  <a:t>DSP</a:t>
                </a:r>
                <a:r>
                  <a:rPr lang="zh-CN" altLang="en-US" sz="1900" dirty="0"/>
                  <a:t>应用</a:t>
                </a:r>
                <a:endParaRPr lang="en-US" altLang="zh-CN" sz="1900" dirty="0"/>
              </a:p>
              <a:p>
                <a:pPr lvl="1"/>
                <a:r>
                  <a:rPr lang="en-US" altLang="zh-CN" sz="1520" dirty="0"/>
                  <a:t>DSP</a:t>
                </a:r>
                <a:r>
                  <a:rPr lang="zh-CN" altLang="en-US" sz="1520" dirty="0"/>
                  <a:t>中，我们只能计算具体频率</a:t>
                </a:r>
                <a14:m>
                  <m:oMath xmlns:m="http://schemas.openxmlformats.org/officeDocument/2006/math">
                    <m:r>
                      <a:rPr lang="en-US" altLang="zh-CN" sz="1600" i="1">
                        <a:latin typeface="Cambria Math" panose="02040503050406030204" pitchFamily="18" charset="0"/>
                      </a:rPr>
                      <m:t>𝜔</m:t>
                    </m:r>
                  </m:oMath>
                </a14:m>
                <a:r>
                  <a:rPr lang="zh-CN" altLang="en-US" sz="1520" dirty="0"/>
                  <a:t>的离散点上的频谱，而不是每个连续值上的频谱</a:t>
                </a:r>
                <a:endParaRPr lang="en-US" altLang="zh-CN" sz="1520" dirty="0"/>
              </a:p>
              <a:p>
                <a:pPr lvl="1"/>
                <a:r>
                  <a:rPr lang="zh-CN" altLang="en-US" sz="1520" dirty="0"/>
                  <a:t>在任何</a:t>
                </a:r>
                <a:r>
                  <a:rPr lang="en-US" altLang="zh-CN" sz="1520" dirty="0"/>
                  <a:t>DSP</a:t>
                </a:r>
                <a:r>
                  <a:rPr lang="zh-CN" altLang="en-US" sz="1520" dirty="0"/>
                  <a:t>应用中的信号都只能在有限点上进行测量，即：</a:t>
                </a:r>
                <a:endParaRPr lang="en-US" altLang="zh-CN" sz="1520" dirty="0"/>
              </a:p>
              <a:p>
                <a:pPr lvl="1"/>
                <a14:m>
                  <m:oMath xmlns:m="http://schemas.openxmlformats.org/officeDocument/2006/math">
                    <m:r>
                      <a:rPr lang="en-US" altLang="zh-CN" sz="1520" b="1" i="1" smtClean="0">
                        <a:latin typeface="Cambria Math" panose="02040503050406030204" pitchFamily="18" charset="0"/>
                      </a:rPr>
                      <m:t>𝒙</m:t>
                    </m:r>
                    <m:d>
                      <m:dPr>
                        <m:ctrlPr>
                          <a:rPr lang="en-US" altLang="zh-CN" sz="1520" b="1" i="1">
                            <a:latin typeface="Cambria Math" panose="02040503050406030204" pitchFamily="18" charset="0"/>
                          </a:rPr>
                        </m:ctrlPr>
                      </m:dPr>
                      <m:e>
                        <m:r>
                          <a:rPr lang="en-US" altLang="zh-CN" sz="1520" b="1" i="1">
                            <a:latin typeface="Cambria Math" panose="02040503050406030204" pitchFamily="18" charset="0"/>
                          </a:rPr>
                          <m:t>𝒏</m:t>
                        </m:r>
                      </m:e>
                    </m:d>
                    <m:r>
                      <a:rPr lang="en-US" altLang="zh-CN" sz="1520" b="1" i="1">
                        <a:latin typeface="Cambria Math" panose="02040503050406030204" pitchFamily="18" charset="0"/>
                      </a:rPr>
                      <m:t>=</m:t>
                    </m:r>
                    <m:d>
                      <m:dPr>
                        <m:begChr m:val="{"/>
                        <m:endChr m:val=""/>
                        <m:ctrlPr>
                          <a:rPr lang="en-US" altLang="zh-CN" sz="1520" b="1" i="1">
                            <a:latin typeface="Cambria Math" panose="02040503050406030204" pitchFamily="18" charset="0"/>
                          </a:rPr>
                        </m:ctrlPr>
                      </m:dPr>
                      <m:e>
                        <m:m>
                          <m:mPr>
                            <m:mcs>
                              <m:mc>
                                <m:mcPr>
                                  <m:count m:val="1"/>
                                  <m:mcJc m:val="center"/>
                                </m:mcPr>
                              </m:mc>
                            </m:mcs>
                            <m:ctrlPr>
                              <a:rPr lang="en-US" altLang="zh-CN" sz="1520" i="1">
                                <a:latin typeface="Cambria Math" panose="02040503050406030204" pitchFamily="18" charset="0"/>
                              </a:rPr>
                            </m:ctrlPr>
                          </m:mPr>
                          <m:mr>
                            <m:e>
                              <m:r>
                                <m:rPr>
                                  <m:brk m:alnAt="7"/>
                                </m:rPr>
                                <a:rPr lang="en-US" altLang="zh-CN" sz="1520" b="1" i="1">
                                  <a:latin typeface="Cambria Math" panose="02040503050406030204" pitchFamily="18" charset="0"/>
                                </a:rPr>
                                <m:t>𝟎</m:t>
                              </m:r>
                              <m:r>
                                <a:rPr lang="en-US" altLang="zh-CN" sz="1520" b="1" i="1">
                                  <a:latin typeface="Cambria Math" panose="02040503050406030204" pitchFamily="18" charset="0"/>
                                </a:rPr>
                                <m:t>,</m:t>
                              </m:r>
                              <m:r>
                                <a:rPr lang="en-US" altLang="zh-CN" sz="1520" b="1" i="1">
                                  <a:latin typeface="Cambria Math" panose="02040503050406030204" pitchFamily="18" charset="0"/>
                                </a:rPr>
                                <m:t>𝒏</m:t>
                              </m:r>
                              <m:r>
                                <a:rPr lang="en-US" altLang="zh-CN" sz="1520" b="1" i="1">
                                  <a:latin typeface="Cambria Math" panose="02040503050406030204" pitchFamily="18" charset="0"/>
                                </a:rPr>
                                <m:t>&lt;</m:t>
                              </m:r>
                              <m:r>
                                <a:rPr lang="en-US" altLang="zh-CN" sz="1520" b="1" i="1">
                                  <a:latin typeface="Cambria Math" panose="02040503050406030204" pitchFamily="18" charset="0"/>
                                </a:rPr>
                                <m:t>𝟎</m:t>
                              </m:r>
                            </m:e>
                          </m:mr>
                          <m:mr>
                            <m:e>
                              <m:acc>
                                <m:accPr>
                                  <m:chr m:val="̅"/>
                                  <m:ctrlPr>
                                    <a:rPr lang="en-US" altLang="zh-CN" sz="1520" b="1" i="1" smtClean="0">
                                      <a:latin typeface="Cambria Math" panose="02040503050406030204" pitchFamily="18" charset="0"/>
                                    </a:rPr>
                                  </m:ctrlPr>
                                </m:accPr>
                                <m:e>
                                  <m:r>
                                    <a:rPr lang="en-US" altLang="zh-CN" sz="1520" b="1" i="1" smtClean="0">
                                      <a:latin typeface="Cambria Math" panose="02040503050406030204" pitchFamily="18" charset="0"/>
                                    </a:rPr>
                                    <m:t>𝒙</m:t>
                                  </m:r>
                                </m:e>
                              </m:acc>
                              <m:d>
                                <m:dPr>
                                  <m:ctrlPr>
                                    <a:rPr lang="en-US" altLang="zh-CN" sz="1520" b="1" i="1">
                                      <a:latin typeface="Cambria Math" panose="02040503050406030204" pitchFamily="18" charset="0"/>
                                    </a:rPr>
                                  </m:ctrlPr>
                                </m:dPr>
                                <m:e>
                                  <m:r>
                                    <a:rPr lang="en-US" altLang="zh-CN" sz="1520" b="1" i="1">
                                      <a:latin typeface="Cambria Math" panose="02040503050406030204" pitchFamily="18" charset="0"/>
                                    </a:rPr>
                                    <m:t>𝒏</m:t>
                                  </m:r>
                                </m:e>
                              </m:d>
                              <m:r>
                                <a:rPr lang="en-US" altLang="zh-CN" sz="1520" b="1" i="1">
                                  <a:latin typeface="Cambria Math" panose="02040503050406030204" pitchFamily="18" charset="0"/>
                                </a:rPr>
                                <m:t>,</m:t>
                              </m:r>
                              <m:r>
                                <a:rPr lang="en-US" altLang="zh-CN" sz="1520" b="1" i="1">
                                  <a:latin typeface="Cambria Math" panose="02040503050406030204" pitchFamily="18" charset="0"/>
                                </a:rPr>
                                <m:t>𝟎</m:t>
                              </m:r>
                              <m:r>
                                <a:rPr lang="en-US" altLang="zh-CN" sz="1520" b="1" i="1">
                                  <a:latin typeface="Cambria Math" panose="02040503050406030204" pitchFamily="18" charset="0"/>
                                </a:rPr>
                                <m:t>≤</m:t>
                              </m:r>
                              <m:r>
                                <a:rPr lang="en-US" altLang="zh-CN" sz="1520" b="1" i="1">
                                  <a:latin typeface="Cambria Math" panose="02040503050406030204" pitchFamily="18" charset="0"/>
                                </a:rPr>
                                <m:t>𝒏</m:t>
                              </m:r>
                              <m:r>
                                <a:rPr lang="en-US" altLang="zh-CN" sz="1520" b="1" i="1">
                                  <a:latin typeface="Cambria Math" panose="02040503050406030204" pitchFamily="18" charset="0"/>
                                </a:rPr>
                                <m:t>≤</m:t>
                              </m:r>
                              <m:r>
                                <a:rPr lang="en-US" altLang="zh-CN" sz="1520" b="1" i="1">
                                  <a:latin typeface="Cambria Math" panose="02040503050406030204" pitchFamily="18" charset="0"/>
                                </a:rPr>
                                <m:t>𝑵</m:t>
                              </m:r>
                              <m:r>
                                <a:rPr lang="en-US" altLang="zh-CN" sz="1520" b="1" i="1">
                                  <a:latin typeface="Cambria Math" panose="02040503050406030204" pitchFamily="18" charset="0"/>
                                </a:rPr>
                                <m:t>−</m:t>
                              </m:r>
                              <m:r>
                                <a:rPr lang="en-US" altLang="zh-CN" sz="1520" b="1" i="1">
                                  <a:latin typeface="Cambria Math" panose="02040503050406030204" pitchFamily="18" charset="0"/>
                                </a:rPr>
                                <m:t>𝟏</m:t>
                              </m:r>
                            </m:e>
                          </m:mr>
                          <m:mr>
                            <m:e>
                              <m:r>
                                <a:rPr lang="en-US" altLang="zh-CN" sz="1520" b="1" i="1">
                                  <a:latin typeface="Cambria Math" panose="02040503050406030204" pitchFamily="18" charset="0"/>
                                </a:rPr>
                                <m:t>𝟎</m:t>
                              </m:r>
                              <m:r>
                                <a:rPr lang="en-US" altLang="zh-CN" sz="1520" b="1" i="1">
                                  <a:latin typeface="Cambria Math" panose="02040503050406030204" pitchFamily="18" charset="0"/>
                                </a:rPr>
                                <m:t>,</m:t>
                              </m:r>
                              <m:r>
                                <a:rPr lang="en-US" altLang="zh-CN" sz="1520" b="1" i="1">
                                  <a:latin typeface="Cambria Math" panose="02040503050406030204" pitchFamily="18" charset="0"/>
                                </a:rPr>
                                <m:t>𝒏</m:t>
                              </m:r>
                              <m:r>
                                <a:rPr lang="en-US" altLang="zh-CN" sz="1520" b="1" i="1">
                                  <a:latin typeface="Cambria Math" panose="02040503050406030204" pitchFamily="18" charset="0"/>
                                </a:rPr>
                                <m:t>≥</m:t>
                              </m:r>
                              <m:r>
                                <a:rPr lang="en-US" altLang="zh-CN" sz="1520" b="1" i="1">
                                  <a:latin typeface="Cambria Math" panose="02040503050406030204" pitchFamily="18" charset="0"/>
                                </a:rPr>
                                <m:t>𝑵</m:t>
                              </m:r>
                            </m:e>
                          </m:mr>
                        </m:m>
                      </m:e>
                    </m:d>
                  </m:oMath>
                </a14:m>
                <a:r>
                  <a:rPr lang="en-US" altLang="zh-CN" sz="1520" dirty="0"/>
                  <a:t>, </a:t>
                </a:r>
                <a:r>
                  <a:rPr lang="zh-CN" altLang="en-US" sz="1520" dirty="0"/>
                  <a:t>这里</a:t>
                </a:r>
                <a14:m>
                  <m:oMath xmlns:m="http://schemas.openxmlformats.org/officeDocument/2006/math">
                    <m:acc>
                      <m:accPr>
                        <m:chr m:val="̅"/>
                        <m:ctrlPr>
                          <a:rPr lang="en-US" altLang="zh-CN" sz="1520" b="1" i="1">
                            <a:latin typeface="Cambria Math" panose="02040503050406030204" pitchFamily="18" charset="0"/>
                          </a:rPr>
                        </m:ctrlPr>
                      </m:accPr>
                      <m:e>
                        <m:r>
                          <a:rPr lang="en-US" altLang="zh-CN" sz="1520" b="1" i="1" smtClean="0">
                            <a:latin typeface="Cambria Math" panose="02040503050406030204" pitchFamily="18" charset="0"/>
                          </a:rPr>
                          <m:t>𝒙</m:t>
                        </m:r>
                      </m:e>
                    </m:acc>
                    <m:r>
                      <a:rPr lang="en-US" altLang="zh-CN" sz="1900" b="1" i="1" dirty="0">
                        <a:latin typeface="Cambria Math" panose="02040503050406030204" pitchFamily="18" charset="0"/>
                      </a:rPr>
                      <m:t> (</m:t>
                    </m:r>
                    <m:r>
                      <a:rPr lang="en-US" altLang="zh-CN" sz="1900" b="1" i="1" dirty="0">
                        <a:latin typeface="Cambria Math" panose="02040503050406030204" pitchFamily="18" charset="0"/>
                      </a:rPr>
                      <m:t>𝒏</m:t>
                    </m:r>
                    <m:r>
                      <a:rPr lang="en-US" altLang="zh-CN" sz="1900" b="1" i="1" dirty="0">
                        <a:latin typeface="Cambria Math" panose="02040503050406030204" pitchFamily="18" charset="0"/>
                      </a:rPr>
                      <m:t>)</m:t>
                    </m:r>
                  </m:oMath>
                </a14:m>
                <a:r>
                  <a:rPr lang="zh-CN" altLang="en-US" sz="1520" dirty="0"/>
                  <a:t>就是测量的</a:t>
                </a:r>
                <a14:m>
                  <m:oMath xmlns:m="http://schemas.openxmlformats.org/officeDocument/2006/math">
                    <m:r>
                      <a:rPr lang="en-US" altLang="zh-CN" sz="1520" b="1" i="1">
                        <a:latin typeface="Cambria Math" panose="02040503050406030204" pitchFamily="18" charset="0"/>
                      </a:rPr>
                      <m:t>𝑵</m:t>
                    </m:r>
                  </m:oMath>
                </a14:m>
                <a:r>
                  <a:rPr lang="zh-CN" altLang="en-US" sz="1520" dirty="0"/>
                  <a:t>个值</a:t>
                </a:r>
                <a:endParaRPr lang="en-US" altLang="zh-CN" sz="1520" dirty="0"/>
              </a:p>
              <a:p>
                <a:r>
                  <a:rPr lang="zh-CN" altLang="en-US" sz="1900" dirty="0"/>
                  <a:t>在</a:t>
                </a:r>
                <a14:m>
                  <m:oMath xmlns:m="http://schemas.openxmlformats.org/officeDocument/2006/math">
                    <m:r>
                      <m:rPr>
                        <m:sty m:val="p"/>
                      </m:rPr>
                      <a:rPr lang="en-US" altLang="zh-CN" sz="1900" b="0" i="0" smtClean="0">
                        <a:latin typeface="Cambria Math" panose="02040503050406030204" pitchFamily="18" charset="0"/>
                      </a:rPr>
                      <m:t>X</m:t>
                    </m:r>
                    <m:r>
                      <a:rPr lang="en-US" altLang="zh-CN" sz="1900" b="1" i="1">
                        <a:latin typeface="Cambria Math" panose="02040503050406030204" pitchFamily="18" charset="0"/>
                      </a:rPr>
                      <m:t>(</m:t>
                    </m:r>
                    <m:r>
                      <a:rPr lang="en-US" altLang="zh-CN" sz="1900" b="1" i="1" smtClean="0">
                        <a:latin typeface="Cambria Math" panose="02040503050406030204" pitchFamily="18" charset="0"/>
                      </a:rPr>
                      <m:t>𝝎</m:t>
                    </m:r>
                    <m:r>
                      <a:rPr lang="en-US" altLang="zh-CN" sz="1900" b="1" i="1">
                        <a:latin typeface="Cambria Math" panose="02040503050406030204" pitchFamily="18" charset="0"/>
                      </a:rPr>
                      <m:t>)</m:t>
                    </m:r>
                  </m:oMath>
                </a14:m>
                <a:r>
                  <a:rPr lang="zh-CN" altLang="en-US" sz="1900" dirty="0"/>
                  <a:t>上采样，使得：</a:t>
                </a:r>
                <a14:m>
                  <m:oMath xmlns:m="http://schemas.openxmlformats.org/officeDocument/2006/math">
                    <m:r>
                      <a:rPr lang="en-US" altLang="zh-CN" sz="1900" b="1" i="1" smtClean="0">
                        <a:latin typeface="Cambria Math" panose="02040503050406030204" pitchFamily="18" charset="0"/>
                      </a:rPr>
                      <m:t>𝑿</m:t>
                    </m:r>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𝒌</m:t>
                        </m:r>
                      </m:e>
                    </m:d>
                    <m:r>
                      <a:rPr lang="en-US" altLang="zh-CN" sz="1900" b="1" i="1">
                        <a:latin typeface="Cambria Math" panose="02040503050406030204" pitchFamily="18" charset="0"/>
                      </a:rPr>
                      <m:t>=</m:t>
                    </m:r>
                    <m:r>
                      <a:rPr lang="en-US" altLang="zh-CN" sz="1900" b="1" i="1" smtClean="0">
                        <a:latin typeface="Cambria Math" panose="02040503050406030204" pitchFamily="18" charset="0"/>
                      </a:rPr>
                      <m:t>𝑿</m:t>
                    </m:r>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𝒌</m:t>
                        </m:r>
                        <m:r>
                          <a:rPr lang="en-US" altLang="zh-CN" sz="1900" b="1">
                            <a:latin typeface="Cambria Math" panose="02040503050406030204" pitchFamily="18" charset="0"/>
                          </a:rPr>
                          <m:t>𝚫</m:t>
                        </m:r>
                        <m:r>
                          <a:rPr lang="en-US" altLang="zh-CN" sz="1900" b="1" i="1" smtClean="0">
                            <a:latin typeface="Cambria Math" panose="02040503050406030204" pitchFamily="18" charset="0"/>
                          </a:rPr>
                          <m:t>𝝎</m:t>
                        </m:r>
                      </m:e>
                    </m:d>
                    <m:r>
                      <a:rPr lang="en-US" altLang="zh-CN" sz="1900" b="1" i="1">
                        <a:latin typeface="Cambria Math" panose="02040503050406030204" pitchFamily="18" charset="0"/>
                      </a:rPr>
                      <m:t>,</m:t>
                    </m:r>
                    <m:r>
                      <a:rPr lang="en-US" altLang="zh-CN" sz="1900" b="1">
                        <a:latin typeface="Cambria Math" panose="02040503050406030204" pitchFamily="18" charset="0"/>
                      </a:rPr>
                      <m:t>𝚫</m:t>
                    </m:r>
                    <m:r>
                      <a:rPr lang="en-US" altLang="zh-CN" sz="1900" b="1" i="1" smtClean="0">
                        <a:latin typeface="Cambria Math" panose="02040503050406030204" pitchFamily="18" charset="0"/>
                      </a:rPr>
                      <m:t>𝝎</m:t>
                    </m:r>
                    <m:r>
                      <a:rPr lang="en-US" altLang="zh-CN" sz="1900" b="1" i="1">
                        <a:latin typeface="Cambria Math" panose="02040503050406030204" pitchFamily="18" charset="0"/>
                      </a:rPr>
                      <m:t>=</m:t>
                    </m:r>
                    <m:f>
                      <m:fPr>
                        <m:ctrlPr>
                          <a:rPr lang="en-US" altLang="zh-CN" sz="1900" b="1" i="1">
                            <a:latin typeface="Cambria Math" panose="02040503050406030204" pitchFamily="18" charset="0"/>
                          </a:rPr>
                        </m:ctrlPr>
                      </m:fPr>
                      <m:num>
                        <m:r>
                          <a:rPr lang="en-US" altLang="zh-CN" sz="1900" b="1" i="1">
                            <a:latin typeface="Cambria Math" panose="02040503050406030204" pitchFamily="18" charset="0"/>
                          </a:rPr>
                          <m:t>𝟐</m:t>
                        </m:r>
                        <m:r>
                          <a:rPr lang="en-US" altLang="zh-CN" sz="1900" b="1" i="1">
                            <a:latin typeface="Cambria Math" panose="02040503050406030204" pitchFamily="18" charset="0"/>
                          </a:rPr>
                          <m:t>𝝅</m:t>
                        </m:r>
                      </m:num>
                      <m:den>
                        <m:r>
                          <a:rPr lang="en-US" altLang="zh-CN" sz="1900" b="1" i="1">
                            <a:latin typeface="Cambria Math" panose="02040503050406030204" pitchFamily="18" charset="0"/>
                          </a:rPr>
                          <m:t>𝑵</m:t>
                        </m:r>
                      </m:den>
                    </m:f>
                    <m:r>
                      <a:rPr lang="en-US" altLang="zh-CN" sz="1900" b="1" i="1">
                        <a:latin typeface="Cambria Math" panose="02040503050406030204" pitchFamily="18" charset="0"/>
                      </a:rPr>
                      <m:t>⇒</m:t>
                    </m:r>
                    <m:r>
                      <a:rPr lang="en-US" altLang="zh-CN" sz="1900" b="1" i="1" smtClean="0">
                        <a:solidFill>
                          <a:srgbClr val="FF0000"/>
                        </a:solidFill>
                        <a:latin typeface="Cambria Math" panose="02040503050406030204" pitchFamily="18" charset="0"/>
                      </a:rPr>
                      <m:t>𝑿</m:t>
                    </m:r>
                    <m:d>
                      <m:dPr>
                        <m:ctrlPr>
                          <a:rPr lang="en-US" altLang="zh-CN" sz="1900" b="1" i="1">
                            <a:solidFill>
                              <a:srgbClr val="FF0000"/>
                            </a:solidFill>
                            <a:latin typeface="Cambria Math" panose="02040503050406030204" pitchFamily="18" charset="0"/>
                          </a:rPr>
                        </m:ctrlPr>
                      </m:dPr>
                      <m:e>
                        <m:r>
                          <a:rPr lang="en-US" altLang="zh-CN" sz="1900" b="1" i="1">
                            <a:solidFill>
                              <a:srgbClr val="FF0000"/>
                            </a:solidFill>
                            <a:latin typeface="Cambria Math" panose="02040503050406030204" pitchFamily="18" charset="0"/>
                          </a:rPr>
                          <m:t>𝒌</m:t>
                        </m:r>
                      </m:e>
                    </m:d>
                    <m:r>
                      <a:rPr lang="en-US" altLang="zh-CN" sz="1900" b="1" i="1">
                        <a:solidFill>
                          <a:srgbClr val="FF0000"/>
                        </a:solidFill>
                        <a:latin typeface="Cambria Math" panose="02040503050406030204" pitchFamily="18" charset="0"/>
                      </a:rPr>
                      <m:t>=</m:t>
                    </m:r>
                    <m:nary>
                      <m:naryPr>
                        <m:chr m:val="∑"/>
                        <m:ctrlPr>
                          <a:rPr lang="en-US" altLang="zh-CN" sz="1900" b="1" i="1">
                            <a:solidFill>
                              <a:srgbClr val="FF0000"/>
                            </a:solidFill>
                            <a:latin typeface="Cambria Math" panose="02040503050406030204" pitchFamily="18" charset="0"/>
                          </a:rPr>
                        </m:ctrlPr>
                      </m:naryPr>
                      <m:sub>
                        <m:r>
                          <a:rPr lang="en-US" altLang="zh-CN" sz="1900" b="1" i="1">
                            <a:solidFill>
                              <a:srgbClr val="FF0000"/>
                            </a:solidFill>
                            <a:latin typeface="Cambria Math" panose="02040503050406030204" pitchFamily="18" charset="0"/>
                          </a:rPr>
                          <m:t>𝒏</m:t>
                        </m:r>
                        <m:r>
                          <a:rPr lang="en-US" altLang="zh-CN" sz="1900" b="1" i="1">
                            <a:solidFill>
                              <a:srgbClr val="FF0000"/>
                            </a:solidFill>
                            <a:latin typeface="Cambria Math" panose="02040503050406030204" pitchFamily="18" charset="0"/>
                          </a:rPr>
                          <m:t>=</m:t>
                        </m:r>
                        <m:r>
                          <a:rPr lang="en-US" altLang="zh-CN" sz="1900" b="1" i="1">
                            <a:solidFill>
                              <a:srgbClr val="FF0000"/>
                            </a:solidFill>
                            <a:latin typeface="Cambria Math" panose="02040503050406030204" pitchFamily="18" charset="0"/>
                          </a:rPr>
                          <m:t>𝟎</m:t>
                        </m:r>
                      </m:sub>
                      <m:sup>
                        <m:r>
                          <a:rPr lang="en-US" altLang="zh-CN" sz="1900" b="1" i="1">
                            <a:solidFill>
                              <a:srgbClr val="FF0000"/>
                            </a:solidFill>
                            <a:latin typeface="Cambria Math" panose="02040503050406030204" pitchFamily="18" charset="0"/>
                          </a:rPr>
                          <m:t>𝑵</m:t>
                        </m:r>
                        <m:r>
                          <a:rPr lang="en-US" altLang="zh-CN" sz="1900" b="1" i="1">
                            <a:solidFill>
                              <a:srgbClr val="FF0000"/>
                            </a:solidFill>
                            <a:latin typeface="Cambria Math" panose="02040503050406030204" pitchFamily="18" charset="0"/>
                          </a:rPr>
                          <m:t>−</m:t>
                        </m:r>
                        <m:r>
                          <a:rPr lang="en-US" altLang="zh-CN" sz="1900" b="1" i="1">
                            <a:solidFill>
                              <a:srgbClr val="FF0000"/>
                            </a:solidFill>
                            <a:latin typeface="Cambria Math" panose="02040503050406030204" pitchFamily="18" charset="0"/>
                          </a:rPr>
                          <m:t>𝟏</m:t>
                        </m:r>
                      </m:sup>
                      <m:e>
                        <m:acc>
                          <m:accPr>
                            <m:chr m:val="̅"/>
                            <m:ctrlPr>
                              <a:rPr lang="en-US" altLang="zh-CN" sz="1900" b="1" i="1">
                                <a:solidFill>
                                  <a:srgbClr val="FF0000"/>
                                </a:solidFill>
                                <a:latin typeface="Cambria Math" panose="02040503050406030204" pitchFamily="18" charset="0"/>
                              </a:rPr>
                            </m:ctrlPr>
                          </m:accPr>
                          <m:e>
                            <m:r>
                              <a:rPr lang="en-US" altLang="zh-CN" sz="1900" b="1" i="1" smtClean="0">
                                <a:solidFill>
                                  <a:srgbClr val="FF0000"/>
                                </a:solidFill>
                                <a:latin typeface="Cambria Math" panose="02040503050406030204" pitchFamily="18" charset="0"/>
                              </a:rPr>
                              <m:t>𝒙</m:t>
                            </m:r>
                          </m:e>
                        </m:acc>
                        <m:d>
                          <m:dPr>
                            <m:ctrlPr>
                              <a:rPr lang="en-US" altLang="zh-CN" sz="1900" b="1" i="1">
                                <a:solidFill>
                                  <a:srgbClr val="FF0000"/>
                                </a:solidFill>
                                <a:latin typeface="Cambria Math" panose="02040503050406030204" pitchFamily="18" charset="0"/>
                              </a:rPr>
                            </m:ctrlPr>
                          </m:dPr>
                          <m:e>
                            <m:r>
                              <a:rPr lang="en-US" altLang="zh-CN" sz="1900" b="1" i="1">
                                <a:solidFill>
                                  <a:srgbClr val="FF0000"/>
                                </a:solidFill>
                                <a:latin typeface="Cambria Math" panose="02040503050406030204" pitchFamily="18" charset="0"/>
                              </a:rPr>
                              <m:t>𝒏</m:t>
                            </m:r>
                          </m:e>
                        </m:d>
                        <m:sSup>
                          <m:sSupPr>
                            <m:ctrlPr>
                              <a:rPr lang="en-US" altLang="zh-CN" sz="1900" b="1" i="1">
                                <a:solidFill>
                                  <a:srgbClr val="FF0000"/>
                                </a:solidFill>
                                <a:latin typeface="Cambria Math" panose="02040503050406030204" pitchFamily="18" charset="0"/>
                              </a:rPr>
                            </m:ctrlPr>
                          </m:sSupPr>
                          <m:e>
                            <m:r>
                              <a:rPr lang="en-US" altLang="zh-CN" sz="1900" b="1" i="1">
                                <a:solidFill>
                                  <a:srgbClr val="FF0000"/>
                                </a:solidFill>
                                <a:latin typeface="Cambria Math" panose="02040503050406030204" pitchFamily="18" charset="0"/>
                              </a:rPr>
                              <m:t>𝒆</m:t>
                            </m:r>
                          </m:e>
                          <m:sup>
                            <m:r>
                              <a:rPr lang="en-US" altLang="zh-CN" sz="1900" b="1" i="1">
                                <a:solidFill>
                                  <a:srgbClr val="FF0000"/>
                                </a:solidFill>
                                <a:latin typeface="Cambria Math" panose="02040503050406030204" pitchFamily="18" charset="0"/>
                              </a:rPr>
                              <m:t>−</m:t>
                            </m:r>
                            <m:f>
                              <m:fPr>
                                <m:ctrlPr>
                                  <a:rPr lang="en-US" altLang="zh-CN" sz="1900" b="1" i="1">
                                    <a:solidFill>
                                      <a:srgbClr val="FF0000"/>
                                    </a:solidFill>
                                    <a:latin typeface="Cambria Math" panose="02040503050406030204" pitchFamily="18" charset="0"/>
                                  </a:rPr>
                                </m:ctrlPr>
                              </m:fPr>
                              <m:num>
                                <m:r>
                                  <a:rPr lang="en-US" altLang="zh-CN" sz="1900" b="1" i="1">
                                    <a:solidFill>
                                      <a:srgbClr val="FF0000"/>
                                    </a:solidFill>
                                    <a:latin typeface="Cambria Math" panose="02040503050406030204" pitchFamily="18" charset="0"/>
                                  </a:rPr>
                                  <m:t>𝒋</m:t>
                                </m:r>
                                <m:r>
                                  <a:rPr lang="en-US" altLang="zh-CN" sz="1900" b="1" i="1">
                                    <a:solidFill>
                                      <a:srgbClr val="FF0000"/>
                                    </a:solidFill>
                                    <a:latin typeface="Cambria Math" panose="02040503050406030204" pitchFamily="18" charset="0"/>
                                  </a:rPr>
                                  <m:t>𝟐</m:t>
                                </m:r>
                                <m:r>
                                  <a:rPr lang="en-US" altLang="zh-CN" sz="1900" b="1" i="1">
                                    <a:solidFill>
                                      <a:srgbClr val="FF0000"/>
                                    </a:solidFill>
                                    <a:latin typeface="Cambria Math" panose="02040503050406030204" pitchFamily="18" charset="0"/>
                                  </a:rPr>
                                  <m:t>𝝅</m:t>
                                </m:r>
                                <m:r>
                                  <a:rPr lang="en-US" altLang="zh-CN" sz="1900" b="1" i="1">
                                    <a:solidFill>
                                      <a:srgbClr val="FF0000"/>
                                    </a:solidFill>
                                    <a:latin typeface="Cambria Math" panose="02040503050406030204" pitchFamily="18" charset="0"/>
                                  </a:rPr>
                                  <m:t>𝒌𝒏</m:t>
                                </m:r>
                              </m:num>
                              <m:den>
                                <m:r>
                                  <a:rPr lang="en-US" altLang="zh-CN" sz="1900" b="1" i="1">
                                    <a:solidFill>
                                      <a:srgbClr val="FF0000"/>
                                    </a:solidFill>
                                    <a:latin typeface="Cambria Math" panose="02040503050406030204" pitchFamily="18" charset="0"/>
                                  </a:rPr>
                                  <m:t>𝑵</m:t>
                                </m:r>
                              </m:den>
                            </m:f>
                          </m:sup>
                        </m:sSup>
                      </m:e>
                    </m:nary>
                  </m:oMath>
                </a14:m>
                <a:endParaRPr lang="en-US" altLang="zh-CN" sz="1900" dirty="0"/>
              </a:p>
              <a:p>
                <a:pPr lvl="1"/>
                <a:endParaRPr lang="zh-CN" altLang="en-US" sz="152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06" t="-2241"/>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10D9D7CD-E9FD-4649-9A71-588A3A3A9D92}"/>
              </a:ext>
            </a:extLst>
          </p:cNvPr>
          <p:cNvSpPr txBox="1"/>
          <p:nvPr/>
        </p:nvSpPr>
        <p:spPr>
          <a:xfrm>
            <a:off x="7288154" y="6134159"/>
            <a:ext cx="553357" cy="355482"/>
          </a:xfrm>
          <a:prstGeom prst="rect">
            <a:avLst/>
          </a:prstGeom>
          <a:noFill/>
        </p:spPr>
        <p:txBody>
          <a:bodyPr wrap="none" rtlCol="0">
            <a:spAutoFit/>
          </a:bodyPr>
          <a:lstStyle/>
          <a:p>
            <a:r>
              <a:rPr lang="en-US" altLang="zh-CN" sz="1710" dirty="0">
                <a:solidFill>
                  <a:srgbClr val="FF0000"/>
                </a:solidFill>
              </a:rPr>
              <a:t>DFT</a:t>
            </a:r>
            <a:endParaRPr lang="zh-CN" altLang="en-US" sz="1710" dirty="0">
              <a:solidFill>
                <a:srgbClr val="FF0000"/>
              </a:solidFill>
            </a:endParaRPr>
          </a:p>
        </p:txBody>
      </p:sp>
    </p:spTree>
    <p:extLst>
      <p:ext uri="{BB962C8B-B14F-4D97-AF65-F5344CB8AC3E}">
        <p14:creationId xmlns:p14="http://schemas.microsoft.com/office/powerpoint/2010/main" val="19337420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一维</a:t>
            </a:r>
            <a:r>
              <a:rPr lang="en-US" altLang="zh-CN" dirty="0"/>
              <a:t>DFT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1900" dirty="0"/>
                  <a:t>分析</a:t>
                </a:r>
                <a:r>
                  <a:rPr lang="en-US" altLang="zh-CN" sz="1900" dirty="0"/>
                  <a:t>DFT:</a:t>
                </a:r>
                <a14:m>
                  <m:oMath xmlns:m="http://schemas.openxmlformats.org/officeDocument/2006/math">
                    <m:r>
                      <a:rPr lang="en-US" altLang="zh-CN" sz="1900" b="1" i="1" smtClean="0">
                        <a:solidFill>
                          <a:srgbClr val="FF0000"/>
                        </a:solidFill>
                        <a:latin typeface="Cambria Math" panose="02040503050406030204" pitchFamily="18" charset="0"/>
                      </a:rPr>
                      <m:t>𝑿</m:t>
                    </m:r>
                    <m:d>
                      <m:dPr>
                        <m:ctrlPr>
                          <a:rPr lang="en-US" altLang="zh-CN" sz="1900" b="1" i="1">
                            <a:solidFill>
                              <a:srgbClr val="FF0000"/>
                            </a:solidFill>
                            <a:latin typeface="Cambria Math" panose="02040503050406030204" pitchFamily="18" charset="0"/>
                          </a:rPr>
                        </m:ctrlPr>
                      </m:dPr>
                      <m:e>
                        <m:r>
                          <a:rPr lang="en-US" altLang="zh-CN" sz="1900" b="1" i="1">
                            <a:solidFill>
                              <a:srgbClr val="FF0000"/>
                            </a:solidFill>
                            <a:latin typeface="Cambria Math" panose="02040503050406030204" pitchFamily="18" charset="0"/>
                          </a:rPr>
                          <m:t>𝒌</m:t>
                        </m:r>
                      </m:e>
                    </m:d>
                    <m:r>
                      <a:rPr lang="en-US" altLang="zh-CN" sz="1900" b="1" i="1">
                        <a:solidFill>
                          <a:srgbClr val="FF0000"/>
                        </a:solidFill>
                        <a:latin typeface="Cambria Math" panose="02040503050406030204" pitchFamily="18" charset="0"/>
                      </a:rPr>
                      <m:t>=</m:t>
                    </m:r>
                    <m:nary>
                      <m:naryPr>
                        <m:chr m:val="∑"/>
                        <m:ctrlPr>
                          <a:rPr lang="en-US" altLang="zh-CN" sz="1900" b="1" i="1">
                            <a:solidFill>
                              <a:srgbClr val="FF0000"/>
                            </a:solidFill>
                            <a:latin typeface="Cambria Math" panose="02040503050406030204" pitchFamily="18" charset="0"/>
                          </a:rPr>
                        </m:ctrlPr>
                      </m:naryPr>
                      <m:sub>
                        <m:r>
                          <a:rPr lang="en-US" altLang="zh-CN" sz="1900" b="1" i="1">
                            <a:solidFill>
                              <a:srgbClr val="FF0000"/>
                            </a:solidFill>
                            <a:latin typeface="Cambria Math" panose="02040503050406030204" pitchFamily="18" charset="0"/>
                          </a:rPr>
                          <m:t>𝒏</m:t>
                        </m:r>
                        <m:r>
                          <a:rPr lang="en-US" altLang="zh-CN" sz="1900" b="1" i="1">
                            <a:solidFill>
                              <a:srgbClr val="FF0000"/>
                            </a:solidFill>
                            <a:latin typeface="Cambria Math" panose="02040503050406030204" pitchFamily="18" charset="0"/>
                          </a:rPr>
                          <m:t>=</m:t>
                        </m:r>
                        <m:r>
                          <a:rPr lang="en-US" altLang="zh-CN" sz="1900" b="1" i="1">
                            <a:solidFill>
                              <a:srgbClr val="FF0000"/>
                            </a:solidFill>
                            <a:latin typeface="Cambria Math" panose="02040503050406030204" pitchFamily="18" charset="0"/>
                          </a:rPr>
                          <m:t>𝟎</m:t>
                        </m:r>
                      </m:sub>
                      <m:sup>
                        <m:r>
                          <a:rPr lang="en-US" altLang="zh-CN" sz="1900" b="1" i="1">
                            <a:solidFill>
                              <a:srgbClr val="FF0000"/>
                            </a:solidFill>
                            <a:latin typeface="Cambria Math" panose="02040503050406030204" pitchFamily="18" charset="0"/>
                          </a:rPr>
                          <m:t>𝑵</m:t>
                        </m:r>
                        <m:r>
                          <a:rPr lang="en-US" altLang="zh-CN" sz="1900" b="1" i="1">
                            <a:solidFill>
                              <a:srgbClr val="FF0000"/>
                            </a:solidFill>
                            <a:latin typeface="Cambria Math" panose="02040503050406030204" pitchFamily="18" charset="0"/>
                          </a:rPr>
                          <m:t>−</m:t>
                        </m:r>
                        <m:r>
                          <a:rPr lang="en-US" altLang="zh-CN" sz="1900" b="1" i="1">
                            <a:solidFill>
                              <a:srgbClr val="FF0000"/>
                            </a:solidFill>
                            <a:latin typeface="Cambria Math" panose="02040503050406030204" pitchFamily="18" charset="0"/>
                          </a:rPr>
                          <m:t>𝟏</m:t>
                        </m:r>
                      </m:sup>
                      <m:e>
                        <m:acc>
                          <m:accPr>
                            <m:chr m:val="̅"/>
                            <m:ctrlPr>
                              <a:rPr lang="en-US" altLang="zh-CN" sz="1900" b="1" i="1">
                                <a:solidFill>
                                  <a:srgbClr val="FF0000"/>
                                </a:solidFill>
                                <a:latin typeface="Cambria Math" panose="02040503050406030204" pitchFamily="18" charset="0"/>
                              </a:rPr>
                            </m:ctrlPr>
                          </m:accPr>
                          <m:e>
                            <m:r>
                              <a:rPr lang="en-US" altLang="zh-CN" sz="1900" b="1" i="1" smtClean="0">
                                <a:solidFill>
                                  <a:srgbClr val="FF0000"/>
                                </a:solidFill>
                                <a:latin typeface="Cambria Math" panose="02040503050406030204" pitchFamily="18" charset="0"/>
                              </a:rPr>
                              <m:t>𝒙</m:t>
                            </m:r>
                          </m:e>
                        </m:acc>
                        <m:d>
                          <m:dPr>
                            <m:ctrlPr>
                              <a:rPr lang="en-US" altLang="zh-CN" sz="1900" b="1" i="1">
                                <a:solidFill>
                                  <a:srgbClr val="FF0000"/>
                                </a:solidFill>
                                <a:latin typeface="Cambria Math" panose="02040503050406030204" pitchFamily="18" charset="0"/>
                              </a:rPr>
                            </m:ctrlPr>
                          </m:dPr>
                          <m:e>
                            <m:r>
                              <a:rPr lang="en-US" altLang="zh-CN" sz="1900" b="1" i="1">
                                <a:solidFill>
                                  <a:srgbClr val="FF0000"/>
                                </a:solidFill>
                                <a:latin typeface="Cambria Math" panose="02040503050406030204" pitchFamily="18" charset="0"/>
                              </a:rPr>
                              <m:t>𝒏</m:t>
                            </m:r>
                          </m:e>
                        </m:d>
                        <m:sSup>
                          <m:sSupPr>
                            <m:ctrlPr>
                              <a:rPr lang="en-US" altLang="zh-CN" sz="1900" b="1" i="1">
                                <a:solidFill>
                                  <a:srgbClr val="FF0000"/>
                                </a:solidFill>
                                <a:latin typeface="Cambria Math" panose="02040503050406030204" pitchFamily="18" charset="0"/>
                              </a:rPr>
                            </m:ctrlPr>
                          </m:sSupPr>
                          <m:e>
                            <m:r>
                              <a:rPr lang="en-US" altLang="zh-CN" sz="1900" b="1" i="1">
                                <a:solidFill>
                                  <a:srgbClr val="FF0000"/>
                                </a:solidFill>
                                <a:latin typeface="Cambria Math" panose="02040503050406030204" pitchFamily="18" charset="0"/>
                              </a:rPr>
                              <m:t>𝒆</m:t>
                            </m:r>
                          </m:e>
                          <m:sup>
                            <m:r>
                              <a:rPr lang="en-US" altLang="zh-CN" sz="1900" b="1" i="1">
                                <a:solidFill>
                                  <a:srgbClr val="FF0000"/>
                                </a:solidFill>
                                <a:latin typeface="Cambria Math" panose="02040503050406030204" pitchFamily="18" charset="0"/>
                              </a:rPr>
                              <m:t>−</m:t>
                            </m:r>
                            <m:f>
                              <m:fPr>
                                <m:ctrlPr>
                                  <a:rPr lang="en-US" altLang="zh-CN" sz="1900" b="1" i="1">
                                    <a:solidFill>
                                      <a:srgbClr val="FF0000"/>
                                    </a:solidFill>
                                    <a:latin typeface="Cambria Math" panose="02040503050406030204" pitchFamily="18" charset="0"/>
                                  </a:rPr>
                                </m:ctrlPr>
                              </m:fPr>
                              <m:num>
                                <m:r>
                                  <a:rPr lang="en-US" altLang="zh-CN" sz="1900" b="1" i="1">
                                    <a:solidFill>
                                      <a:srgbClr val="FF0000"/>
                                    </a:solidFill>
                                    <a:latin typeface="Cambria Math" panose="02040503050406030204" pitchFamily="18" charset="0"/>
                                  </a:rPr>
                                  <m:t>𝒋</m:t>
                                </m:r>
                                <m:r>
                                  <a:rPr lang="en-US" altLang="zh-CN" sz="1900" b="1" i="1">
                                    <a:solidFill>
                                      <a:srgbClr val="FF0000"/>
                                    </a:solidFill>
                                    <a:latin typeface="Cambria Math" panose="02040503050406030204" pitchFamily="18" charset="0"/>
                                  </a:rPr>
                                  <m:t>𝟐</m:t>
                                </m:r>
                                <m:r>
                                  <a:rPr lang="en-US" altLang="zh-CN" sz="1900" b="1" i="1">
                                    <a:solidFill>
                                      <a:srgbClr val="FF0000"/>
                                    </a:solidFill>
                                    <a:latin typeface="Cambria Math" panose="02040503050406030204" pitchFamily="18" charset="0"/>
                                  </a:rPr>
                                  <m:t>𝝅</m:t>
                                </m:r>
                                <m:r>
                                  <a:rPr lang="en-US" altLang="zh-CN" sz="1900" b="1" i="1">
                                    <a:solidFill>
                                      <a:srgbClr val="FF0000"/>
                                    </a:solidFill>
                                    <a:latin typeface="Cambria Math" panose="02040503050406030204" pitchFamily="18" charset="0"/>
                                  </a:rPr>
                                  <m:t>𝒌𝒏</m:t>
                                </m:r>
                              </m:num>
                              <m:den>
                                <m:r>
                                  <a:rPr lang="en-US" altLang="zh-CN" sz="1900" b="1" i="1">
                                    <a:solidFill>
                                      <a:srgbClr val="FF0000"/>
                                    </a:solidFill>
                                    <a:latin typeface="Cambria Math" panose="02040503050406030204" pitchFamily="18" charset="0"/>
                                  </a:rPr>
                                  <m:t>𝑵</m:t>
                                </m:r>
                              </m:den>
                            </m:f>
                          </m:sup>
                        </m:sSup>
                      </m:e>
                    </m:nary>
                  </m:oMath>
                </a14:m>
                <a:endParaRPr lang="en-US" altLang="zh-CN" sz="1900" dirty="0"/>
              </a:p>
              <a:p>
                <a:r>
                  <a:rPr lang="zh-CN" altLang="en-US" sz="1900" dirty="0"/>
                  <a:t>合成</a:t>
                </a:r>
                <a:r>
                  <a:rPr lang="en-US" altLang="zh-CN" sz="1900" dirty="0"/>
                  <a:t>IDFT:</a:t>
                </a:r>
                <a14:m>
                  <m:oMath xmlns:m="http://schemas.openxmlformats.org/officeDocument/2006/math">
                    <m:r>
                      <a:rPr lang="en-US" altLang="zh-CN" sz="1900" b="1" i="1" smtClean="0">
                        <a:latin typeface="Cambria Math" panose="02040503050406030204" pitchFamily="18" charset="0"/>
                      </a:rPr>
                      <m:t>𝒙</m:t>
                    </m:r>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𝒏</m:t>
                        </m:r>
                      </m:e>
                    </m:d>
                    <m:r>
                      <a:rPr lang="en-US" altLang="zh-CN" sz="1900" b="1" i="1">
                        <a:latin typeface="Cambria Math" panose="02040503050406030204" pitchFamily="18" charset="0"/>
                      </a:rPr>
                      <m:t>=</m:t>
                    </m:r>
                    <m:f>
                      <m:fPr>
                        <m:ctrlPr>
                          <a:rPr lang="en-US" altLang="zh-CN" sz="1900" b="1" i="1">
                            <a:solidFill>
                              <a:srgbClr val="CC00CC"/>
                            </a:solidFill>
                            <a:latin typeface="Cambria Math" panose="02040503050406030204" pitchFamily="18" charset="0"/>
                          </a:rPr>
                        </m:ctrlPr>
                      </m:fPr>
                      <m:num>
                        <m:r>
                          <a:rPr lang="en-US" altLang="zh-CN" sz="1900" b="1" i="1">
                            <a:solidFill>
                              <a:srgbClr val="CC00CC"/>
                            </a:solidFill>
                            <a:latin typeface="Cambria Math" panose="02040503050406030204" pitchFamily="18" charset="0"/>
                          </a:rPr>
                          <m:t>𝟏</m:t>
                        </m:r>
                      </m:num>
                      <m:den>
                        <m:r>
                          <a:rPr lang="en-US" altLang="zh-CN" sz="1900" b="1" i="1">
                            <a:solidFill>
                              <a:srgbClr val="CC00CC"/>
                            </a:solidFill>
                            <a:latin typeface="Cambria Math" panose="02040503050406030204" pitchFamily="18" charset="0"/>
                          </a:rPr>
                          <m:t>𝑵</m:t>
                        </m:r>
                      </m:den>
                    </m:f>
                    <m:nary>
                      <m:naryPr>
                        <m:chr m:val="∑"/>
                        <m:ctrlPr>
                          <a:rPr lang="en-US" altLang="zh-CN" sz="1900" b="1" i="1">
                            <a:latin typeface="Cambria Math" panose="02040503050406030204" pitchFamily="18" charset="0"/>
                          </a:rPr>
                        </m:ctrlPr>
                      </m:naryPr>
                      <m:sub>
                        <m:r>
                          <a:rPr lang="en-US" altLang="zh-CN" sz="1900" b="1" i="1">
                            <a:latin typeface="Cambria Math" panose="02040503050406030204" pitchFamily="18" charset="0"/>
                          </a:rPr>
                          <m:t>𝒌</m:t>
                        </m:r>
                        <m:r>
                          <a:rPr lang="en-US" altLang="zh-CN" sz="1900" b="1" i="1">
                            <a:latin typeface="Cambria Math" panose="02040503050406030204" pitchFamily="18" charset="0"/>
                          </a:rPr>
                          <m:t>=</m:t>
                        </m:r>
                        <m:r>
                          <a:rPr lang="en-US" altLang="zh-CN" sz="1900" b="1" i="1">
                            <a:latin typeface="Cambria Math" panose="02040503050406030204" pitchFamily="18" charset="0"/>
                          </a:rPr>
                          <m:t>𝟎</m:t>
                        </m:r>
                      </m:sub>
                      <m:sup>
                        <m:r>
                          <a:rPr lang="en-US" altLang="zh-CN" sz="1900" b="1" i="1">
                            <a:latin typeface="Cambria Math" panose="02040503050406030204" pitchFamily="18" charset="0"/>
                          </a:rPr>
                          <m:t>𝑵</m:t>
                        </m:r>
                        <m:r>
                          <a:rPr lang="en-US" altLang="zh-CN" sz="1900" b="1" i="1">
                            <a:latin typeface="Cambria Math" panose="02040503050406030204" pitchFamily="18" charset="0"/>
                          </a:rPr>
                          <m:t>−</m:t>
                        </m:r>
                        <m:r>
                          <a:rPr lang="en-US" altLang="zh-CN" sz="1900" b="1" i="1">
                            <a:latin typeface="Cambria Math" panose="02040503050406030204" pitchFamily="18" charset="0"/>
                          </a:rPr>
                          <m:t>𝟏</m:t>
                        </m:r>
                      </m:sup>
                      <m:e>
                        <m:r>
                          <a:rPr lang="en-US" altLang="zh-CN" sz="1900" b="1" i="1" smtClean="0">
                            <a:latin typeface="Cambria Math" panose="02040503050406030204" pitchFamily="18" charset="0"/>
                          </a:rPr>
                          <m:t>𝑿</m:t>
                        </m:r>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𝒌</m:t>
                            </m:r>
                          </m:e>
                        </m:d>
                        <m:sSup>
                          <m:sSupPr>
                            <m:ctrlPr>
                              <a:rPr lang="en-US" altLang="zh-CN" sz="1900" b="1" i="1">
                                <a:latin typeface="Cambria Math" panose="02040503050406030204" pitchFamily="18" charset="0"/>
                              </a:rPr>
                            </m:ctrlPr>
                          </m:sSupPr>
                          <m:e>
                            <m:r>
                              <a:rPr lang="en-US" altLang="zh-CN" sz="1900" b="1" i="1">
                                <a:latin typeface="Cambria Math" panose="02040503050406030204" pitchFamily="18" charset="0"/>
                              </a:rPr>
                              <m:t>𝒆</m:t>
                            </m:r>
                          </m:e>
                          <m:sup>
                            <m:f>
                              <m:fPr>
                                <m:ctrlPr>
                                  <a:rPr lang="en-US" altLang="zh-CN" sz="1900" b="1" i="1">
                                    <a:latin typeface="Cambria Math" panose="02040503050406030204" pitchFamily="18" charset="0"/>
                                  </a:rPr>
                                </m:ctrlPr>
                              </m:fPr>
                              <m:num>
                                <m:r>
                                  <a:rPr lang="en-US" altLang="zh-CN" sz="1900" b="1" i="1">
                                    <a:latin typeface="Cambria Math" panose="02040503050406030204" pitchFamily="18" charset="0"/>
                                  </a:rPr>
                                  <m:t>𝒋</m:t>
                                </m:r>
                                <m:r>
                                  <a:rPr lang="en-US" altLang="zh-CN" sz="1900" b="1" i="1">
                                    <a:latin typeface="Cambria Math" panose="02040503050406030204" pitchFamily="18" charset="0"/>
                                  </a:rPr>
                                  <m:t>𝟐</m:t>
                                </m:r>
                                <m:r>
                                  <a:rPr lang="en-US" altLang="zh-CN" sz="1900" b="1" i="1">
                                    <a:latin typeface="Cambria Math" panose="02040503050406030204" pitchFamily="18" charset="0"/>
                                  </a:rPr>
                                  <m:t>𝝅</m:t>
                                </m:r>
                                <m:r>
                                  <a:rPr lang="en-US" altLang="zh-CN" sz="1900" b="1" i="1">
                                    <a:latin typeface="Cambria Math" panose="02040503050406030204" pitchFamily="18" charset="0"/>
                                  </a:rPr>
                                  <m:t>𝒌𝒏</m:t>
                                </m:r>
                              </m:num>
                              <m:den>
                                <m:r>
                                  <a:rPr lang="en-US" altLang="zh-CN" sz="1900" b="1" i="1">
                                    <a:latin typeface="Cambria Math" panose="02040503050406030204" pitchFamily="18" charset="0"/>
                                  </a:rPr>
                                  <m:t>𝑵</m:t>
                                </m:r>
                              </m:den>
                            </m:f>
                          </m:sup>
                        </m:sSup>
                      </m:e>
                    </m:nary>
                  </m:oMath>
                </a14:m>
                <a:endParaRPr lang="en-US" altLang="zh-CN" sz="1900" dirty="0"/>
              </a:p>
              <a:p>
                <a:r>
                  <a:rPr lang="zh-CN" altLang="en-US" sz="1900" b="1" dirty="0"/>
                  <a:t>可还原性</a:t>
                </a:r>
                <a:endParaRPr lang="en-US" altLang="zh-CN" sz="1900" b="1" dirty="0"/>
              </a:p>
              <a:p>
                <a14:m>
                  <m:oMath xmlns:m="http://schemas.openxmlformats.org/officeDocument/2006/math">
                    <m:r>
                      <a:rPr lang="en-US" altLang="zh-CN" sz="1900" b="1" i="1" smtClean="0">
                        <a:latin typeface="Cambria Math" panose="02040503050406030204" pitchFamily="18" charset="0"/>
                      </a:rPr>
                      <m:t>𝒙</m:t>
                    </m:r>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𝒏</m:t>
                        </m:r>
                      </m:e>
                    </m:d>
                    <m:r>
                      <a:rPr lang="en-US" altLang="zh-CN" sz="1900" b="1" i="1">
                        <a:latin typeface="Cambria Math" panose="02040503050406030204" pitchFamily="18" charset="0"/>
                      </a:rPr>
                      <m:t>=</m:t>
                    </m:r>
                    <m:f>
                      <m:fPr>
                        <m:ctrlPr>
                          <a:rPr lang="en-US" altLang="zh-CN" sz="1900" b="1" i="1">
                            <a:latin typeface="Cambria Math" panose="02040503050406030204" pitchFamily="18" charset="0"/>
                          </a:rPr>
                        </m:ctrlPr>
                      </m:fPr>
                      <m:num>
                        <m:r>
                          <a:rPr lang="en-US" altLang="zh-CN" sz="1900" b="1" i="1">
                            <a:latin typeface="Cambria Math" panose="02040503050406030204" pitchFamily="18" charset="0"/>
                          </a:rPr>
                          <m:t>𝟏</m:t>
                        </m:r>
                      </m:num>
                      <m:den>
                        <m:r>
                          <a:rPr lang="en-US" altLang="zh-CN" sz="1900" b="1" i="1">
                            <a:latin typeface="Cambria Math" panose="02040503050406030204" pitchFamily="18" charset="0"/>
                          </a:rPr>
                          <m:t>𝑵</m:t>
                        </m:r>
                      </m:den>
                    </m:f>
                    <m:nary>
                      <m:naryPr>
                        <m:chr m:val="∑"/>
                        <m:ctrlPr>
                          <a:rPr lang="en-US" altLang="zh-CN" sz="1900" b="1" i="1">
                            <a:latin typeface="Cambria Math" panose="02040503050406030204" pitchFamily="18" charset="0"/>
                          </a:rPr>
                        </m:ctrlPr>
                      </m:naryPr>
                      <m:sub>
                        <m:r>
                          <a:rPr lang="en-US" altLang="zh-CN" sz="1900" b="1" i="1">
                            <a:latin typeface="Cambria Math" panose="02040503050406030204" pitchFamily="18" charset="0"/>
                          </a:rPr>
                          <m:t>𝒌</m:t>
                        </m:r>
                        <m:r>
                          <a:rPr lang="en-US" altLang="zh-CN" sz="1900" b="1" i="1">
                            <a:latin typeface="Cambria Math" panose="02040503050406030204" pitchFamily="18" charset="0"/>
                          </a:rPr>
                          <m:t>=</m:t>
                        </m:r>
                        <m:r>
                          <a:rPr lang="en-US" altLang="zh-CN" sz="1900" b="1" i="1">
                            <a:latin typeface="Cambria Math" panose="02040503050406030204" pitchFamily="18" charset="0"/>
                          </a:rPr>
                          <m:t>𝟎</m:t>
                        </m:r>
                      </m:sub>
                      <m:sup>
                        <m:r>
                          <a:rPr lang="en-US" altLang="zh-CN" sz="1900" b="1" i="1">
                            <a:latin typeface="Cambria Math" panose="02040503050406030204" pitchFamily="18" charset="0"/>
                          </a:rPr>
                          <m:t>𝑵</m:t>
                        </m:r>
                        <m:r>
                          <a:rPr lang="en-US" altLang="zh-CN" sz="1900" b="1" i="1">
                            <a:latin typeface="Cambria Math" panose="02040503050406030204" pitchFamily="18" charset="0"/>
                          </a:rPr>
                          <m:t>−</m:t>
                        </m:r>
                        <m:r>
                          <a:rPr lang="en-US" altLang="zh-CN" sz="1900" b="1" i="1">
                            <a:latin typeface="Cambria Math" panose="02040503050406030204" pitchFamily="18" charset="0"/>
                          </a:rPr>
                          <m:t>𝟏</m:t>
                        </m:r>
                      </m:sup>
                      <m:e>
                        <m:d>
                          <m:dPr>
                            <m:begChr m:val="{"/>
                            <m:endChr m:val="}"/>
                            <m:ctrlPr>
                              <a:rPr lang="en-US" altLang="zh-CN" sz="1900" b="1" i="1">
                                <a:latin typeface="Cambria Math" panose="02040503050406030204" pitchFamily="18" charset="0"/>
                              </a:rPr>
                            </m:ctrlPr>
                          </m:dPr>
                          <m:e>
                            <m:nary>
                              <m:naryPr>
                                <m:chr m:val="∑"/>
                                <m:ctrlPr>
                                  <a:rPr lang="en-US" altLang="zh-CN" sz="1900" b="1" i="1">
                                    <a:latin typeface="Cambria Math" panose="02040503050406030204" pitchFamily="18" charset="0"/>
                                  </a:rPr>
                                </m:ctrlPr>
                              </m:naryPr>
                              <m:sub>
                                <m:r>
                                  <a:rPr lang="en-US" altLang="zh-CN" sz="1900" b="1" i="1">
                                    <a:latin typeface="Cambria Math" panose="02040503050406030204" pitchFamily="18" charset="0"/>
                                  </a:rPr>
                                  <m:t>𝒎</m:t>
                                </m:r>
                                <m:r>
                                  <a:rPr lang="en-US" altLang="zh-CN" sz="1900" b="1" i="1">
                                    <a:latin typeface="Cambria Math" panose="02040503050406030204" pitchFamily="18" charset="0"/>
                                  </a:rPr>
                                  <m:t>=</m:t>
                                </m:r>
                                <m:r>
                                  <a:rPr lang="en-US" altLang="zh-CN" sz="1900" b="1" i="1">
                                    <a:latin typeface="Cambria Math" panose="02040503050406030204" pitchFamily="18" charset="0"/>
                                  </a:rPr>
                                  <m:t>𝟎</m:t>
                                </m:r>
                              </m:sub>
                              <m:sup>
                                <m:r>
                                  <a:rPr lang="en-US" altLang="zh-CN" sz="1900" b="1" i="1">
                                    <a:latin typeface="Cambria Math" panose="02040503050406030204" pitchFamily="18" charset="0"/>
                                  </a:rPr>
                                  <m:t>𝑵</m:t>
                                </m:r>
                                <m:r>
                                  <a:rPr lang="en-US" altLang="zh-CN" sz="1900" b="1" i="1">
                                    <a:latin typeface="Cambria Math" panose="02040503050406030204" pitchFamily="18" charset="0"/>
                                  </a:rPr>
                                  <m:t>−</m:t>
                                </m:r>
                                <m:r>
                                  <a:rPr lang="en-US" altLang="zh-CN" sz="1900" b="1" i="1">
                                    <a:latin typeface="Cambria Math" panose="02040503050406030204" pitchFamily="18" charset="0"/>
                                  </a:rPr>
                                  <m:t>𝟏</m:t>
                                </m:r>
                              </m:sup>
                              <m:e>
                                <m:r>
                                  <a:rPr lang="en-US" altLang="zh-CN" sz="1900" b="1" i="1" smtClean="0">
                                    <a:latin typeface="Cambria Math" panose="02040503050406030204" pitchFamily="18" charset="0"/>
                                  </a:rPr>
                                  <m:t>𝒙</m:t>
                                </m:r>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𝒎</m:t>
                                    </m:r>
                                  </m:e>
                                </m:d>
                                <m:sSup>
                                  <m:sSupPr>
                                    <m:ctrlPr>
                                      <a:rPr lang="en-US" altLang="zh-CN" sz="1900" b="1" i="1">
                                        <a:latin typeface="Cambria Math" panose="02040503050406030204" pitchFamily="18" charset="0"/>
                                      </a:rPr>
                                    </m:ctrlPr>
                                  </m:sSupPr>
                                  <m:e>
                                    <m:r>
                                      <a:rPr lang="en-US" altLang="zh-CN" sz="1900" b="1" i="1">
                                        <a:latin typeface="Cambria Math" panose="02040503050406030204" pitchFamily="18" charset="0"/>
                                      </a:rPr>
                                      <m:t>𝒆</m:t>
                                    </m:r>
                                  </m:e>
                                  <m:sup>
                                    <m:r>
                                      <a:rPr lang="en-US" altLang="zh-CN" sz="1900" b="1" i="1">
                                        <a:latin typeface="Cambria Math" panose="02040503050406030204" pitchFamily="18" charset="0"/>
                                      </a:rPr>
                                      <m:t>−</m:t>
                                    </m:r>
                                    <m:f>
                                      <m:fPr>
                                        <m:ctrlPr>
                                          <a:rPr lang="en-US" altLang="zh-CN" sz="1900" b="1" i="1">
                                            <a:latin typeface="Cambria Math" panose="02040503050406030204" pitchFamily="18" charset="0"/>
                                          </a:rPr>
                                        </m:ctrlPr>
                                      </m:fPr>
                                      <m:num>
                                        <m:r>
                                          <a:rPr lang="en-US" altLang="zh-CN" sz="1900" b="1" i="1">
                                            <a:latin typeface="Cambria Math" panose="02040503050406030204" pitchFamily="18" charset="0"/>
                                          </a:rPr>
                                          <m:t>𝒋</m:t>
                                        </m:r>
                                        <m:r>
                                          <a:rPr lang="en-US" altLang="zh-CN" sz="1900" b="1" i="1">
                                            <a:latin typeface="Cambria Math" panose="02040503050406030204" pitchFamily="18" charset="0"/>
                                          </a:rPr>
                                          <m:t>𝟐</m:t>
                                        </m:r>
                                        <m:r>
                                          <a:rPr lang="en-US" altLang="zh-CN" sz="1900" b="1" i="1">
                                            <a:latin typeface="Cambria Math" panose="02040503050406030204" pitchFamily="18" charset="0"/>
                                          </a:rPr>
                                          <m:t>𝝅</m:t>
                                        </m:r>
                                        <m:r>
                                          <a:rPr lang="en-US" altLang="zh-CN" sz="1900" b="1" i="1">
                                            <a:latin typeface="Cambria Math" panose="02040503050406030204" pitchFamily="18" charset="0"/>
                                          </a:rPr>
                                          <m:t>𝒌𝒎</m:t>
                                        </m:r>
                                      </m:num>
                                      <m:den>
                                        <m:r>
                                          <a:rPr lang="en-US" altLang="zh-CN" sz="1900" b="1" i="1">
                                            <a:latin typeface="Cambria Math" panose="02040503050406030204" pitchFamily="18" charset="0"/>
                                          </a:rPr>
                                          <m:t>𝑵</m:t>
                                        </m:r>
                                      </m:den>
                                    </m:f>
                                  </m:sup>
                                </m:sSup>
                              </m:e>
                            </m:nary>
                          </m:e>
                        </m:d>
                        <m:sSup>
                          <m:sSupPr>
                            <m:ctrlPr>
                              <a:rPr lang="en-US" altLang="zh-CN" sz="1900" b="1" i="1">
                                <a:latin typeface="Cambria Math" panose="02040503050406030204" pitchFamily="18" charset="0"/>
                              </a:rPr>
                            </m:ctrlPr>
                          </m:sSupPr>
                          <m:e>
                            <m:r>
                              <a:rPr lang="en-US" altLang="zh-CN" sz="1900" b="1" i="1">
                                <a:latin typeface="Cambria Math" panose="02040503050406030204" pitchFamily="18" charset="0"/>
                              </a:rPr>
                              <m:t>𝒆</m:t>
                            </m:r>
                          </m:e>
                          <m:sup>
                            <m:f>
                              <m:fPr>
                                <m:ctrlPr>
                                  <a:rPr lang="en-US" altLang="zh-CN" sz="1900" b="1" i="1">
                                    <a:latin typeface="Cambria Math" panose="02040503050406030204" pitchFamily="18" charset="0"/>
                                  </a:rPr>
                                </m:ctrlPr>
                              </m:fPr>
                              <m:num>
                                <m:r>
                                  <a:rPr lang="en-US" altLang="zh-CN" sz="1900" b="1" i="1">
                                    <a:latin typeface="Cambria Math" panose="02040503050406030204" pitchFamily="18" charset="0"/>
                                  </a:rPr>
                                  <m:t>𝒋</m:t>
                                </m:r>
                                <m:r>
                                  <a:rPr lang="en-US" altLang="zh-CN" sz="1900" b="1" i="1">
                                    <a:latin typeface="Cambria Math" panose="02040503050406030204" pitchFamily="18" charset="0"/>
                                  </a:rPr>
                                  <m:t>𝟐</m:t>
                                </m:r>
                                <m:r>
                                  <a:rPr lang="en-US" altLang="zh-CN" sz="1900" b="1" i="1">
                                    <a:latin typeface="Cambria Math" panose="02040503050406030204" pitchFamily="18" charset="0"/>
                                  </a:rPr>
                                  <m:t>𝝅</m:t>
                                </m:r>
                                <m:r>
                                  <a:rPr lang="en-US" altLang="zh-CN" sz="1900" b="1" i="1">
                                    <a:latin typeface="Cambria Math" panose="02040503050406030204" pitchFamily="18" charset="0"/>
                                  </a:rPr>
                                  <m:t>𝒌𝒏</m:t>
                                </m:r>
                              </m:num>
                              <m:den>
                                <m:r>
                                  <a:rPr lang="en-US" altLang="zh-CN" sz="1900" b="1" i="1">
                                    <a:latin typeface="Cambria Math" panose="02040503050406030204" pitchFamily="18" charset="0"/>
                                  </a:rPr>
                                  <m:t>𝑵</m:t>
                                </m:r>
                              </m:den>
                            </m:f>
                          </m:sup>
                        </m:sSup>
                        <m:r>
                          <a:rPr lang="en-US" altLang="zh-CN" sz="1900" b="1" i="1">
                            <a:latin typeface="Cambria Math" panose="02040503050406030204" pitchFamily="18" charset="0"/>
                          </a:rPr>
                          <m:t> </m:t>
                        </m:r>
                      </m:e>
                    </m:nary>
                    <m:r>
                      <a:rPr lang="en-US" altLang="zh-CN" sz="1900" b="1" i="1">
                        <a:latin typeface="Cambria Math" panose="02040503050406030204" pitchFamily="18" charset="0"/>
                      </a:rPr>
                      <m:t>=</m:t>
                    </m:r>
                    <m:nary>
                      <m:naryPr>
                        <m:chr m:val="∑"/>
                        <m:ctrlPr>
                          <a:rPr lang="en-US" altLang="zh-CN" sz="1900" b="1" i="1">
                            <a:latin typeface="Cambria Math" panose="02040503050406030204" pitchFamily="18" charset="0"/>
                          </a:rPr>
                        </m:ctrlPr>
                      </m:naryPr>
                      <m:sub>
                        <m:r>
                          <a:rPr lang="en-US" altLang="zh-CN" sz="1900" b="1" i="1">
                            <a:latin typeface="Cambria Math" panose="02040503050406030204" pitchFamily="18" charset="0"/>
                          </a:rPr>
                          <m:t>𝒎</m:t>
                        </m:r>
                        <m:r>
                          <a:rPr lang="en-US" altLang="zh-CN" sz="1900" b="1" i="1">
                            <a:latin typeface="Cambria Math" panose="02040503050406030204" pitchFamily="18" charset="0"/>
                          </a:rPr>
                          <m:t>=</m:t>
                        </m:r>
                        <m:r>
                          <a:rPr lang="en-US" altLang="zh-CN" sz="1900" b="1" i="1">
                            <a:latin typeface="Cambria Math" panose="02040503050406030204" pitchFamily="18" charset="0"/>
                          </a:rPr>
                          <m:t>𝟎</m:t>
                        </m:r>
                      </m:sub>
                      <m:sup>
                        <m:r>
                          <a:rPr lang="en-US" altLang="zh-CN" sz="1900" b="1" i="1">
                            <a:latin typeface="Cambria Math" panose="02040503050406030204" pitchFamily="18" charset="0"/>
                          </a:rPr>
                          <m:t>𝑵</m:t>
                        </m:r>
                        <m:r>
                          <a:rPr lang="en-US" altLang="zh-CN" sz="1900" b="1" i="1">
                            <a:latin typeface="Cambria Math" panose="02040503050406030204" pitchFamily="18" charset="0"/>
                          </a:rPr>
                          <m:t>−</m:t>
                        </m:r>
                        <m:r>
                          <a:rPr lang="en-US" altLang="zh-CN" sz="1900" b="1" i="1">
                            <a:latin typeface="Cambria Math" panose="02040503050406030204" pitchFamily="18" charset="0"/>
                          </a:rPr>
                          <m:t>𝟏</m:t>
                        </m:r>
                      </m:sup>
                      <m:e>
                        <m:r>
                          <a:rPr lang="en-US" altLang="zh-CN" sz="1900" b="1" i="1" smtClean="0">
                            <a:latin typeface="Cambria Math" panose="02040503050406030204" pitchFamily="18" charset="0"/>
                          </a:rPr>
                          <m:t>𝒙</m:t>
                        </m:r>
                        <m:r>
                          <a:rPr lang="en-US" altLang="zh-CN" sz="1900" b="1" i="1">
                            <a:latin typeface="Cambria Math" panose="02040503050406030204" pitchFamily="18" charset="0"/>
                          </a:rPr>
                          <m:t>(</m:t>
                        </m:r>
                        <m:r>
                          <a:rPr lang="en-US" altLang="zh-CN" sz="1900" b="1" i="1">
                            <a:latin typeface="Cambria Math" panose="02040503050406030204" pitchFamily="18" charset="0"/>
                          </a:rPr>
                          <m:t>𝒎</m:t>
                        </m:r>
                        <m:r>
                          <a:rPr lang="en-US" altLang="zh-CN" sz="1900" b="1" i="1">
                            <a:latin typeface="Cambria Math" panose="02040503050406030204" pitchFamily="18" charset="0"/>
                          </a:rPr>
                          <m:t>)</m:t>
                        </m:r>
                        <m:d>
                          <m:dPr>
                            <m:begChr m:val="{"/>
                            <m:endChr m:val="}"/>
                            <m:ctrlPr>
                              <a:rPr lang="en-US" altLang="zh-CN" sz="1900" b="1" i="1">
                                <a:latin typeface="Cambria Math" panose="02040503050406030204" pitchFamily="18" charset="0"/>
                              </a:rPr>
                            </m:ctrlPr>
                          </m:dPr>
                          <m:e>
                            <m:f>
                              <m:fPr>
                                <m:ctrlPr>
                                  <a:rPr lang="en-US" altLang="zh-CN" sz="1900" b="1" i="1">
                                    <a:solidFill>
                                      <a:srgbClr val="CC00CC"/>
                                    </a:solidFill>
                                    <a:latin typeface="Cambria Math" panose="02040503050406030204" pitchFamily="18" charset="0"/>
                                  </a:rPr>
                                </m:ctrlPr>
                              </m:fPr>
                              <m:num>
                                <m:r>
                                  <a:rPr lang="en-US" altLang="zh-CN" sz="1900" b="1" i="1">
                                    <a:solidFill>
                                      <a:srgbClr val="CC00CC"/>
                                    </a:solidFill>
                                    <a:latin typeface="Cambria Math" panose="02040503050406030204" pitchFamily="18" charset="0"/>
                                  </a:rPr>
                                  <m:t>𝟏</m:t>
                                </m:r>
                              </m:num>
                              <m:den>
                                <m:r>
                                  <a:rPr lang="en-US" altLang="zh-CN" sz="1900" b="1" i="1">
                                    <a:solidFill>
                                      <a:srgbClr val="CC00CC"/>
                                    </a:solidFill>
                                    <a:latin typeface="Cambria Math" panose="02040503050406030204" pitchFamily="18" charset="0"/>
                                  </a:rPr>
                                  <m:t>𝑵</m:t>
                                </m:r>
                              </m:den>
                            </m:f>
                            <m:nary>
                              <m:naryPr>
                                <m:chr m:val="∑"/>
                                <m:ctrlPr>
                                  <a:rPr lang="en-US" altLang="zh-CN" sz="1900" b="1" i="1">
                                    <a:solidFill>
                                      <a:srgbClr val="CC00CC"/>
                                    </a:solidFill>
                                    <a:latin typeface="Cambria Math" panose="02040503050406030204" pitchFamily="18" charset="0"/>
                                  </a:rPr>
                                </m:ctrlPr>
                              </m:naryPr>
                              <m:sub>
                                <m:r>
                                  <a:rPr lang="en-US" altLang="zh-CN" sz="1900" b="1" i="1">
                                    <a:solidFill>
                                      <a:srgbClr val="CC00CC"/>
                                    </a:solidFill>
                                    <a:latin typeface="Cambria Math" panose="02040503050406030204" pitchFamily="18" charset="0"/>
                                  </a:rPr>
                                  <m:t>𝒌</m:t>
                                </m:r>
                                <m:r>
                                  <a:rPr lang="en-US" altLang="zh-CN" sz="1900" b="1" i="1">
                                    <a:solidFill>
                                      <a:srgbClr val="CC00CC"/>
                                    </a:solidFill>
                                    <a:latin typeface="Cambria Math" panose="02040503050406030204" pitchFamily="18" charset="0"/>
                                  </a:rPr>
                                  <m:t>=</m:t>
                                </m:r>
                                <m:r>
                                  <a:rPr lang="en-US" altLang="zh-CN" sz="1900" b="1" i="1">
                                    <a:solidFill>
                                      <a:srgbClr val="CC00CC"/>
                                    </a:solidFill>
                                    <a:latin typeface="Cambria Math" panose="02040503050406030204" pitchFamily="18" charset="0"/>
                                  </a:rPr>
                                  <m:t>𝟎</m:t>
                                </m:r>
                              </m:sub>
                              <m:sup>
                                <m:r>
                                  <a:rPr lang="en-US" altLang="zh-CN" sz="1900" b="1" i="1">
                                    <a:solidFill>
                                      <a:srgbClr val="CC00CC"/>
                                    </a:solidFill>
                                    <a:latin typeface="Cambria Math" panose="02040503050406030204" pitchFamily="18" charset="0"/>
                                  </a:rPr>
                                  <m:t>𝑵</m:t>
                                </m:r>
                                <m:r>
                                  <a:rPr lang="en-US" altLang="zh-CN" sz="1900" b="1" i="1">
                                    <a:solidFill>
                                      <a:srgbClr val="CC00CC"/>
                                    </a:solidFill>
                                    <a:latin typeface="Cambria Math" panose="02040503050406030204" pitchFamily="18" charset="0"/>
                                  </a:rPr>
                                  <m:t>−</m:t>
                                </m:r>
                                <m:r>
                                  <a:rPr lang="en-US" altLang="zh-CN" sz="1900" b="1" i="1">
                                    <a:solidFill>
                                      <a:srgbClr val="CC00CC"/>
                                    </a:solidFill>
                                    <a:latin typeface="Cambria Math" panose="02040503050406030204" pitchFamily="18" charset="0"/>
                                  </a:rPr>
                                  <m:t>𝟏</m:t>
                                </m:r>
                              </m:sup>
                              <m:e>
                                <m:sSup>
                                  <m:sSupPr>
                                    <m:ctrlPr>
                                      <a:rPr lang="en-US" altLang="zh-CN" sz="1900" b="1" i="1">
                                        <a:solidFill>
                                          <a:srgbClr val="CC00CC"/>
                                        </a:solidFill>
                                        <a:latin typeface="Cambria Math" panose="02040503050406030204" pitchFamily="18" charset="0"/>
                                      </a:rPr>
                                    </m:ctrlPr>
                                  </m:sSupPr>
                                  <m:e>
                                    <m:r>
                                      <a:rPr lang="en-US" altLang="zh-CN" sz="1900" b="1" i="1">
                                        <a:solidFill>
                                          <a:srgbClr val="CC00CC"/>
                                        </a:solidFill>
                                        <a:latin typeface="Cambria Math" panose="02040503050406030204" pitchFamily="18" charset="0"/>
                                      </a:rPr>
                                      <m:t>𝒆</m:t>
                                    </m:r>
                                  </m:e>
                                  <m:sup>
                                    <m:r>
                                      <a:rPr lang="en-US" altLang="zh-CN" sz="1900" b="1" i="1">
                                        <a:solidFill>
                                          <a:srgbClr val="CC00CC"/>
                                        </a:solidFill>
                                        <a:latin typeface="Cambria Math" panose="02040503050406030204" pitchFamily="18" charset="0"/>
                                      </a:rPr>
                                      <m:t>−</m:t>
                                    </m:r>
                                    <m:r>
                                      <a:rPr lang="en-US" altLang="zh-CN" sz="1900" b="1" i="1">
                                        <a:solidFill>
                                          <a:srgbClr val="CC00CC"/>
                                        </a:solidFill>
                                        <a:latin typeface="Cambria Math" panose="02040503050406030204" pitchFamily="18" charset="0"/>
                                      </a:rPr>
                                      <m:t>𝒋</m:t>
                                    </m:r>
                                    <m:r>
                                      <a:rPr lang="en-US" altLang="zh-CN" sz="1900" b="1" i="1">
                                        <a:solidFill>
                                          <a:srgbClr val="CC00CC"/>
                                        </a:solidFill>
                                        <a:latin typeface="Cambria Math" panose="02040503050406030204" pitchFamily="18" charset="0"/>
                                      </a:rPr>
                                      <m:t>𝟐</m:t>
                                    </m:r>
                                    <m:r>
                                      <a:rPr lang="en-US" altLang="zh-CN" sz="1900" b="1" i="1">
                                        <a:solidFill>
                                          <a:srgbClr val="CC00CC"/>
                                        </a:solidFill>
                                        <a:latin typeface="Cambria Math" panose="02040503050406030204" pitchFamily="18" charset="0"/>
                                      </a:rPr>
                                      <m:t>𝝅</m:t>
                                    </m:r>
                                    <m:f>
                                      <m:fPr>
                                        <m:ctrlPr>
                                          <a:rPr lang="en-US" altLang="zh-CN" sz="1900" b="1" i="1">
                                            <a:solidFill>
                                              <a:srgbClr val="CC00CC"/>
                                            </a:solidFill>
                                            <a:latin typeface="Cambria Math" panose="02040503050406030204" pitchFamily="18" charset="0"/>
                                          </a:rPr>
                                        </m:ctrlPr>
                                      </m:fPr>
                                      <m:num>
                                        <m:r>
                                          <a:rPr lang="en-US" altLang="zh-CN" sz="1900" b="1" i="1">
                                            <a:solidFill>
                                              <a:srgbClr val="CC00CC"/>
                                            </a:solidFill>
                                            <a:latin typeface="Cambria Math" panose="02040503050406030204" pitchFamily="18" charset="0"/>
                                          </a:rPr>
                                          <m:t>𝒌</m:t>
                                        </m:r>
                                        <m:d>
                                          <m:dPr>
                                            <m:ctrlPr>
                                              <a:rPr lang="en-US" altLang="zh-CN" sz="1900" b="1" i="1">
                                                <a:solidFill>
                                                  <a:srgbClr val="CC00CC"/>
                                                </a:solidFill>
                                                <a:latin typeface="Cambria Math" panose="02040503050406030204" pitchFamily="18" charset="0"/>
                                              </a:rPr>
                                            </m:ctrlPr>
                                          </m:dPr>
                                          <m:e>
                                            <m:r>
                                              <a:rPr lang="en-US" altLang="zh-CN" sz="1900" b="1" i="1">
                                                <a:solidFill>
                                                  <a:srgbClr val="CC00CC"/>
                                                </a:solidFill>
                                                <a:latin typeface="Cambria Math" panose="02040503050406030204" pitchFamily="18" charset="0"/>
                                              </a:rPr>
                                              <m:t>𝒎</m:t>
                                            </m:r>
                                            <m:r>
                                              <a:rPr lang="en-US" altLang="zh-CN" sz="1900" b="1" i="1">
                                                <a:solidFill>
                                                  <a:srgbClr val="CC00CC"/>
                                                </a:solidFill>
                                                <a:latin typeface="Cambria Math" panose="02040503050406030204" pitchFamily="18" charset="0"/>
                                              </a:rPr>
                                              <m:t>−</m:t>
                                            </m:r>
                                            <m:r>
                                              <a:rPr lang="en-US" altLang="zh-CN" sz="1900" b="1" i="1">
                                                <a:solidFill>
                                                  <a:srgbClr val="CC00CC"/>
                                                </a:solidFill>
                                                <a:latin typeface="Cambria Math" panose="02040503050406030204" pitchFamily="18" charset="0"/>
                                              </a:rPr>
                                              <m:t>𝒏</m:t>
                                            </m:r>
                                          </m:e>
                                        </m:d>
                                      </m:num>
                                      <m:den>
                                        <m:r>
                                          <a:rPr lang="en-US" altLang="zh-CN" sz="1900" b="1" i="1">
                                            <a:solidFill>
                                              <a:srgbClr val="CC00CC"/>
                                            </a:solidFill>
                                            <a:latin typeface="Cambria Math" panose="02040503050406030204" pitchFamily="18" charset="0"/>
                                          </a:rPr>
                                          <m:t>𝑵</m:t>
                                        </m:r>
                                      </m:den>
                                    </m:f>
                                  </m:sup>
                                </m:sSup>
                              </m:e>
                            </m:nary>
                          </m:e>
                        </m:d>
                      </m:e>
                    </m:nary>
                    <m:r>
                      <a:rPr lang="en-US" altLang="zh-CN" sz="1900" b="1" i="1">
                        <a:latin typeface="Cambria Math" panose="02040503050406030204" pitchFamily="18" charset="0"/>
                      </a:rPr>
                      <m:t>=</m:t>
                    </m:r>
                    <m:r>
                      <a:rPr lang="en-US" altLang="zh-CN" sz="1900" b="1" i="1" smtClean="0">
                        <a:latin typeface="Cambria Math" panose="02040503050406030204" pitchFamily="18" charset="0"/>
                      </a:rPr>
                      <m:t>𝒙</m:t>
                    </m:r>
                    <m:r>
                      <a:rPr lang="en-US" altLang="zh-CN" sz="1900" b="1" i="1">
                        <a:latin typeface="Cambria Math" panose="02040503050406030204" pitchFamily="18" charset="0"/>
                      </a:rPr>
                      <m:t>(</m:t>
                    </m:r>
                    <m:r>
                      <a:rPr lang="en-US" altLang="zh-CN" sz="1900" b="1" i="1">
                        <a:latin typeface="Cambria Math" panose="02040503050406030204" pitchFamily="18" charset="0"/>
                      </a:rPr>
                      <m:t>𝒏</m:t>
                    </m:r>
                    <m:r>
                      <a:rPr lang="en-US" altLang="zh-CN" sz="1900" b="1" i="1">
                        <a:latin typeface="Cambria Math" panose="02040503050406030204" pitchFamily="18" charset="0"/>
                      </a:rPr>
                      <m:t>)</m:t>
                    </m:r>
                  </m:oMath>
                </a14:m>
                <a:endParaRPr lang="en-US" altLang="zh-CN" sz="1900" i="1" dirty="0"/>
              </a:p>
              <a:p>
                <a:r>
                  <a:rPr lang="zh-CN" altLang="en-US" sz="1900" dirty="0"/>
                  <a:t>注意系数</a:t>
                </a:r>
                <a:r>
                  <a:rPr lang="en-US" altLang="zh-CN" sz="1900" dirty="0"/>
                  <a:t>1/N</a:t>
                </a:r>
              </a:p>
              <a:p>
                <a:r>
                  <a:rPr lang="zh-CN" altLang="en-US" sz="1900" dirty="0"/>
                  <a:t>若令</a:t>
                </a:r>
                <a14:m>
                  <m:oMath xmlns:m="http://schemas.openxmlformats.org/officeDocument/2006/math">
                    <m:r>
                      <a:rPr lang="en-US" altLang="zh-CN" sz="1900" b="1" i="1">
                        <a:latin typeface="Cambria Math" panose="02040503050406030204" pitchFamily="18" charset="0"/>
                      </a:rPr>
                      <m:t>𝑾</m:t>
                    </m:r>
                    <m:r>
                      <a:rPr lang="en-US" altLang="zh-CN" sz="1900" b="1" i="1">
                        <a:latin typeface="Cambria Math" panose="02040503050406030204" pitchFamily="18" charset="0"/>
                      </a:rPr>
                      <m:t>=</m:t>
                    </m:r>
                    <m:sSup>
                      <m:sSupPr>
                        <m:ctrlPr>
                          <a:rPr lang="en-US" altLang="zh-CN" sz="1900" b="1" i="1">
                            <a:latin typeface="Cambria Math" panose="02040503050406030204" pitchFamily="18" charset="0"/>
                          </a:rPr>
                        </m:ctrlPr>
                      </m:sSupPr>
                      <m:e>
                        <m:r>
                          <a:rPr lang="en-US" altLang="zh-CN" sz="1900" b="1" i="1">
                            <a:latin typeface="Cambria Math" panose="02040503050406030204" pitchFamily="18" charset="0"/>
                          </a:rPr>
                          <m:t>𝒆</m:t>
                        </m:r>
                      </m:e>
                      <m:sup>
                        <m:r>
                          <a:rPr lang="en-US" altLang="zh-CN" sz="1900" b="1" i="1">
                            <a:latin typeface="Cambria Math" panose="02040503050406030204" pitchFamily="18" charset="0"/>
                          </a:rPr>
                          <m:t>−</m:t>
                        </m:r>
                        <m:r>
                          <a:rPr lang="en-US" altLang="zh-CN" sz="1900" b="1" i="1">
                            <a:latin typeface="Cambria Math" panose="02040503050406030204" pitchFamily="18" charset="0"/>
                          </a:rPr>
                          <m:t>𝒋</m:t>
                        </m:r>
                        <m:f>
                          <m:fPr>
                            <m:ctrlPr>
                              <a:rPr lang="en-US" altLang="zh-CN" sz="1900" b="1" i="1">
                                <a:latin typeface="Cambria Math" panose="02040503050406030204" pitchFamily="18" charset="0"/>
                              </a:rPr>
                            </m:ctrlPr>
                          </m:fPr>
                          <m:num>
                            <m:r>
                              <a:rPr lang="en-US" altLang="zh-CN" sz="1900" b="1" i="1">
                                <a:latin typeface="Cambria Math" panose="02040503050406030204" pitchFamily="18" charset="0"/>
                              </a:rPr>
                              <m:t>𝟐</m:t>
                            </m:r>
                            <m:r>
                              <a:rPr lang="en-US" altLang="zh-CN" sz="1900" b="1" i="1">
                                <a:latin typeface="Cambria Math" panose="02040503050406030204" pitchFamily="18" charset="0"/>
                              </a:rPr>
                              <m:t>𝝅</m:t>
                            </m:r>
                          </m:num>
                          <m:den>
                            <m:r>
                              <a:rPr lang="en-US" altLang="zh-CN" sz="1900" b="1" i="1">
                                <a:latin typeface="Cambria Math" panose="02040503050406030204" pitchFamily="18" charset="0"/>
                              </a:rPr>
                              <m:t>𝑵</m:t>
                            </m:r>
                          </m:den>
                        </m:f>
                      </m:sup>
                    </m:sSup>
                  </m:oMath>
                </a14:m>
                <a:r>
                  <a:rPr lang="zh-CN" altLang="en-US" sz="1900" dirty="0"/>
                  <a:t>，则可表示为：</a:t>
                </a:r>
                <a:endParaRPr lang="en-US" altLang="zh-CN" sz="1900" dirty="0"/>
              </a:p>
              <a:p>
                <a14:m>
                  <m:oMath xmlns:m="http://schemas.openxmlformats.org/officeDocument/2006/math">
                    <m:r>
                      <a:rPr lang="en-US" altLang="zh-CN" sz="1900" b="1" i="1" smtClean="0">
                        <a:latin typeface="Cambria Math" panose="02040503050406030204" pitchFamily="18" charset="0"/>
                      </a:rPr>
                      <m:t>𝑿</m:t>
                    </m:r>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𝒌</m:t>
                        </m:r>
                      </m:e>
                    </m:d>
                    <m:r>
                      <a:rPr lang="en-US" altLang="zh-CN" sz="1900" b="1" i="1">
                        <a:latin typeface="Cambria Math" panose="02040503050406030204" pitchFamily="18" charset="0"/>
                      </a:rPr>
                      <m:t>=</m:t>
                    </m:r>
                    <m:nary>
                      <m:naryPr>
                        <m:chr m:val="∑"/>
                        <m:ctrlPr>
                          <a:rPr lang="en-US" altLang="zh-CN" sz="1900" b="1" i="1">
                            <a:latin typeface="Cambria Math" panose="02040503050406030204" pitchFamily="18" charset="0"/>
                          </a:rPr>
                        </m:ctrlPr>
                      </m:naryPr>
                      <m:sub>
                        <m:r>
                          <a:rPr lang="en-US" altLang="zh-CN" sz="1900" b="1" i="1">
                            <a:latin typeface="Cambria Math" panose="02040503050406030204" pitchFamily="18" charset="0"/>
                          </a:rPr>
                          <m:t>𝒏</m:t>
                        </m:r>
                        <m:r>
                          <a:rPr lang="en-US" altLang="zh-CN" sz="1900" b="1" i="1">
                            <a:latin typeface="Cambria Math" panose="02040503050406030204" pitchFamily="18" charset="0"/>
                          </a:rPr>
                          <m:t>=</m:t>
                        </m:r>
                        <m:r>
                          <a:rPr lang="en-US" altLang="zh-CN" sz="1900" b="1" i="1">
                            <a:latin typeface="Cambria Math" panose="02040503050406030204" pitchFamily="18" charset="0"/>
                          </a:rPr>
                          <m:t>𝟎</m:t>
                        </m:r>
                      </m:sub>
                      <m:sup>
                        <m:r>
                          <a:rPr lang="en-US" altLang="zh-CN" sz="1900" b="1" i="1">
                            <a:latin typeface="Cambria Math" panose="02040503050406030204" pitchFamily="18" charset="0"/>
                          </a:rPr>
                          <m:t>𝑵</m:t>
                        </m:r>
                        <m:r>
                          <a:rPr lang="en-US" altLang="zh-CN" sz="1900" b="1" i="1">
                            <a:latin typeface="Cambria Math" panose="02040503050406030204" pitchFamily="18" charset="0"/>
                          </a:rPr>
                          <m:t>−</m:t>
                        </m:r>
                        <m:r>
                          <a:rPr lang="en-US" altLang="zh-CN" sz="1900" b="1" i="1">
                            <a:latin typeface="Cambria Math" panose="02040503050406030204" pitchFamily="18" charset="0"/>
                          </a:rPr>
                          <m:t>𝟏</m:t>
                        </m:r>
                      </m:sup>
                      <m:e>
                        <m:r>
                          <a:rPr lang="en-US" altLang="zh-CN" sz="1900" b="1" i="1" smtClean="0">
                            <a:latin typeface="Cambria Math" panose="02040503050406030204" pitchFamily="18" charset="0"/>
                          </a:rPr>
                          <m:t>𝒙</m:t>
                        </m:r>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𝒏</m:t>
                            </m:r>
                          </m:e>
                        </m:d>
                        <m:sSup>
                          <m:sSupPr>
                            <m:ctrlPr>
                              <a:rPr lang="en-US" altLang="zh-CN" sz="1900" b="1" i="1">
                                <a:latin typeface="Cambria Math" panose="02040503050406030204" pitchFamily="18" charset="0"/>
                              </a:rPr>
                            </m:ctrlPr>
                          </m:sSupPr>
                          <m:e>
                            <m:r>
                              <a:rPr lang="en-US" altLang="zh-CN" sz="1900" b="1" i="1">
                                <a:latin typeface="Cambria Math" panose="02040503050406030204" pitchFamily="18" charset="0"/>
                              </a:rPr>
                              <m:t>𝑾</m:t>
                            </m:r>
                          </m:e>
                          <m:sup>
                            <m:r>
                              <a:rPr lang="en-US" altLang="zh-CN" sz="1900" b="1" i="1">
                                <a:latin typeface="Cambria Math" panose="02040503050406030204" pitchFamily="18" charset="0"/>
                              </a:rPr>
                              <m:t>𝒌𝒏</m:t>
                            </m:r>
                          </m:sup>
                        </m:sSup>
                      </m:e>
                    </m:nary>
                    <m:r>
                      <a:rPr lang="en-US" altLang="zh-CN" sz="1900" b="1" i="1">
                        <a:latin typeface="Cambria Math" panose="02040503050406030204" pitchFamily="18" charset="0"/>
                      </a:rPr>
                      <m:t>;</m:t>
                    </m:r>
                    <m:r>
                      <a:rPr lang="en-US" altLang="zh-CN" sz="1900" b="1" i="1" smtClean="0">
                        <a:latin typeface="Cambria Math" panose="02040503050406030204" pitchFamily="18" charset="0"/>
                      </a:rPr>
                      <m:t>𝒙</m:t>
                    </m:r>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𝒏</m:t>
                        </m:r>
                      </m:e>
                    </m:d>
                    <m:r>
                      <a:rPr lang="en-US" altLang="zh-CN" sz="1900" b="1" i="1">
                        <a:latin typeface="Cambria Math" panose="02040503050406030204" pitchFamily="18" charset="0"/>
                      </a:rPr>
                      <m:t>=</m:t>
                    </m:r>
                    <m:f>
                      <m:fPr>
                        <m:ctrlPr>
                          <a:rPr lang="en-US" altLang="zh-CN" sz="1900" b="1" i="1">
                            <a:latin typeface="Cambria Math" panose="02040503050406030204" pitchFamily="18" charset="0"/>
                          </a:rPr>
                        </m:ctrlPr>
                      </m:fPr>
                      <m:num>
                        <m:r>
                          <a:rPr lang="en-US" altLang="zh-CN" sz="1900" b="1" i="1">
                            <a:latin typeface="Cambria Math" panose="02040503050406030204" pitchFamily="18" charset="0"/>
                          </a:rPr>
                          <m:t>𝟏</m:t>
                        </m:r>
                      </m:num>
                      <m:den>
                        <m:r>
                          <a:rPr lang="en-US" altLang="zh-CN" sz="1900" b="1" i="1">
                            <a:latin typeface="Cambria Math" panose="02040503050406030204" pitchFamily="18" charset="0"/>
                          </a:rPr>
                          <m:t>𝑵</m:t>
                        </m:r>
                      </m:den>
                    </m:f>
                    <m:nary>
                      <m:naryPr>
                        <m:chr m:val="∑"/>
                        <m:ctrlPr>
                          <a:rPr lang="en-US" altLang="zh-CN" sz="1900" b="1" i="1">
                            <a:latin typeface="Cambria Math" panose="02040503050406030204" pitchFamily="18" charset="0"/>
                          </a:rPr>
                        </m:ctrlPr>
                      </m:naryPr>
                      <m:sub>
                        <m:r>
                          <a:rPr lang="en-US" altLang="zh-CN" sz="1900" b="1" i="1">
                            <a:latin typeface="Cambria Math" panose="02040503050406030204" pitchFamily="18" charset="0"/>
                          </a:rPr>
                          <m:t>𝒌</m:t>
                        </m:r>
                        <m:r>
                          <a:rPr lang="en-US" altLang="zh-CN" sz="1900" b="1" i="1">
                            <a:latin typeface="Cambria Math" panose="02040503050406030204" pitchFamily="18" charset="0"/>
                          </a:rPr>
                          <m:t>=</m:t>
                        </m:r>
                        <m:r>
                          <a:rPr lang="en-US" altLang="zh-CN" sz="1900" b="1" i="1">
                            <a:latin typeface="Cambria Math" panose="02040503050406030204" pitchFamily="18" charset="0"/>
                          </a:rPr>
                          <m:t>𝟎</m:t>
                        </m:r>
                      </m:sub>
                      <m:sup>
                        <m:r>
                          <a:rPr lang="en-US" altLang="zh-CN" sz="1900" b="1" i="1">
                            <a:latin typeface="Cambria Math" panose="02040503050406030204" pitchFamily="18" charset="0"/>
                          </a:rPr>
                          <m:t>𝑵</m:t>
                        </m:r>
                        <m:r>
                          <a:rPr lang="en-US" altLang="zh-CN" sz="1900" b="1" i="1">
                            <a:latin typeface="Cambria Math" panose="02040503050406030204" pitchFamily="18" charset="0"/>
                          </a:rPr>
                          <m:t>−</m:t>
                        </m:r>
                        <m:r>
                          <a:rPr lang="en-US" altLang="zh-CN" sz="1900" b="1" i="1">
                            <a:latin typeface="Cambria Math" panose="02040503050406030204" pitchFamily="18" charset="0"/>
                          </a:rPr>
                          <m:t>𝟏</m:t>
                        </m:r>
                      </m:sup>
                      <m:e>
                        <m:r>
                          <a:rPr lang="en-US" altLang="zh-CN" sz="1900" b="1" i="1" smtClean="0">
                            <a:latin typeface="Cambria Math" panose="02040503050406030204" pitchFamily="18" charset="0"/>
                          </a:rPr>
                          <m:t>𝑿</m:t>
                        </m:r>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𝒌</m:t>
                            </m:r>
                          </m:e>
                        </m:d>
                        <m:sSup>
                          <m:sSupPr>
                            <m:ctrlPr>
                              <a:rPr lang="en-US" altLang="zh-CN" sz="1900" b="1" i="1">
                                <a:latin typeface="Cambria Math" panose="02040503050406030204" pitchFamily="18" charset="0"/>
                              </a:rPr>
                            </m:ctrlPr>
                          </m:sSupPr>
                          <m:e>
                            <m:r>
                              <a:rPr lang="en-US" altLang="zh-CN" sz="1900" b="1" i="1">
                                <a:latin typeface="Cambria Math" panose="02040503050406030204" pitchFamily="18" charset="0"/>
                              </a:rPr>
                              <m:t>𝑾</m:t>
                            </m:r>
                          </m:e>
                          <m:sup>
                            <m:r>
                              <a:rPr lang="en-US" altLang="zh-CN" sz="1900" b="1" i="1">
                                <a:latin typeface="Cambria Math" panose="02040503050406030204" pitchFamily="18" charset="0"/>
                              </a:rPr>
                              <m:t>−</m:t>
                            </m:r>
                            <m:r>
                              <a:rPr lang="en-US" altLang="zh-CN" sz="1900" b="1" i="1">
                                <a:latin typeface="Cambria Math" panose="02040503050406030204" pitchFamily="18" charset="0"/>
                              </a:rPr>
                              <m:t>𝒌𝒏</m:t>
                            </m:r>
                          </m:sup>
                        </m:sSup>
                        <m:r>
                          <a:rPr lang="en-US" altLang="zh-CN" sz="1900" b="1" i="1">
                            <a:latin typeface="Cambria Math" panose="02040503050406030204" pitchFamily="18" charset="0"/>
                          </a:rPr>
                          <m:t>  </m:t>
                        </m:r>
                      </m:e>
                    </m:nary>
                  </m:oMath>
                </a14:m>
                <a:endParaRPr lang="en-US" altLang="zh-CN" sz="1900" b="1" dirty="0"/>
              </a:p>
              <a:p>
                <a:r>
                  <a:rPr lang="zh-CN" altLang="en-US" sz="1900" dirty="0"/>
                  <a:t>显然其周期为</a:t>
                </a:r>
                <a14:m>
                  <m:oMath xmlns:m="http://schemas.openxmlformats.org/officeDocument/2006/math">
                    <m:r>
                      <a:rPr lang="en-US" altLang="zh-CN" sz="1900" b="1" i="1">
                        <a:latin typeface="Cambria Math" panose="02040503050406030204" pitchFamily="18" charset="0"/>
                      </a:rPr>
                      <m:t>𝑵</m:t>
                    </m:r>
                  </m:oMath>
                </a14:m>
                <a:r>
                  <a:rPr lang="en-US" altLang="zh-CN" sz="1900" dirty="0"/>
                  <a:t>,</a:t>
                </a:r>
                <a14:m>
                  <m:oMath xmlns:m="http://schemas.openxmlformats.org/officeDocument/2006/math">
                    <m:r>
                      <a:rPr lang="en-US" altLang="zh-CN" sz="1900" b="1" i="1" dirty="0" smtClean="0">
                        <a:latin typeface="Cambria Math" panose="02040503050406030204" pitchFamily="18" charset="0"/>
                      </a:rPr>
                      <m:t>𝑿</m:t>
                    </m:r>
                    <m:d>
                      <m:dPr>
                        <m:ctrlPr>
                          <a:rPr lang="en-US" altLang="zh-CN" sz="1900" b="1" i="1" dirty="0">
                            <a:latin typeface="Cambria Math" panose="02040503050406030204" pitchFamily="18" charset="0"/>
                          </a:rPr>
                        </m:ctrlPr>
                      </m:dPr>
                      <m:e>
                        <m:r>
                          <a:rPr lang="en-US" altLang="zh-CN" sz="1900" b="1" i="1" dirty="0">
                            <a:latin typeface="Cambria Math" panose="02040503050406030204" pitchFamily="18" charset="0"/>
                          </a:rPr>
                          <m:t>𝒌</m:t>
                        </m:r>
                        <m:r>
                          <a:rPr lang="en-US" altLang="zh-CN" sz="1900" b="1" i="1" dirty="0">
                            <a:latin typeface="Cambria Math" panose="02040503050406030204" pitchFamily="18" charset="0"/>
                          </a:rPr>
                          <m:t>+</m:t>
                        </m:r>
                        <m:r>
                          <a:rPr lang="en-US" altLang="zh-CN" sz="1900" b="1" i="1" dirty="0">
                            <a:latin typeface="Cambria Math" panose="02040503050406030204" pitchFamily="18" charset="0"/>
                          </a:rPr>
                          <m:t>𝑵</m:t>
                        </m:r>
                      </m:e>
                    </m:d>
                    <m:r>
                      <a:rPr lang="en-US" altLang="zh-CN" sz="1900" b="1" i="1" dirty="0">
                        <a:latin typeface="Cambria Math" panose="02040503050406030204" pitchFamily="18" charset="0"/>
                      </a:rPr>
                      <m:t>=</m:t>
                    </m:r>
                    <m:r>
                      <a:rPr lang="en-US" altLang="zh-CN" sz="1900" b="1" i="1" dirty="0" smtClean="0">
                        <a:latin typeface="Cambria Math" panose="02040503050406030204" pitchFamily="18" charset="0"/>
                      </a:rPr>
                      <m:t>𝑿</m:t>
                    </m:r>
                    <m:r>
                      <a:rPr lang="en-US" altLang="zh-CN" sz="1900" b="1" i="1" dirty="0">
                        <a:latin typeface="Cambria Math" panose="02040503050406030204" pitchFamily="18" charset="0"/>
                      </a:rPr>
                      <m:t>(</m:t>
                    </m:r>
                    <m:r>
                      <a:rPr lang="en-US" altLang="zh-CN" sz="1900" b="1" i="1" dirty="0">
                        <a:latin typeface="Cambria Math" panose="02040503050406030204" pitchFamily="18" charset="0"/>
                      </a:rPr>
                      <m:t>𝒌</m:t>
                    </m:r>
                    <m:r>
                      <a:rPr lang="en-US" altLang="zh-CN" sz="1900" b="1" dirty="0">
                        <a:latin typeface="Cambria Math" panose="02040503050406030204" pitchFamily="18" charset="0"/>
                      </a:rPr>
                      <m:t>)</m:t>
                    </m:r>
                  </m:oMath>
                </a14:m>
                <a:endParaRPr lang="en-US" altLang="zh-CN" sz="1900" dirty="0"/>
              </a:p>
              <a:p>
                <a:r>
                  <a:rPr lang="zh-CN" altLang="en-US" sz="1900" dirty="0"/>
                  <a:t>注意：</a:t>
                </a:r>
                <a:r>
                  <a:rPr lang="en-US" altLang="zh-CN" sz="1900" dirty="0"/>
                  <a:t>DTFT</a:t>
                </a:r>
                <a:r>
                  <a:rPr lang="zh-CN" altLang="en-US" sz="1900" dirty="0"/>
                  <a:t>的周期是</a:t>
                </a:r>
                <a14:m>
                  <m:oMath xmlns:m="http://schemas.openxmlformats.org/officeDocument/2006/math">
                    <m:r>
                      <a:rPr lang="en-US" altLang="zh-CN" sz="1900" b="1" i="1">
                        <a:latin typeface="Cambria Math" panose="02040503050406030204" pitchFamily="18" charset="0"/>
                      </a:rPr>
                      <m:t>𝟐</m:t>
                    </m:r>
                    <m:r>
                      <a:rPr lang="en-US" altLang="zh-CN" sz="1900" b="1" i="1">
                        <a:latin typeface="Cambria Math" panose="02040503050406030204" pitchFamily="18" charset="0"/>
                      </a:rPr>
                      <m:t>𝝅</m:t>
                    </m:r>
                  </m:oMath>
                </a14:m>
                <a:r>
                  <a:rPr lang="en-US" altLang="zh-CN" sz="1900" dirty="0"/>
                  <a:t>,</a:t>
                </a:r>
                <a:r>
                  <a:rPr lang="zh-CN" altLang="en-US" sz="1900" dirty="0"/>
                  <a:t>这里离散之后周期为</a:t>
                </a:r>
                <a14:m>
                  <m:oMath xmlns:m="http://schemas.openxmlformats.org/officeDocument/2006/math">
                    <m:r>
                      <a:rPr lang="en-US" altLang="zh-CN" sz="1900" b="1" i="1">
                        <a:latin typeface="Cambria Math" panose="02040503050406030204" pitchFamily="18" charset="0"/>
                      </a:rPr>
                      <m:t>𝑵</m:t>
                    </m:r>
                  </m:oMath>
                </a14:m>
                <a:endParaRPr lang="en-US" altLang="zh-CN" sz="1900" dirty="0"/>
              </a:p>
              <a:p>
                <a:pPr lvl="1"/>
                <a:endParaRPr lang="zh-CN" altLang="en-US" sz="152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64"/>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10D9D7CD-E9FD-4649-9A71-588A3A3A9D92}"/>
              </a:ext>
            </a:extLst>
          </p:cNvPr>
          <p:cNvSpPr txBox="1"/>
          <p:nvPr/>
        </p:nvSpPr>
        <p:spPr>
          <a:xfrm>
            <a:off x="9138928" y="3566889"/>
            <a:ext cx="553357" cy="355482"/>
          </a:xfrm>
          <a:prstGeom prst="rect">
            <a:avLst/>
          </a:prstGeom>
          <a:noFill/>
        </p:spPr>
        <p:txBody>
          <a:bodyPr wrap="none" rtlCol="0">
            <a:spAutoFit/>
          </a:bodyPr>
          <a:lstStyle/>
          <a:p>
            <a:r>
              <a:rPr lang="en-US" altLang="zh-CN" sz="1710" dirty="0">
                <a:solidFill>
                  <a:srgbClr val="FF0000"/>
                </a:solidFill>
              </a:rPr>
              <a:t>DFT</a:t>
            </a:r>
            <a:endParaRPr lang="zh-CN" altLang="en-US" sz="1710" dirty="0">
              <a:solidFill>
                <a:srgbClr val="FF0000"/>
              </a:solidFill>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642FECB-D2CF-4814-845B-58EC9D668171}"/>
                  </a:ext>
                </a:extLst>
              </p:cNvPr>
              <p:cNvSpPr txBox="1"/>
              <p:nvPr/>
            </p:nvSpPr>
            <p:spPr>
              <a:xfrm>
                <a:off x="8531711" y="2518516"/>
                <a:ext cx="1160574" cy="3554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710" b="1" i="1">
                          <a:solidFill>
                            <a:srgbClr val="CC00CC"/>
                          </a:solidFill>
                          <a:latin typeface="Cambria Math" panose="02040503050406030204" pitchFamily="18" charset="0"/>
                        </a:rPr>
                        <m:t>𝜹</m:t>
                      </m:r>
                      <m:r>
                        <a:rPr lang="en-US" altLang="zh-CN" sz="1710" b="1" i="1">
                          <a:solidFill>
                            <a:srgbClr val="CC00CC"/>
                          </a:solidFill>
                          <a:latin typeface="Cambria Math" panose="02040503050406030204" pitchFamily="18" charset="0"/>
                        </a:rPr>
                        <m:t>(</m:t>
                      </m:r>
                      <m:r>
                        <a:rPr lang="en-US" altLang="zh-CN" sz="1710" b="1" i="1">
                          <a:solidFill>
                            <a:srgbClr val="CC00CC"/>
                          </a:solidFill>
                          <a:latin typeface="Cambria Math" panose="02040503050406030204" pitchFamily="18" charset="0"/>
                        </a:rPr>
                        <m:t>𝒎</m:t>
                      </m:r>
                      <m:r>
                        <a:rPr lang="en-US" altLang="zh-CN" sz="1710" b="1" i="1">
                          <a:solidFill>
                            <a:srgbClr val="CC00CC"/>
                          </a:solidFill>
                          <a:latin typeface="Cambria Math" panose="02040503050406030204" pitchFamily="18" charset="0"/>
                        </a:rPr>
                        <m:t>−</m:t>
                      </m:r>
                      <m:r>
                        <a:rPr lang="en-US" altLang="zh-CN" sz="1710" b="1" i="1">
                          <a:solidFill>
                            <a:srgbClr val="CC00CC"/>
                          </a:solidFill>
                          <a:latin typeface="Cambria Math" panose="02040503050406030204" pitchFamily="18" charset="0"/>
                        </a:rPr>
                        <m:t>𝒏</m:t>
                      </m:r>
                      <m:r>
                        <a:rPr lang="en-US" altLang="zh-CN" sz="1710" b="1" i="1">
                          <a:solidFill>
                            <a:srgbClr val="CC00CC"/>
                          </a:solidFill>
                          <a:latin typeface="Cambria Math" panose="02040503050406030204" pitchFamily="18" charset="0"/>
                        </a:rPr>
                        <m:t>)</m:t>
                      </m:r>
                    </m:oMath>
                  </m:oMathPara>
                </a14:m>
                <a:endParaRPr lang="zh-CN" altLang="en-US" sz="1710" dirty="0">
                  <a:solidFill>
                    <a:srgbClr val="CC00CC"/>
                  </a:solidFill>
                </a:endParaRPr>
              </a:p>
            </p:txBody>
          </p:sp>
        </mc:Choice>
        <mc:Fallback xmlns="">
          <p:sp>
            <p:nvSpPr>
              <p:cNvPr id="5" name="文本框 4">
                <a:extLst>
                  <a:ext uri="{FF2B5EF4-FFF2-40B4-BE49-F238E27FC236}">
                    <a16:creationId xmlns:a16="http://schemas.microsoft.com/office/drawing/2014/main" id="{5642FECB-D2CF-4814-845B-58EC9D668171}"/>
                  </a:ext>
                </a:extLst>
              </p:cNvPr>
              <p:cNvSpPr txBox="1">
                <a:spLocks noRot="1" noChangeAspect="1" noMove="1" noResize="1" noEditPoints="1" noAdjustHandles="1" noChangeArrowheads="1" noChangeShapeType="1" noTextEdit="1"/>
              </p:cNvSpPr>
              <p:nvPr/>
            </p:nvSpPr>
            <p:spPr>
              <a:xfrm>
                <a:off x="8531711" y="2518516"/>
                <a:ext cx="1160574" cy="355482"/>
              </a:xfrm>
              <a:prstGeom prst="rect">
                <a:avLst/>
              </a:prstGeom>
              <a:blipFill>
                <a:blip r:embed="rId3"/>
                <a:stretch>
                  <a:fillRect b="-13793"/>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6E57E9D5-98BA-4343-8548-C8119C5519F0}"/>
              </a:ext>
            </a:extLst>
          </p:cNvPr>
          <p:cNvCxnSpPr/>
          <p:nvPr/>
        </p:nvCxnSpPr>
        <p:spPr bwMode="auto">
          <a:xfrm flipH="1">
            <a:off x="8558641" y="2857077"/>
            <a:ext cx="273653" cy="27365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 name="图片 7">
            <a:extLst>
              <a:ext uri="{FF2B5EF4-FFF2-40B4-BE49-F238E27FC236}">
                <a16:creationId xmlns:a16="http://schemas.microsoft.com/office/drawing/2014/main" id="{07198145-EDD9-478C-979D-7E01215880C5}"/>
              </a:ext>
            </a:extLst>
          </p:cNvPr>
          <p:cNvPicPr>
            <a:picLocks noChangeAspect="1"/>
          </p:cNvPicPr>
          <p:nvPr/>
        </p:nvPicPr>
        <p:blipFill>
          <a:blip r:embed="rId4"/>
          <a:stretch>
            <a:fillRect/>
          </a:stretch>
        </p:blipFill>
        <p:spPr>
          <a:xfrm>
            <a:off x="7682494" y="4160611"/>
            <a:ext cx="2929198" cy="2164321"/>
          </a:xfrm>
          <a:prstGeom prst="rect">
            <a:avLst/>
          </a:prstGeom>
        </p:spPr>
      </p:pic>
    </p:spTree>
    <p:extLst>
      <p:ext uri="{BB962C8B-B14F-4D97-AF65-F5344CB8AC3E}">
        <p14:creationId xmlns:p14="http://schemas.microsoft.com/office/powerpoint/2010/main" val="400034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500" fill="hold"/>
                                        <p:tgtEl>
                                          <p:spTgt spid="5"/>
                                        </p:tgtEl>
                                        <p:attrNameLst>
                                          <p:attrName>ppt_x</p:attrName>
                                        </p:attrNameLst>
                                      </p:cBhvr>
                                      <p:tavLst>
                                        <p:tav tm="0">
                                          <p:val>
                                            <p:strVal val="#ppt_x"/>
                                          </p:val>
                                        </p:tav>
                                        <p:tav tm="100000">
                                          <p:val>
                                            <p:strVal val="#ppt_x"/>
                                          </p:val>
                                        </p:tav>
                                      </p:tavLst>
                                    </p:anim>
                                    <p:anim calcmode="lin" valueType="num">
                                      <p:cBhvr additive="base">
                                        <p:cTn id="62" dur="500" fill="hold"/>
                                        <p:tgtEl>
                                          <p:spTgt spid="5"/>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7"/>
                                        </p:tgtEl>
                                        <p:attrNameLst>
                                          <p:attrName>style.visibility</p:attrName>
                                        </p:attrNameLst>
                                      </p:cBhvr>
                                      <p:to>
                                        <p:strVal val="visible"/>
                                      </p:to>
                                    </p:set>
                                    <p:anim calcmode="lin" valueType="num">
                                      <p:cBhvr additive="base">
                                        <p:cTn id="65" dur="500" fill="hold"/>
                                        <p:tgtEl>
                                          <p:spTgt spid="7"/>
                                        </p:tgtEl>
                                        <p:attrNameLst>
                                          <p:attrName>ppt_x</p:attrName>
                                        </p:attrNameLst>
                                      </p:cBhvr>
                                      <p:tavLst>
                                        <p:tav tm="0">
                                          <p:val>
                                            <p:strVal val="#ppt_x"/>
                                          </p:val>
                                        </p:tav>
                                        <p:tav tm="100000">
                                          <p:val>
                                            <p:strVal val="#ppt_x"/>
                                          </p:val>
                                        </p:tav>
                                      </p:tavLst>
                                    </p:anim>
                                    <p:anim calcmode="lin" valueType="num">
                                      <p:cBhvr additive="base">
                                        <p:cTn id="6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500" fill="hold"/>
                                        <p:tgtEl>
                                          <p:spTgt spid="8"/>
                                        </p:tgtEl>
                                        <p:attrNameLst>
                                          <p:attrName>ppt_x</p:attrName>
                                        </p:attrNameLst>
                                      </p:cBhvr>
                                      <p:tavLst>
                                        <p:tav tm="0">
                                          <p:val>
                                            <p:strVal val="#ppt_x"/>
                                          </p:val>
                                        </p:tav>
                                        <p:tav tm="100000">
                                          <p:val>
                                            <p:strVal val="#ppt_x"/>
                                          </p:val>
                                        </p:tav>
                                      </p:tavLst>
                                    </p:anim>
                                    <p:anim calcmode="lin" valueType="num">
                                      <p:cBhvr additive="base">
                                        <p:cTn id="7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1D9510-A7E0-4FEE-84FF-1C8B56C9EB98}"/>
              </a:ext>
            </a:extLst>
          </p:cNvPr>
          <p:cNvSpPr>
            <a:spLocks noGrp="1"/>
          </p:cNvSpPr>
          <p:nvPr>
            <p:ph type="title"/>
          </p:nvPr>
        </p:nvSpPr>
        <p:spPr/>
        <p:txBody>
          <a:bodyPr/>
          <a:lstStyle/>
          <a:p>
            <a:r>
              <a:rPr lang="en-US" altLang="zh-CN" dirty="0"/>
              <a:t>1.2 </a:t>
            </a:r>
            <a:r>
              <a:rPr lang="zh-CN" altLang="en-US" dirty="0"/>
              <a:t>线性系统</a:t>
            </a:r>
            <a:r>
              <a:rPr lang="en-US" altLang="zh-CN" dirty="0"/>
              <a:t>-</a:t>
            </a:r>
            <a:r>
              <a:rPr lang="zh-CN" altLang="en-US" dirty="0"/>
              <a:t>离散非周期信号的频谱</a:t>
            </a:r>
          </a:p>
        </p:txBody>
      </p:sp>
      <p:sp>
        <p:nvSpPr>
          <p:cNvPr id="3" name="内容占位符 2">
            <a:extLst>
              <a:ext uri="{FF2B5EF4-FFF2-40B4-BE49-F238E27FC236}">
                <a16:creationId xmlns:a16="http://schemas.microsoft.com/office/drawing/2014/main" id="{F91D4C0E-38A5-4BB4-9BE7-F1F40A72148A}"/>
              </a:ext>
            </a:extLst>
          </p:cNvPr>
          <p:cNvSpPr>
            <a:spLocks noGrp="1"/>
          </p:cNvSpPr>
          <p:nvPr>
            <p:ph idx="1"/>
          </p:nvPr>
        </p:nvSpPr>
        <p:spPr/>
        <p:txBody>
          <a:bodyPr/>
          <a:lstStyle/>
          <a:p>
            <a:r>
              <a:rPr lang="zh-CN" altLang="en-US" dirty="0"/>
              <a:t>例子</a:t>
            </a:r>
            <a:r>
              <a:rPr lang="zh-CN" altLang="en-US" sz="3040" dirty="0">
                <a:solidFill>
                  <a:srgbClr val="000000"/>
                </a:solidFill>
                <a:latin typeface="Arial Unicode MS"/>
                <a:cs typeface="Arial Unicode MS"/>
              </a:rPr>
              <a:t>试求单位脉冲序</a:t>
            </a:r>
            <a:r>
              <a:rPr lang="zh-CN" altLang="en-US" sz="3040" spc="-71" dirty="0">
                <a:solidFill>
                  <a:srgbClr val="000000"/>
                </a:solidFill>
                <a:latin typeface="Arial Unicode MS"/>
                <a:cs typeface="Arial Unicode MS"/>
              </a:rPr>
              <a:t>列</a:t>
            </a:r>
            <a:r>
              <a:rPr lang="zh-CN" altLang="en-US" sz="4180" i="1" spc="-64" baseline="2469" dirty="0">
                <a:solidFill>
                  <a:srgbClr val="000000"/>
                </a:solidFill>
                <a:latin typeface="Symbol"/>
                <a:cs typeface="Symbol"/>
              </a:rPr>
              <a:t></a:t>
            </a:r>
            <a:r>
              <a:rPr lang="zh-CN" altLang="en-US" sz="4180" i="1" spc="-499" baseline="2469" dirty="0">
                <a:solidFill>
                  <a:srgbClr val="000000"/>
                </a:solidFill>
                <a:cs typeface="Times New Roman"/>
              </a:rPr>
              <a:t> </a:t>
            </a:r>
            <a:r>
              <a:rPr lang="en-US" altLang="zh-CN" sz="4180" spc="85" baseline="2583" dirty="0">
                <a:solidFill>
                  <a:srgbClr val="000000"/>
                </a:solidFill>
                <a:cs typeface="Times New Roman"/>
              </a:rPr>
              <a:t>[</a:t>
            </a:r>
            <a:r>
              <a:rPr lang="en-US" altLang="zh-CN" sz="4180" i="1" spc="7" baseline="2583" dirty="0">
                <a:solidFill>
                  <a:srgbClr val="000000"/>
                </a:solidFill>
                <a:cs typeface="Times New Roman"/>
              </a:rPr>
              <a:t>k</a:t>
            </a:r>
            <a:r>
              <a:rPr lang="zh-CN" altLang="en-US" sz="4180" i="1" spc="-499" baseline="2583" dirty="0">
                <a:solidFill>
                  <a:srgbClr val="000000"/>
                </a:solidFill>
                <a:cs typeface="Times New Roman"/>
              </a:rPr>
              <a:t> </a:t>
            </a:r>
            <a:r>
              <a:rPr lang="en-US" altLang="zh-CN" sz="4180" spc="7" baseline="2583" dirty="0">
                <a:solidFill>
                  <a:srgbClr val="000000"/>
                </a:solidFill>
                <a:cs typeface="Times New Roman"/>
              </a:rPr>
              <a:t>]</a:t>
            </a:r>
            <a:r>
              <a:rPr lang="zh-CN" altLang="en-US" sz="4180" spc="-292" baseline="2583" dirty="0">
                <a:solidFill>
                  <a:srgbClr val="000000"/>
                </a:solidFill>
                <a:cs typeface="Times New Roman"/>
              </a:rPr>
              <a:t> </a:t>
            </a:r>
            <a:r>
              <a:rPr lang="zh-CN" altLang="en-US" sz="3040" dirty="0">
                <a:solidFill>
                  <a:srgbClr val="000000"/>
                </a:solidFill>
                <a:latin typeface="Arial Unicode MS"/>
                <a:cs typeface="Arial Unicode MS"/>
              </a:rPr>
              <a:t>的频谱</a:t>
            </a:r>
            <a:endParaRPr lang="zh-CN" altLang="en-US" dirty="0"/>
          </a:p>
        </p:txBody>
      </p:sp>
      <p:sp>
        <p:nvSpPr>
          <p:cNvPr id="4" name="object 4">
            <a:extLst>
              <a:ext uri="{FF2B5EF4-FFF2-40B4-BE49-F238E27FC236}">
                <a16:creationId xmlns:a16="http://schemas.microsoft.com/office/drawing/2014/main" id="{799F7EE4-6B6A-4860-8DEC-1A42C1005ADD}"/>
              </a:ext>
            </a:extLst>
          </p:cNvPr>
          <p:cNvSpPr txBox="1"/>
          <p:nvPr/>
        </p:nvSpPr>
        <p:spPr>
          <a:xfrm>
            <a:off x="2623813" y="2676455"/>
            <a:ext cx="5532854" cy="1151021"/>
          </a:xfrm>
          <a:prstGeom prst="rect">
            <a:avLst/>
          </a:prstGeom>
        </p:spPr>
        <p:txBody>
          <a:bodyPr vert="horz" wrap="square" lIns="0" tIns="0" rIns="0" bIns="0" rtlCol="0">
            <a:spAutoFit/>
          </a:bodyPr>
          <a:lstStyle/>
          <a:p>
            <a:pPr marL="12066"/>
            <a:r>
              <a:rPr sz="2280" dirty="0">
                <a:latin typeface="Arial Unicode MS"/>
                <a:cs typeface="Arial Unicode MS"/>
              </a:rPr>
              <a:t>解：由序列的</a:t>
            </a:r>
            <a:r>
              <a:rPr sz="2280" dirty="0">
                <a:latin typeface="Bookman Old Style"/>
                <a:cs typeface="Bookman Old Style"/>
              </a:rPr>
              <a:t>DTFT</a:t>
            </a:r>
            <a:r>
              <a:rPr sz="2280" dirty="0">
                <a:latin typeface="Arial Unicode MS"/>
                <a:cs typeface="Arial Unicode MS"/>
              </a:rPr>
              <a:t>定义：</a:t>
            </a:r>
          </a:p>
          <a:p>
            <a:pPr marR="1675402" algn="r">
              <a:lnSpc>
                <a:spcPts val="860"/>
              </a:lnSpc>
              <a:spcBef>
                <a:spcPts val="204"/>
              </a:spcBef>
            </a:pPr>
            <a:r>
              <a:rPr sz="1283" spc="24" dirty="0">
                <a:latin typeface="Symbol"/>
                <a:cs typeface="Symbol"/>
              </a:rPr>
              <a:t></a:t>
            </a:r>
            <a:endParaRPr sz="1283" dirty="0">
              <a:latin typeface="Symbol"/>
              <a:cs typeface="Symbol"/>
            </a:endParaRPr>
          </a:p>
          <a:p>
            <a:pPr marL="2484445">
              <a:lnSpc>
                <a:spcPts val="3424"/>
              </a:lnSpc>
            </a:pPr>
            <a:r>
              <a:rPr sz="2280" i="1" dirty="0">
                <a:latin typeface="Times New Roman"/>
                <a:cs typeface="Times New Roman"/>
              </a:rPr>
              <a:t>X</a:t>
            </a:r>
            <a:r>
              <a:rPr sz="2280" i="1" spc="-185" dirty="0">
                <a:latin typeface="Times New Roman"/>
                <a:cs typeface="Times New Roman"/>
              </a:rPr>
              <a:t> </a:t>
            </a:r>
            <a:r>
              <a:rPr sz="2280" spc="24" dirty="0">
                <a:latin typeface="Times New Roman"/>
                <a:cs typeface="Times New Roman"/>
              </a:rPr>
              <a:t>(</a:t>
            </a:r>
            <a:r>
              <a:rPr sz="2280" spc="190" dirty="0">
                <a:latin typeface="Times New Roman"/>
                <a:cs typeface="Times New Roman"/>
              </a:rPr>
              <a:t>e</a:t>
            </a:r>
            <a:r>
              <a:rPr sz="1924" spc="14" baseline="45267" dirty="0">
                <a:latin typeface="Times New Roman"/>
                <a:cs typeface="Times New Roman"/>
              </a:rPr>
              <a:t>j</a:t>
            </a:r>
            <a:r>
              <a:rPr sz="2066" i="1" spc="-71" baseline="42145" dirty="0">
                <a:latin typeface="Symbol"/>
                <a:cs typeface="Symbol"/>
              </a:rPr>
              <a:t></a:t>
            </a:r>
            <a:r>
              <a:rPr sz="2066" i="1" spc="135" baseline="42145" dirty="0">
                <a:latin typeface="Times New Roman"/>
                <a:cs typeface="Times New Roman"/>
              </a:rPr>
              <a:t> </a:t>
            </a:r>
            <a:r>
              <a:rPr sz="2280" dirty="0">
                <a:latin typeface="Times New Roman"/>
                <a:cs typeface="Times New Roman"/>
              </a:rPr>
              <a:t>)</a:t>
            </a:r>
            <a:r>
              <a:rPr sz="2280" spc="-48" dirty="0">
                <a:latin typeface="Times New Roman"/>
                <a:cs typeface="Times New Roman"/>
              </a:rPr>
              <a:t> </a:t>
            </a:r>
            <a:r>
              <a:rPr sz="2280" dirty="0">
                <a:latin typeface="Symbol"/>
                <a:cs typeface="Symbol"/>
              </a:rPr>
              <a:t></a:t>
            </a:r>
            <a:r>
              <a:rPr sz="2280" dirty="0">
                <a:latin typeface="Times New Roman"/>
                <a:cs typeface="Times New Roman"/>
              </a:rPr>
              <a:t> </a:t>
            </a:r>
            <a:r>
              <a:rPr sz="2280" spc="-194" dirty="0">
                <a:latin typeface="Times New Roman"/>
                <a:cs typeface="Times New Roman"/>
              </a:rPr>
              <a:t> </a:t>
            </a:r>
            <a:r>
              <a:rPr sz="5131" baseline="-8487" dirty="0">
                <a:latin typeface="Symbol"/>
                <a:cs typeface="Symbol"/>
              </a:rPr>
              <a:t></a:t>
            </a:r>
            <a:r>
              <a:rPr sz="5131" spc="-391" baseline="-8487" dirty="0">
                <a:latin typeface="Times New Roman"/>
                <a:cs typeface="Times New Roman"/>
              </a:rPr>
              <a:t> </a:t>
            </a:r>
            <a:r>
              <a:rPr sz="2375" i="1" spc="-48" dirty="0">
                <a:latin typeface="Symbol"/>
                <a:cs typeface="Symbol"/>
              </a:rPr>
              <a:t></a:t>
            </a:r>
            <a:r>
              <a:rPr sz="2375" i="1" spc="-371" dirty="0">
                <a:latin typeface="Times New Roman"/>
                <a:cs typeface="Times New Roman"/>
              </a:rPr>
              <a:t> </a:t>
            </a:r>
            <a:r>
              <a:rPr sz="2280" spc="57" dirty="0">
                <a:latin typeface="Times New Roman"/>
                <a:cs typeface="Times New Roman"/>
              </a:rPr>
              <a:t>[</a:t>
            </a:r>
            <a:r>
              <a:rPr sz="2280" i="1" dirty="0">
                <a:latin typeface="Times New Roman"/>
                <a:cs typeface="Times New Roman"/>
              </a:rPr>
              <a:t>k</a:t>
            </a:r>
            <a:r>
              <a:rPr sz="2280" i="1" spc="-375" dirty="0">
                <a:latin typeface="Times New Roman"/>
                <a:cs typeface="Times New Roman"/>
              </a:rPr>
              <a:t> </a:t>
            </a:r>
            <a:r>
              <a:rPr sz="2280" spc="-86" dirty="0">
                <a:latin typeface="Times New Roman"/>
                <a:cs typeface="Times New Roman"/>
              </a:rPr>
              <a:t>]</a:t>
            </a:r>
            <a:r>
              <a:rPr sz="2280" spc="71" dirty="0">
                <a:latin typeface="Times New Roman"/>
                <a:cs typeface="Times New Roman"/>
              </a:rPr>
              <a:t>e</a:t>
            </a:r>
            <a:r>
              <a:rPr sz="1924" spc="29" baseline="45267" dirty="0">
                <a:latin typeface="Symbol"/>
                <a:cs typeface="Symbol"/>
              </a:rPr>
              <a:t></a:t>
            </a:r>
            <a:r>
              <a:rPr sz="1924" spc="-135" baseline="45267" dirty="0">
                <a:latin typeface="Times New Roman"/>
                <a:cs typeface="Times New Roman"/>
              </a:rPr>
              <a:t> </a:t>
            </a:r>
            <a:r>
              <a:rPr sz="1924" spc="14" baseline="45267" dirty="0">
                <a:latin typeface="Times New Roman"/>
                <a:cs typeface="Times New Roman"/>
              </a:rPr>
              <a:t>j</a:t>
            </a:r>
            <a:r>
              <a:rPr sz="2066" i="1" spc="-71" baseline="42145" dirty="0">
                <a:latin typeface="Symbol"/>
                <a:cs typeface="Symbol"/>
              </a:rPr>
              <a:t></a:t>
            </a:r>
            <a:r>
              <a:rPr sz="2066" i="1" spc="-263" baseline="42145" dirty="0">
                <a:latin typeface="Times New Roman"/>
                <a:cs typeface="Times New Roman"/>
              </a:rPr>
              <a:t> </a:t>
            </a:r>
            <a:r>
              <a:rPr sz="1924" i="1" spc="21" baseline="45267" dirty="0">
                <a:latin typeface="Times New Roman"/>
                <a:cs typeface="Times New Roman"/>
              </a:rPr>
              <a:t>k</a:t>
            </a:r>
            <a:r>
              <a:rPr sz="1924" i="1" baseline="45267" dirty="0">
                <a:latin typeface="Times New Roman"/>
                <a:cs typeface="Times New Roman"/>
              </a:rPr>
              <a:t>  </a:t>
            </a:r>
            <a:r>
              <a:rPr sz="1924" i="1" spc="-143" baseline="45267" dirty="0">
                <a:latin typeface="Times New Roman"/>
                <a:cs typeface="Times New Roman"/>
              </a:rPr>
              <a:t> </a:t>
            </a:r>
            <a:r>
              <a:rPr sz="2280" dirty="0">
                <a:latin typeface="Symbol"/>
                <a:cs typeface="Symbol"/>
              </a:rPr>
              <a:t></a:t>
            </a:r>
            <a:r>
              <a:rPr sz="2280" spc="-290" dirty="0">
                <a:latin typeface="Times New Roman"/>
                <a:cs typeface="Times New Roman"/>
              </a:rPr>
              <a:t> </a:t>
            </a:r>
            <a:r>
              <a:rPr sz="2280" dirty="0">
                <a:latin typeface="Times New Roman"/>
                <a:cs typeface="Times New Roman"/>
              </a:rPr>
              <a:t>1</a:t>
            </a:r>
          </a:p>
          <a:p>
            <a:pPr marL="2048853" algn="ctr">
              <a:spcBef>
                <a:spcPts val="194"/>
              </a:spcBef>
            </a:pPr>
            <a:r>
              <a:rPr sz="1283" i="1" spc="14" dirty="0">
                <a:latin typeface="Times New Roman"/>
                <a:cs typeface="Times New Roman"/>
              </a:rPr>
              <a:t>k</a:t>
            </a:r>
            <a:r>
              <a:rPr sz="1283" i="1" spc="-147" dirty="0">
                <a:latin typeface="Times New Roman"/>
                <a:cs typeface="Times New Roman"/>
              </a:rPr>
              <a:t> </a:t>
            </a:r>
            <a:r>
              <a:rPr sz="1283" spc="95" dirty="0">
                <a:latin typeface="Symbol"/>
                <a:cs typeface="Symbol"/>
              </a:rPr>
              <a:t></a:t>
            </a:r>
            <a:r>
              <a:rPr sz="1283" spc="10" dirty="0">
                <a:latin typeface="Symbol"/>
                <a:cs typeface="Symbol"/>
              </a:rPr>
              <a:t></a:t>
            </a:r>
            <a:endParaRPr sz="1283" dirty="0">
              <a:latin typeface="Symbol"/>
              <a:cs typeface="Symbol"/>
            </a:endParaRPr>
          </a:p>
        </p:txBody>
      </p:sp>
      <p:sp>
        <p:nvSpPr>
          <p:cNvPr id="5" name="object 5">
            <a:extLst>
              <a:ext uri="{FF2B5EF4-FFF2-40B4-BE49-F238E27FC236}">
                <a16:creationId xmlns:a16="http://schemas.microsoft.com/office/drawing/2014/main" id="{88591FDA-6239-41F3-8269-3CA68A759CBB}"/>
              </a:ext>
            </a:extLst>
          </p:cNvPr>
          <p:cNvSpPr/>
          <p:nvPr/>
        </p:nvSpPr>
        <p:spPr>
          <a:xfrm>
            <a:off x="2950603" y="5154783"/>
            <a:ext cx="2784224" cy="0"/>
          </a:xfrm>
          <a:custGeom>
            <a:avLst/>
            <a:gdLst/>
            <a:ahLst/>
            <a:cxnLst/>
            <a:rect l="l" t="t" r="r" b="b"/>
            <a:pathLst>
              <a:path w="2930525">
                <a:moveTo>
                  <a:pt x="0" y="0"/>
                </a:moveTo>
                <a:lnTo>
                  <a:pt x="2930282" y="0"/>
                </a:lnTo>
              </a:path>
            </a:pathLst>
          </a:custGeom>
          <a:ln w="14236">
            <a:solidFill>
              <a:srgbClr val="000000"/>
            </a:solidFill>
          </a:ln>
        </p:spPr>
        <p:txBody>
          <a:bodyPr wrap="square" lIns="0" tIns="0" rIns="0" bIns="0" rtlCol="0"/>
          <a:lstStyle/>
          <a:p>
            <a:endParaRPr sz="1710"/>
          </a:p>
        </p:txBody>
      </p:sp>
      <p:sp>
        <p:nvSpPr>
          <p:cNvPr id="6" name="object 6">
            <a:extLst>
              <a:ext uri="{FF2B5EF4-FFF2-40B4-BE49-F238E27FC236}">
                <a16:creationId xmlns:a16="http://schemas.microsoft.com/office/drawing/2014/main" id="{D6B6D68F-A902-4C02-8829-BC74AD550CA6}"/>
              </a:ext>
            </a:extLst>
          </p:cNvPr>
          <p:cNvSpPr/>
          <p:nvPr/>
        </p:nvSpPr>
        <p:spPr>
          <a:xfrm>
            <a:off x="5720606" y="5093919"/>
            <a:ext cx="168320" cy="121866"/>
          </a:xfrm>
          <a:custGeom>
            <a:avLst/>
            <a:gdLst/>
            <a:ahLst/>
            <a:cxnLst/>
            <a:rect l="l" t="t" r="r" b="b"/>
            <a:pathLst>
              <a:path w="177164" h="128270">
                <a:moveTo>
                  <a:pt x="0" y="128126"/>
                </a:moveTo>
                <a:lnTo>
                  <a:pt x="0" y="0"/>
                </a:lnTo>
                <a:lnTo>
                  <a:pt x="176724" y="64063"/>
                </a:lnTo>
                <a:lnTo>
                  <a:pt x="0" y="128126"/>
                </a:lnTo>
                <a:close/>
              </a:path>
            </a:pathLst>
          </a:custGeom>
          <a:solidFill>
            <a:srgbClr val="000000"/>
          </a:solidFill>
        </p:spPr>
        <p:txBody>
          <a:bodyPr wrap="square" lIns="0" tIns="0" rIns="0" bIns="0" rtlCol="0"/>
          <a:lstStyle/>
          <a:p>
            <a:endParaRPr sz="1710"/>
          </a:p>
        </p:txBody>
      </p:sp>
      <p:sp>
        <p:nvSpPr>
          <p:cNvPr id="7" name="object 7">
            <a:extLst>
              <a:ext uri="{FF2B5EF4-FFF2-40B4-BE49-F238E27FC236}">
                <a16:creationId xmlns:a16="http://schemas.microsoft.com/office/drawing/2014/main" id="{5B502620-D504-40F5-A0B1-720A871BA1CE}"/>
              </a:ext>
            </a:extLst>
          </p:cNvPr>
          <p:cNvSpPr/>
          <p:nvPr/>
        </p:nvSpPr>
        <p:spPr>
          <a:xfrm>
            <a:off x="4419556" y="4238518"/>
            <a:ext cx="0" cy="916411"/>
          </a:xfrm>
          <a:custGeom>
            <a:avLst/>
            <a:gdLst/>
            <a:ahLst/>
            <a:cxnLst/>
            <a:rect l="l" t="t" r="r" b="b"/>
            <a:pathLst>
              <a:path h="964564">
                <a:moveTo>
                  <a:pt x="0" y="964410"/>
                </a:moveTo>
                <a:lnTo>
                  <a:pt x="0" y="0"/>
                </a:lnTo>
              </a:path>
            </a:pathLst>
          </a:custGeom>
          <a:ln w="13090">
            <a:solidFill>
              <a:srgbClr val="000000"/>
            </a:solidFill>
          </a:ln>
        </p:spPr>
        <p:txBody>
          <a:bodyPr wrap="square" lIns="0" tIns="0" rIns="0" bIns="0" rtlCol="0"/>
          <a:lstStyle/>
          <a:p>
            <a:endParaRPr sz="1710"/>
          </a:p>
        </p:txBody>
      </p:sp>
      <p:sp>
        <p:nvSpPr>
          <p:cNvPr id="8" name="object 8">
            <a:extLst>
              <a:ext uri="{FF2B5EF4-FFF2-40B4-BE49-F238E27FC236}">
                <a16:creationId xmlns:a16="http://schemas.microsoft.com/office/drawing/2014/main" id="{38106AE7-22F3-4CBE-9173-046E3D144591}"/>
              </a:ext>
            </a:extLst>
          </p:cNvPr>
          <p:cNvSpPr/>
          <p:nvPr/>
        </p:nvSpPr>
        <p:spPr>
          <a:xfrm>
            <a:off x="4363589" y="4071139"/>
            <a:ext cx="112214" cy="182800"/>
          </a:xfrm>
          <a:custGeom>
            <a:avLst/>
            <a:gdLst/>
            <a:ahLst/>
            <a:cxnLst/>
            <a:rect l="l" t="t" r="r" b="b"/>
            <a:pathLst>
              <a:path w="118110" h="192405">
                <a:moveTo>
                  <a:pt x="117816" y="192189"/>
                </a:moveTo>
                <a:lnTo>
                  <a:pt x="0" y="192189"/>
                </a:lnTo>
                <a:lnTo>
                  <a:pt x="58908" y="0"/>
                </a:lnTo>
                <a:lnTo>
                  <a:pt x="117816" y="192189"/>
                </a:lnTo>
                <a:close/>
              </a:path>
            </a:pathLst>
          </a:custGeom>
          <a:solidFill>
            <a:srgbClr val="000000"/>
          </a:solidFill>
        </p:spPr>
        <p:txBody>
          <a:bodyPr wrap="square" lIns="0" tIns="0" rIns="0" bIns="0" rtlCol="0"/>
          <a:lstStyle/>
          <a:p>
            <a:endParaRPr sz="1710"/>
          </a:p>
        </p:txBody>
      </p:sp>
      <p:sp>
        <p:nvSpPr>
          <p:cNvPr id="9" name="object 9">
            <a:extLst>
              <a:ext uri="{FF2B5EF4-FFF2-40B4-BE49-F238E27FC236}">
                <a16:creationId xmlns:a16="http://schemas.microsoft.com/office/drawing/2014/main" id="{E1143EE7-89C3-4A7F-BA67-822AE12326AF}"/>
              </a:ext>
            </a:extLst>
          </p:cNvPr>
          <p:cNvSpPr txBox="1"/>
          <p:nvPr/>
        </p:nvSpPr>
        <p:spPr>
          <a:xfrm>
            <a:off x="4478337" y="4094410"/>
            <a:ext cx="344484" cy="226665"/>
          </a:xfrm>
          <a:prstGeom prst="rect">
            <a:avLst/>
          </a:prstGeom>
        </p:spPr>
        <p:txBody>
          <a:bodyPr vert="horz" wrap="square" lIns="0" tIns="0" rIns="0" bIns="0" rtlCol="0">
            <a:spAutoFit/>
          </a:bodyPr>
          <a:lstStyle/>
          <a:p>
            <a:pPr marL="12066"/>
            <a:r>
              <a:rPr sz="1473" spc="-57" dirty="0">
                <a:latin typeface="Symbol"/>
                <a:cs typeface="Symbol"/>
              </a:rPr>
              <a:t></a:t>
            </a:r>
            <a:r>
              <a:rPr sz="1473" spc="-29" dirty="0">
                <a:latin typeface="Times New Roman"/>
                <a:cs typeface="Times New Roman"/>
              </a:rPr>
              <a:t> </a:t>
            </a:r>
            <a:r>
              <a:rPr sz="1473" spc="-38" dirty="0">
                <a:latin typeface="Times New Roman"/>
                <a:cs typeface="Times New Roman"/>
              </a:rPr>
              <a:t>[</a:t>
            </a:r>
            <a:r>
              <a:rPr sz="1473" i="1" spc="-57" dirty="0">
                <a:latin typeface="Times New Roman"/>
                <a:cs typeface="Times New Roman"/>
              </a:rPr>
              <a:t>k</a:t>
            </a:r>
            <a:r>
              <a:rPr sz="1473" spc="-38" dirty="0">
                <a:latin typeface="Times New Roman"/>
                <a:cs typeface="Times New Roman"/>
              </a:rPr>
              <a:t>]</a:t>
            </a:r>
            <a:endParaRPr sz="1473">
              <a:latin typeface="Times New Roman"/>
              <a:cs typeface="Times New Roman"/>
            </a:endParaRPr>
          </a:p>
        </p:txBody>
      </p:sp>
      <p:sp>
        <p:nvSpPr>
          <p:cNvPr id="10" name="object 10">
            <a:extLst>
              <a:ext uri="{FF2B5EF4-FFF2-40B4-BE49-F238E27FC236}">
                <a16:creationId xmlns:a16="http://schemas.microsoft.com/office/drawing/2014/main" id="{0F4C9163-B51D-4A61-9443-03AC8336B8B3}"/>
              </a:ext>
            </a:extLst>
          </p:cNvPr>
          <p:cNvSpPr txBox="1"/>
          <p:nvPr/>
        </p:nvSpPr>
        <p:spPr>
          <a:xfrm>
            <a:off x="5884335" y="5066871"/>
            <a:ext cx="85668" cy="182807"/>
          </a:xfrm>
          <a:prstGeom prst="rect">
            <a:avLst/>
          </a:prstGeom>
        </p:spPr>
        <p:txBody>
          <a:bodyPr vert="horz" wrap="square" lIns="0" tIns="0" rIns="0" bIns="0" rtlCol="0">
            <a:spAutoFit/>
          </a:bodyPr>
          <a:lstStyle/>
          <a:p>
            <a:pPr marL="12066"/>
            <a:r>
              <a:rPr sz="1188" i="1" spc="-48" dirty="0">
                <a:latin typeface="Times New Roman"/>
                <a:cs typeface="Times New Roman"/>
              </a:rPr>
              <a:t>k</a:t>
            </a:r>
            <a:endParaRPr sz="1188">
              <a:latin typeface="Times New Roman"/>
              <a:cs typeface="Times New Roman"/>
            </a:endParaRPr>
          </a:p>
        </p:txBody>
      </p:sp>
      <p:sp>
        <p:nvSpPr>
          <p:cNvPr id="11" name="object 11">
            <a:extLst>
              <a:ext uri="{FF2B5EF4-FFF2-40B4-BE49-F238E27FC236}">
                <a16:creationId xmlns:a16="http://schemas.microsoft.com/office/drawing/2014/main" id="{B8BA58DE-40FB-4A55-BFDD-0605042EFF17}"/>
              </a:ext>
            </a:extLst>
          </p:cNvPr>
          <p:cNvSpPr/>
          <p:nvPr/>
        </p:nvSpPr>
        <p:spPr>
          <a:xfrm>
            <a:off x="4419556" y="4622277"/>
            <a:ext cx="0" cy="532713"/>
          </a:xfrm>
          <a:custGeom>
            <a:avLst/>
            <a:gdLst/>
            <a:ahLst/>
            <a:cxnLst/>
            <a:rect l="l" t="t" r="r" b="b"/>
            <a:pathLst>
              <a:path h="560704">
                <a:moveTo>
                  <a:pt x="0" y="560484"/>
                </a:moveTo>
                <a:lnTo>
                  <a:pt x="0" y="0"/>
                </a:lnTo>
              </a:path>
            </a:pathLst>
          </a:custGeom>
          <a:ln w="21817">
            <a:solidFill>
              <a:srgbClr val="000000"/>
            </a:solidFill>
          </a:ln>
        </p:spPr>
        <p:txBody>
          <a:bodyPr wrap="square" lIns="0" tIns="0" rIns="0" bIns="0" rtlCol="0"/>
          <a:lstStyle/>
          <a:p>
            <a:endParaRPr sz="1710"/>
          </a:p>
        </p:txBody>
      </p:sp>
      <p:sp>
        <p:nvSpPr>
          <p:cNvPr id="12" name="object 12">
            <a:extLst>
              <a:ext uri="{FF2B5EF4-FFF2-40B4-BE49-F238E27FC236}">
                <a16:creationId xmlns:a16="http://schemas.microsoft.com/office/drawing/2014/main" id="{9BD677E8-2E4C-4D63-9E62-373F56C7B1B5}"/>
              </a:ext>
            </a:extLst>
          </p:cNvPr>
          <p:cNvSpPr/>
          <p:nvPr/>
        </p:nvSpPr>
        <p:spPr>
          <a:xfrm>
            <a:off x="4385865" y="4585422"/>
            <a:ext cx="68173" cy="74206"/>
          </a:xfrm>
          <a:custGeom>
            <a:avLst/>
            <a:gdLst/>
            <a:ahLst/>
            <a:cxnLst/>
            <a:rect l="l" t="t" r="r" b="b"/>
            <a:pathLst>
              <a:path w="71755" h="78104">
                <a:moveTo>
                  <a:pt x="35461" y="77942"/>
                </a:moveTo>
                <a:lnTo>
                  <a:pt x="1862" y="48881"/>
                </a:lnTo>
                <a:lnTo>
                  <a:pt x="0" y="32051"/>
                </a:lnTo>
                <a:lnTo>
                  <a:pt x="4451" y="19233"/>
                </a:lnTo>
                <a:lnTo>
                  <a:pt x="12991" y="9004"/>
                </a:lnTo>
                <a:lnTo>
                  <a:pt x="25118" y="2285"/>
                </a:lnTo>
                <a:lnTo>
                  <a:pt x="40333" y="0"/>
                </a:lnTo>
                <a:lnTo>
                  <a:pt x="52609" y="4451"/>
                </a:lnTo>
                <a:lnTo>
                  <a:pt x="62473" y="13389"/>
                </a:lnTo>
                <a:lnTo>
                  <a:pt x="69025" y="26051"/>
                </a:lnTo>
                <a:lnTo>
                  <a:pt x="71364" y="41675"/>
                </a:lnTo>
                <a:lnTo>
                  <a:pt x="67852" y="55896"/>
                </a:lnTo>
                <a:lnTo>
                  <a:pt x="60025" y="67412"/>
                </a:lnTo>
                <a:lnTo>
                  <a:pt x="48892" y="75127"/>
                </a:lnTo>
                <a:lnTo>
                  <a:pt x="35461" y="77942"/>
                </a:lnTo>
                <a:close/>
              </a:path>
            </a:pathLst>
          </a:custGeom>
          <a:solidFill>
            <a:srgbClr val="000000"/>
          </a:solidFill>
        </p:spPr>
        <p:txBody>
          <a:bodyPr wrap="square" lIns="0" tIns="0" rIns="0" bIns="0" rtlCol="0"/>
          <a:lstStyle/>
          <a:p>
            <a:endParaRPr sz="1710"/>
          </a:p>
        </p:txBody>
      </p:sp>
      <p:sp>
        <p:nvSpPr>
          <p:cNvPr id="13" name="object 13">
            <a:extLst>
              <a:ext uri="{FF2B5EF4-FFF2-40B4-BE49-F238E27FC236}">
                <a16:creationId xmlns:a16="http://schemas.microsoft.com/office/drawing/2014/main" id="{E8233706-CABB-44BA-AC79-8B1712D929D5}"/>
              </a:ext>
            </a:extLst>
          </p:cNvPr>
          <p:cNvSpPr/>
          <p:nvPr/>
        </p:nvSpPr>
        <p:spPr>
          <a:xfrm>
            <a:off x="4641858" y="5131777"/>
            <a:ext cx="47057" cy="48264"/>
          </a:xfrm>
          <a:custGeom>
            <a:avLst/>
            <a:gdLst/>
            <a:ahLst/>
            <a:cxnLst/>
            <a:rect l="l" t="t" r="r" b="b"/>
            <a:pathLst>
              <a:path w="49530" h="50800">
                <a:moveTo>
                  <a:pt x="15658" y="50757"/>
                </a:moveTo>
                <a:lnTo>
                  <a:pt x="6692" y="44004"/>
                </a:lnTo>
                <a:lnTo>
                  <a:pt x="1055" y="31697"/>
                </a:lnTo>
                <a:lnTo>
                  <a:pt x="0" y="13738"/>
                </a:lnTo>
                <a:lnTo>
                  <a:pt x="6873" y="5045"/>
                </a:lnTo>
                <a:lnTo>
                  <a:pt x="18971" y="29"/>
                </a:lnTo>
                <a:lnTo>
                  <a:pt x="36698" y="0"/>
                </a:lnTo>
                <a:lnTo>
                  <a:pt x="45954" y="10055"/>
                </a:lnTo>
                <a:lnTo>
                  <a:pt x="49476" y="24210"/>
                </a:lnTo>
                <a:lnTo>
                  <a:pt x="48689" y="30990"/>
                </a:lnTo>
                <a:lnTo>
                  <a:pt x="43020" y="41805"/>
                </a:lnTo>
                <a:lnTo>
                  <a:pt x="31974" y="48896"/>
                </a:lnTo>
                <a:lnTo>
                  <a:pt x="15658" y="50757"/>
                </a:lnTo>
                <a:close/>
              </a:path>
            </a:pathLst>
          </a:custGeom>
          <a:solidFill>
            <a:srgbClr val="000000"/>
          </a:solidFill>
        </p:spPr>
        <p:txBody>
          <a:bodyPr wrap="square" lIns="0" tIns="0" rIns="0" bIns="0" rtlCol="0"/>
          <a:lstStyle/>
          <a:p>
            <a:endParaRPr sz="1710"/>
          </a:p>
        </p:txBody>
      </p:sp>
      <p:sp>
        <p:nvSpPr>
          <p:cNvPr id="14" name="object 14">
            <a:extLst>
              <a:ext uri="{FF2B5EF4-FFF2-40B4-BE49-F238E27FC236}">
                <a16:creationId xmlns:a16="http://schemas.microsoft.com/office/drawing/2014/main" id="{0AE720E0-97F5-4C42-95DA-ED954A6371FE}"/>
              </a:ext>
            </a:extLst>
          </p:cNvPr>
          <p:cNvSpPr/>
          <p:nvPr/>
        </p:nvSpPr>
        <p:spPr>
          <a:xfrm>
            <a:off x="4641858" y="5131776"/>
            <a:ext cx="47057" cy="48264"/>
          </a:xfrm>
          <a:custGeom>
            <a:avLst/>
            <a:gdLst/>
            <a:ahLst/>
            <a:cxnLst/>
            <a:rect l="l" t="t" r="r" b="b"/>
            <a:pathLst>
              <a:path w="49530" h="50800">
                <a:moveTo>
                  <a:pt x="49476" y="24210"/>
                </a:moveTo>
                <a:lnTo>
                  <a:pt x="45954" y="10055"/>
                </a:lnTo>
                <a:lnTo>
                  <a:pt x="36698" y="0"/>
                </a:lnTo>
                <a:lnTo>
                  <a:pt x="18971" y="29"/>
                </a:lnTo>
                <a:lnTo>
                  <a:pt x="6873" y="5045"/>
                </a:lnTo>
                <a:lnTo>
                  <a:pt x="0" y="13738"/>
                </a:lnTo>
                <a:lnTo>
                  <a:pt x="1055" y="31697"/>
                </a:lnTo>
                <a:lnTo>
                  <a:pt x="6692" y="44004"/>
                </a:lnTo>
                <a:lnTo>
                  <a:pt x="15658" y="50757"/>
                </a:lnTo>
                <a:lnTo>
                  <a:pt x="31974" y="48896"/>
                </a:lnTo>
                <a:lnTo>
                  <a:pt x="43020" y="41805"/>
                </a:lnTo>
                <a:lnTo>
                  <a:pt x="48689" y="30990"/>
                </a:lnTo>
                <a:lnTo>
                  <a:pt x="49476" y="24210"/>
                </a:lnTo>
                <a:close/>
              </a:path>
            </a:pathLst>
          </a:custGeom>
          <a:ln w="13648">
            <a:solidFill>
              <a:srgbClr val="000000"/>
            </a:solidFill>
          </a:ln>
        </p:spPr>
        <p:txBody>
          <a:bodyPr wrap="square" lIns="0" tIns="0" rIns="0" bIns="0" rtlCol="0"/>
          <a:lstStyle/>
          <a:p>
            <a:endParaRPr sz="1710"/>
          </a:p>
        </p:txBody>
      </p:sp>
      <p:sp>
        <p:nvSpPr>
          <p:cNvPr id="15" name="object 15">
            <a:extLst>
              <a:ext uri="{FF2B5EF4-FFF2-40B4-BE49-F238E27FC236}">
                <a16:creationId xmlns:a16="http://schemas.microsoft.com/office/drawing/2014/main" id="{318C0D39-F0C0-4C3F-847E-4DF4DDB34CD1}"/>
              </a:ext>
            </a:extLst>
          </p:cNvPr>
          <p:cNvSpPr/>
          <p:nvPr/>
        </p:nvSpPr>
        <p:spPr>
          <a:xfrm>
            <a:off x="4886683" y="5131776"/>
            <a:ext cx="47057" cy="48264"/>
          </a:xfrm>
          <a:custGeom>
            <a:avLst/>
            <a:gdLst/>
            <a:ahLst/>
            <a:cxnLst/>
            <a:rect l="l" t="t" r="r" b="b"/>
            <a:pathLst>
              <a:path w="49530" h="50800">
                <a:moveTo>
                  <a:pt x="15658" y="50757"/>
                </a:moveTo>
                <a:lnTo>
                  <a:pt x="6692" y="44004"/>
                </a:lnTo>
                <a:lnTo>
                  <a:pt x="1055" y="31697"/>
                </a:lnTo>
                <a:lnTo>
                  <a:pt x="0" y="13738"/>
                </a:lnTo>
                <a:lnTo>
                  <a:pt x="6873" y="5045"/>
                </a:lnTo>
                <a:lnTo>
                  <a:pt x="18971" y="29"/>
                </a:lnTo>
                <a:lnTo>
                  <a:pt x="36698" y="0"/>
                </a:lnTo>
                <a:lnTo>
                  <a:pt x="45954" y="10055"/>
                </a:lnTo>
                <a:lnTo>
                  <a:pt x="49476" y="24210"/>
                </a:lnTo>
                <a:lnTo>
                  <a:pt x="48689" y="30990"/>
                </a:lnTo>
                <a:lnTo>
                  <a:pt x="43020" y="41805"/>
                </a:lnTo>
                <a:lnTo>
                  <a:pt x="31974" y="48896"/>
                </a:lnTo>
                <a:lnTo>
                  <a:pt x="15658" y="50757"/>
                </a:lnTo>
                <a:close/>
              </a:path>
            </a:pathLst>
          </a:custGeom>
          <a:solidFill>
            <a:srgbClr val="000000"/>
          </a:solidFill>
        </p:spPr>
        <p:txBody>
          <a:bodyPr wrap="square" lIns="0" tIns="0" rIns="0" bIns="0" rtlCol="0"/>
          <a:lstStyle/>
          <a:p>
            <a:endParaRPr sz="1710"/>
          </a:p>
        </p:txBody>
      </p:sp>
      <p:sp>
        <p:nvSpPr>
          <p:cNvPr id="16" name="object 16">
            <a:extLst>
              <a:ext uri="{FF2B5EF4-FFF2-40B4-BE49-F238E27FC236}">
                <a16:creationId xmlns:a16="http://schemas.microsoft.com/office/drawing/2014/main" id="{0C498742-4464-4C29-99E1-75A6CBDED797}"/>
              </a:ext>
            </a:extLst>
          </p:cNvPr>
          <p:cNvSpPr/>
          <p:nvPr/>
        </p:nvSpPr>
        <p:spPr>
          <a:xfrm>
            <a:off x="4886684" y="5131775"/>
            <a:ext cx="47057" cy="48264"/>
          </a:xfrm>
          <a:custGeom>
            <a:avLst/>
            <a:gdLst/>
            <a:ahLst/>
            <a:cxnLst/>
            <a:rect l="l" t="t" r="r" b="b"/>
            <a:pathLst>
              <a:path w="49530" h="50800">
                <a:moveTo>
                  <a:pt x="49476" y="24210"/>
                </a:moveTo>
                <a:lnTo>
                  <a:pt x="45954" y="10055"/>
                </a:lnTo>
                <a:lnTo>
                  <a:pt x="36698" y="0"/>
                </a:lnTo>
                <a:lnTo>
                  <a:pt x="18971" y="29"/>
                </a:lnTo>
                <a:lnTo>
                  <a:pt x="6873" y="5045"/>
                </a:lnTo>
                <a:lnTo>
                  <a:pt x="0" y="13738"/>
                </a:lnTo>
                <a:lnTo>
                  <a:pt x="1055" y="31697"/>
                </a:lnTo>
                <a:lnTo>
                  <a:pt x="6692" y="44004"/>
                </a:lnTo>
                <a:lnTo>
                  <a:pt x="15658" y="50757"/>
                </a:lnTo>
                <a:lnTo>
                  <a:pt x="31974" y="48896"/>
                </a:lnTo>
                <a:lnTo>
                  <a:pt x="43020" y="41805"/>
                </a:lnTo>
                <a:lnTo>
                  <a:pt x="48689" y="30990"/>
                </a:lnTo>
                <a:lnTo>
                  <a:pt x="49476" y="24210"/>
                </a:lnTo>
                <a:close/>
              </a:path>
            </a:pathLst>
          </a:custGeom>
          <a:ln w="13648">
            <a:solidFill>
              <a:srgbClr val="000000"/>
            </a:solidFill>
          </a:ln>
        </p:spPr>
        <p:txBody>
          <a:bodyPr wrap="square" lIns="0" tIns="0" rIns="0" bIns="0" rtlCol="0"/>
          <a:lstStyle/>
          <a:p>
            <a:endParaRPr sz="1710"/>
          </a:p>
        </p:txBody>
      </p:sp>
      <p:sp>
        <p:nvSpPr>
          <p:cNvPr id="17" name="object 17">
            <a:extLst>
              <a:ext uri="{FF2B5EF4-FFF2-40B4-BE49-F238E27FC236}">
                <a16:creationId xmlns:a16="http://schemas.microsoft.com/office/drawing/2014/main" id="{7DFD4D08-8799-46B7-8ACC-7D4EC5E3F5DE}"/>
              </a:ext>
            </a:extLst>
          </p:cNvPr>
          <p:cNvSpPr/>
          <p:nvPr/>
        </p:nvSpPr>
        <p:spPr>
          <a:xfrm>
            <a:off x="5131510" y="5131774"/>
            <a:ext cx="47057" cy="48264"/>
          </a:xfrm>
          <a:custGeom>
            <a:avLst/>
            <a:gdLst/>
            <a:ahLst/>
            <a:cxnLst/>
            <a:rect l="l" t="t" r="r" b="b"/>
            <a:pathLst>
              <a:path w="49530" h="50800">
                <a:moveTo>
                  <a:pt x="15658" y="50757"/>
                </a:moveTo>
                <a:lnTo>
                  <a:pt x="6692" y="44004"/>
                </a:lnTo>
                <a:lnTo>
                  <a:pt x="1055" y="31697"/>
                </a:lnTo>
                <a:lnTo>
                  <a:pt x="0" y="13738"/>
                </a:lnTo>
                <a:lnTo>
                  <a:pt x="6873" y="5045"/>
                </a:lnTo>
                <a:lnTo>
                  <a:pt x="18971" y="29"/>
                </a:lnTo>
                <a:lnTo>
                  <a:pt x="36698" y="0"/>
                </a:lnTo>
                <a:lnTo>
                  <a:pt x="45954" y="10055"/>
                </a:lnTo>
                <a:lnTo>
                  <a:pt x="49476" y="24210"/>
                </a:lnTo>
                <a:lnTo>
                  <a:pt x="48689" y="30990"/>
                </a:lnTo>
                <a:lnTo>
                  <a:pt x="43020" y="41805"/>
                </a:lnTo>
                <a:lnTo>
                  <a:pt x="31974" y="48896"/>
                </a:lnTo>
                <a:lnTo>
                  <a:pt x="15658" y="50757"/>
                </a:lnTo>
                <a:close/>
              </a:path>
            </a:pathLst>
          </a:custGeom>
          <a:solidFill>
            <a:srgbClr val="000000"/>
          </a:solidFill>
        </p:spPr>
        <p:txBody>
          <a:bodyPr wrap="square" lIns="0" tIns="0" rIns="0" bIns="0" rtlCol="0"/>
          <a:lstStyle/>
          <a:p>
            <a:endParaRPr sz="1710"/>
          </a:p>
        </p:txBody>
      </p:sp>
      <p:sp>
        <p:nvSpPr>
          <p:cNvPr id="18" name="object 18">
            <a:extLst>
              <a:ext uri="{FF2B5EF4-FFF2-40B4-BE49-F238E27FC236}">
                <a16:creationId xmlns:a16="http://schemas.microsoft.com/office/drawing/2014/main" id="{4974FD2F-163C-4E30-A72C-EF163F04D880}"/>
              </a:ext>
            </a:extLst>
          </p:cNvPr>
          <p:cNvSpPr/>
          <p:nvPr/>
        </p:nvSpPr>
        <p:spPr>
          <a:xfrm>
            <a:off x="5131510" y="5131774"/>
            <a:ext cx="47057" cy="48264"/>
          </a:xfrm>
          <a:custGeom>
            <a:avLst/>
            <a:gdLst/>
            <a:ahLst/>
            <a:cxnLst/>
            <a:rect l="l" t="t" r="r" b="b"/>
            <a:pathLst>
              <a:path w="49530" h="50800">
                <a:moveTo>
                  <a:pt x="49476" y="24210"/>
                </a:moveTo>
                <a:lnTo>
                  <a:pt x="45954" y="10055"/>
                </a:lnTo>
                <a:lnTo>
                  <a:pt x="36698" y="0"/>
                </a:lnTo>
                <a:lnTo>
                  <a:pt x="18971" y="29"/>
                </a:lnTo>
                <a:lnTo>
                  <a:pt x="6873" y="5045"/>
                </a:lnTo>
                <a:lnTo>
                  <a:pt x="0" y="13738"/>
                </a:lnTo>
                <a:lnTo>
                  <a:pt x="1055" y="31697"/>
                </a:lnTo>
                <a:lnTo>
                  <a:pt x="6692" y="44004"/>
                </a:lnTo>
                <a:lnTo>
                  <a:pt x="15658" y="50757"/>
                </a:lnTo>
                <a:lnTo>
                  <a:pt x="31974" y="48896"/>
                </a:lnTo>
                <a:lnTo>
                  <a:pt x="43020" y="41805"/>
                </a:lnTo>
                <a:lnTo>
                  <a:pt x="48689" y="30990"/>
                </a:lnTo>
                <a:lnTo>
                  <a:pt x="49476" y="24210"/>
                </a:lnTo>
                <a:close/>
              </a:path>
            </a:pathLst>
          </a:custGeom>
          <a:ln w="13648">
            <a:solidFill>
              <a:srgbClr val="000000"/>
            </a:solidFill>
          </a:ln>
        </p:spPr>
        <p:txBody>
          <a:bodyPr wrap="square" lIns="0" tIns="0" rIns="0" bIns="0" rtlCol="0"/>
          <a:lstStyle/>
          <a:p>
            <a:endParaRPr sz="1710"/>
          </a:p>
        </p:txBody>
      </p:sp>
      <p:sp>
        <p:nvSpPr>
          <p:cNvPr id="19" name="object 19">
            <a:extLst>
              <a:ext uri="{FF2B5EF4-FFF2-40B4-BE49-F238E27FC236}">
                <a16:creationId xmlns:a16="http://schemas.microsoft.com/office/drawing/2014/main" id="{0131EB55-C5F0-47CD-BE77-F9C40FBE76A7}"/>
              </a:ext>
            </a:extLst>
          </p:cNvPr>
          <p:cNvSpPr/>
          <p:nvPr/>
        </p:nvSpPr>
        <p:spPr>
          <a:xfrm>
            <a:off x="4152206" y="5131774"/>
            <a:ext cx="47057" cy="48264"/>
          </a:xfrm>
          <a:custGeom>
            <a:avLst/>
            <a:gdLst/>
            <a:ahLst/>
            <a:cxnLst/>
            <a:rect l="l" t="t" r="r" b="b"/>
            <a:pathLst>
              <a:path w="49530" h="50800">
                <a:moveTo>
                  <a:pt x="15658" y="50757"/>
                </a:moveTo>
                <a:lnTo>
                  <a:pt x="6692" y="44004"/>
                </a:lnTo>
                <a:lnTo>
                  <a:pt x="1055" y="31697"/>
                </a:lnTo>
                <a:lnTo>
                  <a:pt x="0" y="13738"/>
                </a:lnTo>
                <a:lnTo>
                  <a:pt x="6873" y="5045"/>
                </a:lnTo>
                <a:lnTo>
                  <a:pt x="18971" y="29"/>
                </a:lnTo>
                <a:lnTo>
                  <a:pt x="36698" y="0"/>
                </a:lnTo>
                <a:lnTo>
                  <a:pt x="45954" y="10055"/>
                </a:lnTo>
                <a:lnTo>
                  <a:pt x="49476" y="24210"/>
                </a:lnTo>
                <a:lnTo>
                  <a:pt x="48689" y="30990"/>
                </a:lnTo>
                <a:lnTo>
                  <a:pt x="43020" y="41805"/>
                </a:lnTo>
                <a:lnTo>
                  <a:pt x="31974" y="48896"/>
                </a:lnTo>
                <a:lnTo>
                  <a:pt x="15658" y="50757"/>
                </a:lnTo>
                <a:close/>
              </a:path>
            </a:pathLst>
          </a:custGeom>
          <a:solidFill>
            <a:srgbClr val="000000"/>
          </a:solidFill>
        </p:spPr>
        <p:txBody>
          <a:bodyPr wrap="square" lIns="0" tIns="0" rIns="0" bIns="0" rtlCol="0"/>
          <a:lstStyle/>
          <a:p>
            <a:endParaRPr sz="1710"/>
          </a:p>
        </p:txBody>
      </p:sp>
      <p:sp>
        <p:nvSpPr>
          <p:cNvPr id="20" name="object 20">
            <a:extLst>
              <a:ext uri="{FF2B5EF4-FFF2-40B4-BE49-F238E27FC236}">
                <a16:creationId xmlns:a16="http://schemas.microsoft.com/office/drawing/2014/main" id="{2CFED0DD-6CF1-45E8-A1B2-CDA35C4F5581}"/>
              </a:ext>
            </a:extLst>
          </p:cNvPr>
          <p:cNvSpPr/>
          <p:nvPr/>
        </p:nvSpPr>
        <p:spPr>
          <a:xfrm>
            <a:off x="4152206" y="5131774"/>
            <a:ext cx="47057" cy="48264"/>
          </a:xfrm>
          <a:custGeom>
            <a:avLst/>
            <a:gdLst/>
            <a:ahLst/>
            <a:cxnLst/>
            <a:rect l="l" t="t" r="r" b="b"/>
            <a:pathLst>
              <a:path w="49530" h="50800">
                <a:moveTo>
                  <a:pt x="49476" y="24210"/>
                </a:moveTo>
                <a:lnTo>
                  <a:pt x="45954" y="10055"/>
                </a:lnTo>
                <a:lnTo>
                  <a:pt x="36698" y="0"/>
                </a:lnTo>
                <a:lnTo>
                  <a:pt x="18971" y="29"/>
                </a:lnTo>
                <a:lnTo>
                  <a:pt x="6873" y="5045"/>
                </a:lnTo>
                <a:lnTo>
                  <a:pt x="0" y="13738"/>
                </a:lnTo>
                <a:lnTo>
                  <a:pt x="1055" y="31697"/>
                </a:lnTo>
                <a:lnTo>
                  <a:pt x="6692" y="44004"/>
                </a:lnTo>
                <a:lnTo>
                  <a:pt x="15658" y="50757"/>
                </a:lnTo>
                <a:lnTo>
                  <a:pt x="31974" y="48896"/>
                </a:lnTo>
                <a:lnTo>
                  <a:pt x="43020" y="41805"/>
                </a:lnTo>
                <a:lnTo>
                  <a:pt x="48689" y="30990"/>
                </a:lnTo>
                <a:lnTo>
                  <a:pt x="49476" y="24210"/>
                </a:lnTo>
                <a:close/>
              </a:path>
            </a:pathLst>
          </a:custGeom>
          <a:ln w="13648">
            <a:solidFill>
              <a:srgbClr val="000000"/>
            </a:solidFill>
          </a:ln>
        </p:spPr>
        <p:txBody>
          <a:bodyPr wrap="square" lIns="0" tIns="0" rIns="0" bIns="0" rtlCol="0"/>
          <a:lstStyle/>
          <a:p>
            <a:endParaRPr sz="1710"/>
          </a:p>
        </p:txBody>
      </p:sp>
      <p:sp>
        <p:nvSpPr>
          <p:cNvPr id="21" name="object 21">
            <a:extLst>
              <a:ext uri="{FF2B5EF4-FFF2-40B4-BE49-F238E27FC236}">
                <a16:creationId xmlns:a16="http://schemas.microsoft.com/office/drawing/2014/main" id="{3802E273-54DF-4F78-8D45-7B17ED8EFB2D}"/>
              </a:ext>
            </a:extLst>
          </p:cNvPr>
          <p:cNvSpPr/>
          <p:nvPr/>
        </p:nvSpPr>
        <p:spPr>
          <a:xfrm>
            <a:off x="3907382" y="5131773"/>
            <a:ext cx="47057" cy="48264"/>
          </a:xfrm>
          <a:custGeom>
            <a:avLst/>
            <a:gdLst/>
            <a:ahLst/>
            <a:cxnLst/>
            <a:rect l="l" t="t" r="r" b="b"/>
            <a:pathLst>
              <a:path w="49530" h="50800">
                <a:moveTo>
                  <a:pt x="15658" y="50757"/>
                </a:moveTo>
                <a:lnTo>
                  <a:pt x="6692" y="44004"/>
                </a:lnTo>
                <a:lnTo>
                  <a:pt x="1055" y="31697"/>
                </a:lnTo>
                <a:lnTo>
                  <a:pt x="0" y="13738"/>
                </a:lnTo>
                <a:lnTo>
                  <a:pt x="6873" y="5045"/>
                </a:lnTo>
                <a:lnTo>
                  <a:pt x="18971" y="29"/>
                </a:lnTo>
                <a:lnTo>
                  <a:pt x="36698" y="0"/>
                </a:lnTo>
                <a:lnTo>
                  <a:pt x="45954" y="10055"/>
                </a:lnTo>
                <a:lnTo>
                  <a:pt x="49476" y="24210"/>
                </a:lnTo>
                <a:lnTo>
                  <a:pt x="48689" y="30990"/>
                </a:lnTo>
                <a:lnTo>
                  <a:pt x="43020" y="41805"/>
                </a:lnTo>
                <a:lnTo>
                  <a:pt x="31974" y="48896"/>
                </a:lnTo>
                <a:lnTo>
                  <a:pt x="15658" y="50757"/>
                </a:lnTo>
                <a:close/>
              </a:path>
            </a:pathLst>
          </a:custGeom>
          <a:solidFill>
            <a:srgbClr val="000000"/>
          </a:solidFill>
        </p:spPr>
        <p:txBody>
          <a:bodyPr wrap="square" lIns="0" tIns="0" rIns="0" bIns="0" rtlCol="0"/>
          <a:lstStyle/>
          <a:p>
            <a:endParaRPr sz="1710"/>
          </a:p>
        </p:txBody>
      </p:sp>
      <p:sp>
        <p:nvSpPr>
          <p:cNvPr id="22" name="object 22">
            <a:extLst>
              <a:ext uri="{FF2B5EF4-FFF2-40B4-BE49-F238E27FC236}">
                <a16:creationId xmlns:a16="http://schemas.microsoft.com/office/drawing/2014/main" id="{F2FA5FE3-C7DA-4279-897F-D07C950EA4F3}"/>
              </a:ext>
            </a:extLst>
          </p:cNvPr>
          <p:cNvSpPr/>
          <p:nvPr/>
        </p:nvSpPr>
        <p:spPr>
          <a:xfrm>
            <a:off x="3907382" y="5131773"/>
            <a:ext cx="47057" cy="48264"/>
          </a:xfrm>
          <a:custGeom>
            <a:avLst/>
            <a:gdLst/>
            <a:ahLst/>
            <a:cxnLst/>
            <a:rect l="l" t="t" r="r" b="b"/>
            <a:pathLst>
              <a:path w="49530" h="50800">
                <a:moveTo>
                  <a:pt x="49476" y="24210"/>
                </a:moveTo>
                <a:lnTo>
                  <a:pt x="45954" y="10055"/>
                </a:lnTo>
                <a:lnTo>
                  <a:pt x="36698" y="0"/>
                </a:lnTo>
                <a:lnTo>
                  <a:pt x="18971" y="29"/>
                </a:lnTo>
                <a:lnTo>
                  <a:pt x="6873" y="5045"/>
                </a:lnTo>
                <a:lnTo>
                  <a:pt x="0" y="13738"/>
                </a:lnTo>
                <a:lnTo>
                  <a:pt x="1055" y="31697"/>
                </a:lnTo>
                <a:lnTo>
                  <a:pt x="6692" y="44004"/>
                </a:lnTo>
                <a:lnTo>
                  <a:pt x="15658" y="50757"/>
                </a:lnTo>
                <a:lnTo>
                  <a:pt x="31974" y="48896"/>
                </a:lnTo>
                <a:lnTo>
                  <a:pt x="43020" y="41805"/>
                </a:lnTo>
                <a:lnTo>
                  <a:pt x="48689" y="30990"/>
                </a:lnTo>
                <a:lnTo>
                  <a:pt x="49476" y="24210"/>
                </a:lnTo>
                <a:close/>
              </a:path>
            </a:pathLst>
          </a:custGeom>
          <a:ln w="13648">
            <a:solidFill>
              <a:srgbClr val="000000"/>
            </a:solidFill>
          </a:ln>
        </p:spPr>
        <p:txBody>
          <a:bodyPr wrap="square" lIns="0" tIns="0" rIns="0" bIns="0" rtlCol="0"/>
          <a:lstStyle/>
          <a:p>
            <a:endParaRPr sz="1710"/>
          </a:p>
        </p:txBody>
      </p:sp>
      <p:sp>
        <p:nvSpPr>
          <p:cNvPr id="23" name="object 23">
            <a:extLst>
              <a:ext uri="{FF2B5EF4-FFF2-40B4-BE49-F238E27FC236}">
                <a16:creationId xmlns:a16="http://schemas.microsoft.com/office/drawing/2014/main" id="{E0DD8B48-173D-44E9-8C55-032C033B304C}"/>
              </a:ext>
            </a:extLst>
          </p:cNvPr>
          <p:cNvSpPr/>
          <p:nvPr/>
        </p:nvSpPr>
        <p:spPr>
          <a:xfrm>
            <a:off x="3662556" y="5131772"/>
            <a:ext cx="47057" cy="48264"/>
          </a:xfrm>
          <a:custGeom>
            <a:avLst/>
            <a:gdLst/>
            <a:ahLst/>
            <a:cxnLst/>
            <a:rect l="l" t="t" r="r" b="b"/>
            <a:pathLst>
              <a:path w="49530" h="50800">
                <a:moveTo>
                  <a:pt x="15658" y="50757"/>
                </a:moveTo>
                <a:lnTo>
                  <a:pt x="6692" y="44004"/>
                </a:lnTo>
                <a:lnTo>
                  <a:pt x="1055" y="31697"/>
                </a:lnTo>
                <a:lnTo>
                  <a:pt x="0" y="13738"/>
                </a:lnTo>
                <a:lnTo>
                  <a:pt x="6873" y="5045"/>
                </a:lnTo>
                <a:lnTo>
                  <a:pt x="18971" y="29"/>
                </a:lnTo>
                <a:lnTo>
                  <a:pt x="36698" y="0"/>
                </a:lnTo>
                <a:lnTo>
                  <a:pt x="45954" y="10055"/>
                </a:lnTo>
                <a:lnTo>
                  <a:pt x="49476" y="24210"/>
                </a:lnTo>
                <a:lnTo>
                  <a:pt x="48689" y="30990"/>
                </a:lnTo>
                <a:lnTo>
                  <a:pt x="43020" y="41805"/>
                </a:lnTo>
                <a:lnTo>
                  <a:pt x="31974" y="48896"/>
                </a:lnTo>
                <a:lnTo>
                  <a:pt x="15658" y="50757"/>
                </a:lnTo>
                <a:close/>
              </a:path>
            </a:pathLst>
          </a:custGeom>
          <a:solidFill>
            <a:srgbClr val="000000"/>
          </a:solidFill>
        </p:spPr>
        <p:txBody>
          <a:bodyPr wrap="square" lIns="0" tIns="0" rIns="0" bIns="0" rtlCol="0"/>
          <a:lstStyle/>
          <a:p>
            <a:endParaRPr sz="1710"/>
          </a:p>
        </p:txBody>
      </p:sp>
      <p:sp>
        <p:nvSpPr>
          <p:cNvPr id="24" name="object 24">
            <a:extLst>
              <a:ext uri="{FF2B5EF4-FFF2-40B4-BE49-F238E27FC236}">
                <a16:creationId xmlns:a16="http://schemas.microsoft.com/office/drawing/2014/main" id="{42D7891E-4CDB-44D6-B876-3F8BABD88E79}"/>
              </a:ext>
            </a:extLst>
          </p:cNvPr>
          <p:cNvSpPr/>
          <p:nvPr/>
        </p:nvSpPr>
        <p:spPr>
          <a:xfrm>
            <a:off x="3662556" y="5131772"/>
            <a:ext cx="47057" cy="48264"/>
          </a:xfrm>
          <a:custGeom>
            <a:avLst/>
            <a:gdLst/>
            <a:ahLst/>
            <a:cxnLst/>
            <a:rect l="l" t="t" r="r" b="b"/>
            <a:pathLst>
              <a:path w="49530" h="50800">
                <a:moveTo>
                  <a:pt x="49476" y="24210"/>
                </a:moveTo>
                <a:lnTo>
                  <a:pt x="45954" y="10055"/>
                </a:lnTo>
                <a:lnTo>
                  <a:pt x="36698" y="0"/>
                </a:lnTo>
                <a:lnTo>
                  <a:pt x="18971" y="29"/>
                </a:lnTo>
                <a:lnTo>
                  <a:pt x="6873" y="5045"/>
                </a:lnTo>
                <a:lnTo>
                  <a:pt x="0" y="13738"/>
                </a:lnTo>
                <a:lnTo>
                  <a:pt x="1055" y="31697"/>
                </a:lnTo>
                <a:lnTo>
                  <a:pt x="6692" y="44004"/>
                </a:lnTo>
                <a:lnTo>
                  <a:pt x="15658" y="50757"/>
                </a:lnTo>
                <a:lnTo>
                  <a:pt x="31974" y="48896"/>
                </a:lnTo>
                <a:lnTo>
                  <a:pt x="43020" y="41805"/>
                </a:lnTo>
                <a:lnTo>
                  <a:pt x="48689" y="30990"/>
                </a:lnTo>
                <a:lnTo>
                  <a:pt x="49476" y="24210"/>
                </a:lnTo>
                <a:close/>
              </a:path>
            </a:pathLst>
          </a:custGeom>
          <a:ln w="13648">
            <a:solidFill>
              <a:srgbClr val="000000"/>
            </a:solidFill>
          </a:ln>
        </p:spPr>
        <p:txBody>
          <a:bodyPr wrap="square" lIns="0" tIns="0" rIns="0" bIns="0" rtlCol="0"/>
          <a:lstStyle/>
          <a:p>
            <a:endParaRPr sz="1710"/>
          </a:p>
        </p:txBody>
      </p:sp>
      <p:sp>
        <p:nvSpPr>
          <p:cNvPr id="25" name="object 25">
            <a:extLst>
              <a:ext uri="{FF2B5EF4-FFF2-40B4-BE49-F238E27FC236}">
                <a16:creationId xmlns:a16="http://schemas.microsoft.com/office/drawing/2014/main" id="{01ABF2B5-175A-42CA-9F3C-9FF22CDF299E}"/>
              </a:ext>
            </a:extLst>
          </p:cNvPr>
          <p:cNvSpPr/>
          <p:nvPr/>
        </p:nvSpPr>
        <p:spPr>
          <a:xfrm>
            <a:off x="3417730" y="5131771"/>
            <a:ext cx="47057" cy="48264"/>
          </a:xfrm>
          <a:custGeom>
            <a:avLst/>
            <a:gdLst/>
            <a:ahLst/>
            <a:cxnLst/>
            <a:rect l="l" t="t" r="r" b="b"/>
            <a:pathLst>
              <a:path w="49530" h="50800">
                <a:moveTo>
                  <a:pt x="15658" y="50757"/>
                </a:moveTo>
                <a:lnTo>
                  <a:pt x="6692" y="44004"/>
                </a:lnTo>
                <a:lnTo>
                  <a:pt x="1055" y="31697"/>
                </a:lnTo>
                <a:lnTo>
                  <a:pt x="0" y="13738"/>
                </a:lnTo>
                <a:lnTo>
                  <a:pt x="6873" y="5045"/>
                </a:lnTo>
                <a:lnTo>
                  <a:pt x="18971" y="29"/>
                </a:lnTo>
                <a:lnTo>
                  <a:pt x="36698" y="0"/>
                </a:lnTo>
                <a:lnTo>
                  <a:pt x="45954" y="10055"/>
                </a:lnTo>
                <a:lnTo>
                  <a:pt x="49476" y="24210"/>
                </a:lnTo>
                <a:lnTo>
                  <a:pt x="48689" y="30990"/>
                </a:lnTo>
                <a:lnTo>
                  <a:pt x="43020" y="41805"/>
                </a:lnTo>
                <a:lnTo>
                  <a:pt x="31974" y="48896"/>
                </a:lnTo>
                <a:lnTo>
                  <a:pt x="15658" y="50757"/>
                </a:lnTo>
                <a:close/>
              </a:path>
            </a:pathLst>
          </a:custGeom>
          <a:solidFill>
            <a:srgbClr val="000000"/>
          </a:solidFill>
        </p:spPr>
        <p:txBody>
          <a:bodyPr wrap="square" lIns="0" tIns="0" rIns="0" bIns="0" rtlCol="0"/>
          <a:lstStyle/>
          <a:p>
            <a:endParaRPr sz="1710"/>
          </a:p>
        </p:txBody>
      </p:sp>
      <p:sp>
        <p:nvSpPr>
          <p:cNvPr id="26" name="object 26">
            <a:extLst>
              <a:ext uri="{FF2B5EF4-FFF2-40B4-BE49-F238E27FC236}">
                <a16:creationId xmlns:a16="http://schemas.microsoft.com/office/drawing/2014/main" id="{A07CB158-CF26-4076-B055-EF46D63251BD}"/>
              </a:ext>
            </a:extLst>
          </p:cNvPr>
          <p:cNvSpPr/>
          <p:nvPr/>
        </p:nvSpPr>
        <p:spPr>
          <a:xfrm>
            <a:off x="3417730" y="5131770"/>
            <a:ext cx="47057" cy="48264"/>
          </a:xfrm>
          <a:custGeom>
            <a:avLst/>
            <a:gdLst/>
            <a:ahLst/>
            <a:cxnLst/>
            <a:rect l="l" t="t" r="r" b="b"/>
            <a:pathLst>
              <a:path w="49530" h="50800">
                <a:moveTo>
                  <a:pt x="49476" y="24210"/>
                </a:moveTo>
                <a:lnTo>
                  <a:pt x="45954" y="10055"/>
                </a:lnTo>
                <a:lnTo>
                  <a:pt x="36698" y="0"/>
                </a:lnTo>
                <a:lnTo>
                  <a:pt x="18971" y="29"/>
                </a:lnTo>
                <a:lnTo>
                  <a:pt x="6873" y="5045"/>
                </a:lnTo>
                <a:lnTo>
                  <a:pt x="0" y="13738"/>
                </a:lnTo>
                <a:lnTo>
                  <a:pt x="1055" y="31697"/>
                </a:lnTo>
                <a:lnTo>
                  <a:pt x="6692" y="44004"/>
                </a:lnTo>
                <a:lnTo>
                  <a:pt x="15658" y="50757"/>
                </a:lnTo>
                <a:lnTo>
                  <a:pt x="31974" y="48896"/>
                </a:lnTo>
                <a:lnTo>
                  <a:pt x="43020" y="41805"/>
                </a:lnTo>
                <a:lnTo>
                  <a:pt x="48689" y="30990"/>
                </a:lnTo>
                <a:lnTo>
                  <a:pt x="49476" y="24210"/>
                </a:lnTo>
                <a:close/>
              </a:path>
            </a:pathLst>
          </a:custGeom>
          <a:ln w="13648">
            <a:solidFill>
              <a:srgbClr val="000000"/>
            </a:solidFill>
          </a:ln>
        </p:spPr>
        <p:txBody>
          <a:bodyPr wrap="square" lIns="0" tIns="0" rIns="0" bIns="0" rtlCol="0"/>
          <a:lstStyle/>
          <a:p>
            <a:endParaRPr sz="1710"/>
          </a:p>
        </p:txBody>
      </p:sp>
      <p:sp>
        <p:nvSpPr>
          <p:cNvPr id="27" name="object 27">
            <a:extLst>
              <a:ext uri="{FF2B5EF4-FFF2-40B4-BE49-F238E27FC236}">
                <a16:creationId xmlns:a16="http://schemas.microsoft.com/office/drawing/2014/main" id="{8D4C581D-50C2-4D6E-A62C-C3153903DE14}"/>
              </a:ext>
            </a:extLst>
          </p:cNvPr>
          <p:cNvSpPr/>
          <p:nvPr/>
        </p:nvSpPr>
        <p:spPr>
          <a:xfrm>
            <a:off x="5376336" y="5131770"/>
            <a:ext cx="47057" cy="48264"/>
          </a:xfrm>
          <a:custGeom>
            <a:avLst/>
            <a:gdLst/>
            <a:ahLst/>
            <a:cxnLst/>
            <a:rect l="l" t="t" r="r" b="b"/>
            <a:pathLst>
              <a:path w="49529" h="50800">
                <a:moveTo>
                  <a:pt x="15658" y="50757"/>
                </a:moveTo>
                <a:lnTo>
                  <a:pt x="6692" y="44004"/>
                </a:lnTo>
                <a:lnTo>
                  <a:pt x="1055" y="31697"/>
                </a:lnTo>
                <a:lnTo>
                  <a:pt x="0" y="13738"/>
                </a:lnTo>
                <a:lnTo>
                  <a:pt x="6873" y="5045"/>
                </a:lnTo>
                <a:lnTo>
                  <a:pt x="18971" y="29"/>
                </a:lnTo>
                <a:lnTo>
                  <a:pt x="36698" y="0"/>
                </a:lnTo>
                <a:lnTo>
                  <a:pt x="45954" y="10055"/>
                </a:lnTo>
                <a:lnTo>
                  <a:pt x="49476" y="24210"/>
                </a:lnTo>
                <a:lnTo>
                  <a:pt x="48689" y="30990"/>
                </a:lnTo>
                <a:lnTo>
                  <a:pt x="43020" y="41805"/>
                </a:lnTo>
                <a:lnTo>
                  <a:pt x="31974" y="48896"/>
                </a:lnTo>
                <a:lnTo>
                  <a:pt x="15658" y="50757"/>
                </a:lnTo>
                <a:close/>
              </a:path>
            </a:pathLst>
          </a:custGeom>
          <a:solidFill>
            <a:srgbClr val="000000"/>
          </a:solidFill>
        </p:spPr>
        <p:txBody>
          <a:bodyPr wrap="square" lIns="0" tIns="0" rIns="0" bIns="0" rtlCol="0"/>
          <a:lstStyle/>
          <a:p>
            <a:endParaRPr sz="1710"/>
          </a:p>
        </p:txBody>
      </p:sp>
      <p:sp>
        <p:nvSpPr>
          <p:cNvPr id="28" name="object 28">
            <a:extLst>
              <a:ext uri="{FF2B5EF4-FFF2-40B4-BE49-F238E27FC236}">
                <a16:creationId xmlns:a16="http://schemas.microsoft.com/office/drawing/2014/main" id="{0DC3D240-EE34-449F-B4C8-4B704A6D401C}"/>
              </a:ext>
            </a:extLst>
          </p:cNvPr>
          <p:cNvSpPr/>
          <p:nvPr/>
        </p:nvSpPr>
        <p:spPr>
          <a:xfrm>
            <a:off x="5376336" y="5131769"/>
            <a:ext cx="47057" cy="48264"/>
          </a:xfrm>
          <a:custGeom>
            <a:avLst/>
            <a:gdLst/>
            <a:ahLst/>
            <a:cxnLst/>
            <a:rect l="l" t="t" r="r" b="b"/>
            <a:pathLst>
              <a:path w="49529" h="50800">
                <a:moveTo>
                  <a:pt x="49476" y="24210"/>
                </a:moveTo>
                <a:lnTo>
                  <a:pt x="45954" y="10055"/>
                </a:lnTo>
                <a:lnTo>
                  <a:pt x="36698" y="0"/>
                </a:lnTo>
                <a:lnTo>
                  <a:pt x="18971" y="29"/>
                </a:lnTo>
                <a:lnTo>
                  <a:pt x="6873" y="5045"/>
                </a:lnTo>
                <a:lnTo>
                  <a:pt x="0" y="13738"/>
                </a:lnTo>
                <a:lnTo>
                  <a:pt x="1055" y="31697"/>
                </a:lnTo>
                <a:lnTo>
                  <a:pt x="6692" y="44004"/>
                </a:lnTo>
                <a:lnTo>
                  <a:pt x="15658" y="50757"/>
                </a:lnTo>
                <a:lnTo>
                  <a:pt x="31974" y="48896"/>
                </a:lnTo>
                <a:lnTo>
                  <a:pt x="43020" y="41805"/>
                </a:lnTo>
                <a:lnTo>
                  <a:pt x="48689" y="30990"/>
                </a:lnTo>
                <a:lnTo>
                  <a:pt x="49476" y="24210"/>
                </a:lnTo>
                <a:close/>
              </a:path>
            </a:pathLst>
          </a:custGeom>
          <a:ln w="13648">
            <a:solidFill>
              <a:srgbClr val="000000"/>
            </a:solidFill>
          </a:ln>
        </p:spPr>
        <p:txBody>
          <a:bodyPr wrap="square" lIns="0" tIns="0" rIns="0" bIns="0" rtlCol="0"/>
          <a:lstStyle/>
          <a:p>
            <a:endParaRPr sz="1710"/>
          </a:p>
        </p:txBody>
      </p:sp>
      <p:sp>
        <p:nvSpPr>
          <p:cNvPr id="29" name="object 29">
            <a:extLst>
              <a:ext uri="{FF2B5EF4-FFF2-40B4-BE49-F238E27FC236}">
                <a16:creationId xmlns:a16="http://schemas.microsoft.com/office/drawing/2014/main" id="{68091E7C-45D6-49C5-A4CE-E7E3DC279029}"/>
              </a:ext>
            </a:extLst>
          </p:cNvPr>
          <p:cNvSpPr txBox="1"/>
          <p:nvPr/>
        </p:nvSpPr>
        <p:spPr>
          <a:xfrm>
            <a:off x="3814744" y="5200247"/>
            <a:ext cx="1153507" cy="182807"/>
          </a:xfrm>
          <a:prstGeom prst="rect">
            <a:avLst/>
          </a:prstGeom>
        </p:spPr>
        <p:txBody>
          <a:bodyPr vert="horz" wrap="square" lIns="0" tIns="0" rIns="0" bIns="0" rtlCol="0">
            <a:spAutoFit/>
          </a:bodyPr>
          <a:lstStyle/>
          <a:p>
            <a:pPr marL="12066">
              <a:tabLst>
                <a:tab pos="582198" algn="l"/>
                <a:tab pos="814473" algn="l"/>
                <a:tab pos="1072088" algn="l"/>
              </a:tabLst>
            </a:pPr>
            <a:r>
              <a:rPr sz="1188" spc="-57" dirty="0">
                <a:latin typeface="Symbol"/>
                <a:cs typeface="Symbol"/>
              </a:rPr>
              <a:t></a:t>
            </a:r>
            <a:r>
              <a:rPr sz="1188" spc="-52" dirty="0">
                <a:latin typeface="Times New Roman"/>
                <a:cs typeface="Times New Roman"/>
              </a:rPr>
              <a:t>2  </a:t>
            </a:r>
            <a:r>
              <a:rPr sz="1188" spc="-57" dirty="0">
                <a:latin typeface="Times New Roman"/>
                <a:cs typeface="Times New Roman"/>
              </a:rPr>
              <a:t> </a:t>
            </a:r>
            <a:r>
              <a:rPr sz="1188" spc="-57" dirty="0">
                <a:latin typeface="Symbol"/>
                <a:cs typeface="Symbol"/>
              </a:rPr>
              <a:t></a:t>
            </a:r>
            <a:r>
              <a:rPr sz="1188" spc="-52" dirty="0">
                <a:latin typeface="Times New Roman"/>
                <a:cs typeface="Times New Roman"/>
              </a:rPr>
              <a:t>1</a:t>
            </a:r>
            <a:r>
              <a:rPr sz="1188" dirty="0">
                <a:latin typeface="Times New Roman"/>
                <a:cs typeface="Times New Roman"/>
              </a:rPr>
              <a:t>	</a:t>
            </a:r>
            <a:r>
              <a:rPr sz="1188" spc="-52" dirty="0">
                <a:latin typeface="Times New Roman"/>
                <a:cs typeface="Times New Roman"/>
              </a:rPr>
              <a:t>0</a:t>
            </a:r>
            <a:r>
              <a:rPr sz="1188" dirty="0">
                <a:latin typeface="Times New Roman"/>
                <a:cs typeface="Times New Roman"/>
              </a:rPr>
              <a:t>	</a:t>
            </a:r>
            <a:r>
              <a:rPr sz="1188" spc="-52" dirty="0">
                <a:latin typeface="Times New Roman"/>
                <a:cs typeface="Times New Roman"/>
              </a:rPr>
              <a:t>1</a:t>
            </a:r>
            <a:r>
              <a:rPr sz="1188" dirty="0">
                <a:latin typeface="Times New Roman"/>
                <a:cs typeface="Times New Roman"/>
              </a:rPr>
              <a:t>	</a:t>
            </a:r>
            <a:r>
              <a:rPr sz="1188" spc="-52" dirty="0">
                <a:latin typeface="Times New Roman"/>
                <a:cs typeface="Times New Roman"/>
              </a:rPr>
              <a:t>2</a:t>
            </a:r>
            <a:endParaRPr sz="1188">
              <a:latin typeface="Times New Roman"/>
              <a:cs typeface="Times New Roman"/>
            </a:endParaRPr>
          </a:p>
        </p:txBody>
      </p:sp>
      <p:sp>
        <p:nvSpPr>
          <p:cNvPr id="30" name="object 30">
            <a:extLst>
              <a:ext uri="{FF2B5EF4-FFF2-40B4-BE49-F238E27FC236}">
                <a16:creationId xmlns:a16="http://schemas.microsoft.com/office/drawing/2014/main" id="{8B714060-CE83-485F-B298-425A5526F735}"/>
              </a:ext>
            </a:extLst>
          </p:cNvPr>
          <p:cNvSpPr txBox="1"/>
          <p:nvPr/>
        </p:nvSpPr>
        <p:spPr>
          <a:xfrm>
            <a:off x="4495358" y="4401240"/>
            <a:ext cx="93511" cy="182807"/>
          </a:xfrm>
          <a:prstGeom prst="rect">
            <a:avLst/>
          </a:prstGeom>
        </p:spPr>
        <p:txBody>
          <a:bodyPr vert="horz" wrap="square" lIns="0" tIns="0" rIns="0" bIns="0" rtlCol="0">
            <a:spAutoFit/>
          </a:bodyPr>
          <a:lstStyle/>
          <a:p>
            <a:pPr marL="12066"/>
            <a:r>
              <a:rPr sz="1188" spc="-52" dirty="0">
                <a:latin typeface="Times New Roman"/>
                <a:cs typeface="Times New Roman"/>
              </a:rPr>
              <a:t>1</a:t>
            </a:r>
            <a:endParaRPr sz="1188">
              <a:latin typeface="Times New Roman"/>
              <a:cs typeface="Times New Roman"/>
            </a:endParaRPr>
          </a:p>
        </p:txBody>
      </p:sp>
      <p:sp>
        <p:nvSpPr>
          <p:cNvPr id="31" name="object 31">
            <a:extLst>
              <a:ext uri="{FF2B5EF4-FFF2-40B4-BE49-F238E27FC236}">
                <a16:creationId xmlns:a16="http://schemas.microsoft.com/office/drawing/2014/main" id="{07F71F2C-B37A-46F7-8490-FD6559F8F6B9}"/>
              </a:ext>
            </a:extLst>
          </p:cNvPr>
          <p:cNvSpPr/>
          <p:nvPr/>
        </p:nvSpPr>
        <p:spPr>
          <a:xfrm>
            <a:off x="6882887" y="5140472"/>
            <a:ext cx="2458443" cy="0"/>
          </a:xfrm>
          <a:custGeom>
            <a:avLst/>
            <a:gdLst/>
            <a:ahLst/>
            <a:cxnLst/>
            <a:rect l="l" t="t" r="r" b="b"/>
            <a:pathLst>
              <a:path w="2587625">
                <a:moveTo>
                  <a:pt x="0" y="0"/>
                </a:moveTo>
                <a:lnTo>
                  <a:pt x="2587147" y="0"/>
                </a:lnTo>
              </a:path>
            </a:pathLst>
          </a:custGeom>
          <a:ln w="12726">
            <a:solidFill>
              <a:srgbClr val="000000"/>
            </a:solidFill>
          </a:ln>
        </p:spPr>
        <p:txBody>
          <a:bodyPr wrap="square" lIns="0" tIns="0" rIns="0" bIns="0" rtlCol="0"/>
          <a:lstStyle/>
          <a:p>
            <a:endParaRPr sz="1710"/>
          </a:p>
        </p:txBody>
      </p:sp>
      <p:sp>
        <p:nvSpPr>
          <p:cNvPr id="32" name="object 32">
            <a:extLst>
              <a:ext uri="{FF2B5EF4-FFF2-40B4-BE49-F238E27FC236}">
                <a16:creationId xmlns:a16="http://schemas.microsoft.com/office/drawing/2014/main" id="{91C4FF87-202B-4695-B5E9-365D20E695DB}"/>
              </a:ext>
            </a:extLst>
          </p:cNvPr>
          <p:cNvSpPr/>
          <p:nvPr/>
        </p:nvSpPr>
        <p:spPr>
          <a:xfrm>
            <a:off x="9327336" y="5086062"/>
            <a:ext cx="162891" cy="109197"/>
          </a:xfrm>
          <a:custGeom>
            <a:avLst/>
            <a:gdLst/>
            <a:ahLst/>
            <a:cxnLst/>
            <a:rect l="l" t="t" r="r" b="b"/>
            <a:pathLst>
              <a:path w="171450" h="114935">
                <a:moveTo>
                  <a:pt x="0" y="114542"/>
                </a:moveTo>
                <a:lnTo>
                  <a:pt x="0" y="0"/>
                </a:lnTo>
                <a:lnTo>
                  <a:pt x="171074" y="57271"/>
                </a:lnTo>
                <a:lnTo>
                  <a:pt x="0" y="114542"/>
                </a:lnTo>
                <a:close/>
              </a:path>
            </a:pathLst>
          </a:custGeom>
          <a:solidFill>
            <a:srgbClr val="000000"/>
          </a:solidFill>
        </p:spPr>
        <p:txBody>
          <a:bodyPr wrap="square" lIns="0" tIns="0" rIns="0" bIns="0" rtlCol="0"/>
          <a:lstStyle/>
          <a:p>
            <a:endParaRPr sz="1710"/>
          </a:p>
        </p:txBody>
      </p:sp>
      <p:sp>
        <p:nvSpPr>
          <p:cNvPr id="33" name="object 33">
            <a:extLst>
              <a:ext uri="{FF2B5EF4-FFF2-40B4-BE49-F238E27FC236}">
                <a16:creationId xmlns:a16="http://schemas.microsoft.com/office/drawing/2014/main" id="{9C1142F8-CE49-41B9-9D4D-8057E4B4394D}"/>
              </a:ext>
            </a:extLst>
          </p:cNvPr>
          <p:cNvSpPr/>
          <p:nvPr/>
        </p:nvSpPr>
        <p:spPr>
          <a:xfrm>
            <a:off x="8120708" y="4180424"/>
            <a:ext cx="0" cy="1154111"/>
          </a:xfrm>
          <a:custGeom>
            <a:avLst/>
            <a:gdLst/>
            <a:ahLst/>
            <a:cxnLst/>
            <a:rect l="l" t="t" r="r" b="b"/>
            <a:pathLst>
              <a:path h="1214754">
                <a:moveTo>
                  <a:pt x="0" y="1214676"/>
                </a:moveTo>
                <a:lnTo>
                  <a:pt x="0" y="0"/>
                </a:lnTo>
              </a:path>
            </a:pathLst>
          </a:custGeom>
          <a:ln w="12672">
            <a:solidFill>
              <a:srgbClr val="000000"/>
            </a:solidFill>
          </a:ln>
        </p:spPr>
        <p:txBody>
          <a:bodyPr wrap="square" lIns="0" tIns="0" rIns="0" bIns="0" rtlCol="0"/>
          <a:lstStyle/>
          <a:p>
            <a:endParaRPr sz="1710"/>
          </a:p>
        </p:txBody>
      </p:sp>
      <p:sp>
        <p:nvSpPr>
          <p:cNvPr id="34" name="object 34">
            <a:extLst>
              <a:ext uri="{FF2B5EF4-FFF2-40B4-BE49-F238E27FC236}">
                <a16:creationId xmlns:a16="http://schemas.microsoft.com/office/drawing/2014/main" id="{5B2696F1-73D2-4C9E-99CB-D2886599D15E}"/>
              </a:ext>
            </a:extLst>
          </p:cNvPr>
          <p:cNvSpPr/>
          <p:nvPr/>
        </p:nvSpPr>
        <p:spPr>
          <a:xfrm>
            <a:off x="8066529" y="4030789"/>
            <a:ext cx="108594" cy="163494"/>
          </a:xfrm>
          <a:custGeom>
            <a:avLst/>
            <a:gdLst/>
            <a:ahLst/>
            <a:cxnLst/>
            <a:rect l="l" t="t" r="r" b="b"/>
            <a:pathLst>
              <a:path w="114300" h="172085">
                <a:moveTo>
                  <a:pt x="114049" y="171813"/>
                </a:moveTo>
                <a:lnTo>
                  <a:pt x="0" y="171813"/>
                </a:lnTo>
                <a:lnTo>
                  <a:pt x="57024" y="0"/>
                </a:lnTo>
                <a:lnTo>
                  <a:pt x="114049" y="171813"/>
                </a:lnTo>
                <a:close/>
              </a:path>
            </a:pathLst>
          </a:custGeom>
          <a:solidFill>
            <a:srgbClr val="000000"/>
          </a:solidFill>
        </p:spPr>
        <p:txBody>
          <a:bodyPr wrap="square" lIns="0" tIns="0" rIns="0" bIns="0" rtlCol="0"/>
          <a:lstStyle/>
          <a:p>
            <a:endParaRPr sz="1710"/>
          </a:p>
        </p:txBody>
      </p:sp>
      <p:sp>
        <p:nvSpPr>
          <p:cNvPr id="35" name="object 35">
            <a:extLst>
              <a:ext uri="{FF2B5EF4-FFF2-40B4-BE49-F238E27FC236}">
                <a16:creationId xmlns:a16="http://schemas.microsoft.com/office/drawing/2014/main" id="{A5BD4B1F-DF30-4D6B-8C8A-83B28C0192EC}"/>
              </a:ext>
            </a:extLst>
          </p:cNvPr>
          <p:cNvSpPr txBox="1"/>
          <p:nvPr/>
        </p:nvSpPr>
        <p:spPr>
          <a:xfrm>
            <a:off x="8221483" y="4005389"/>
            <a:ext cx="425928" cy="204671"/>
          </a:xfrm>
          <a:prstGeom prst="rect">
            <a:avLst/>
          </a:prstGeom>
        </p:spPr>
        <p:txBody>
          <a:bodyPr vert="horz" wrap="square" lIns="0" tIns="0" rIns="0" bIns="0" rtlCol="0">
            <a:spAutoFit/>
          </a:bodyPr>
          <a:lstStyle/>
          <a:p>
            <a:pPr marL="12066"/>
            <a:r>
              <a:rPr sz="1330" i="1" spc="-14" dirty="0">
                <a:latin typeface="Times New Roman"/>
                <a:cs typeface="Times New Roman"/>
              </a:rPr>
              <a:t>X</a:t>
            </a:r>
            <a:r>
              <a:rPr sz="1330" spc="-10" dirty="0">
                <a:latin typeface="Times New Roman"/>
                <a:cs typeface="Times New Roman"/>
              </a:rPr>
              <a:t>(e</a:t>
            </a:r>
            <a:r>
              <a:rPr sz="1330" dirty="0">
                <a:latin typeface="Times New Roman"/>
                <a:cs typeface="Times New Roman"/>
              </a:rPr>
              <a:t>  </a:t>
            </a:r>
            <a:r>
              <a:rPr sz="1330" spc="-105" dirty="0">
                <a:latin typeface="Times New Roman"/>
                <a:cs typeface="Times New Roman"/>
              </a:rPr>
              <a:t> </a:t>
            </a:r>
            <a:r>
              <a:rPr sz="1330" spc="-5" dirty="0">
                <a:latin typeface="Times New Roman"/>
                <a:cs typeface="Times New Roman"/>
              </a:rPr>
              <a:t>)</a:t>
            </a:r>
            <a:endParaRPr sz="1330">
              <a:latin typeface="Times New Roman"/>
              <a:cs typeface="Times New Roman"/>
            </a:endParaRPr>
          </a:p>
        </p:txBody>
      </p:sp>
      <p:sp>
        <p:nvSpPr>
          <p:cNvPr id="36" name="object 36">
            <a:extLst>
              <a:ext uri="{FF2B5EF4-FFF2-40B4-BE49-F238E27FC236}">
                <a16:creationId xmlns:a16="http://schemas.microsoft.com/office/drawing/2014/main" id="{44233E65-70BE-46E0-BB4C-9EE5A2F52747}"/>
              </a:ext>
            </a:extLst>
          </p:cNvPr>
          <p:cNvSpPr txBox="1"/>
          <p:nvPr/>
        </p:nvSpPr>
        <p:spPr>
          <a:xfrm>
            <a:off x="8453524" y="3974864"/>
            <a:ext cx="138155" cy="131574"/>
          </a:xfrm>
          <a:prstGeom prst="rect">
            <a:avLst/>
          </a:prstGeom>
        </p:spPr>
        <p:txBody>
          <a:bodyPr vert="horz" wrap="square" lIns="0" tIns="0" rIns="0" bIns="0" rtlCol="0">
            <a:spAutoFit/>
          </a:bodyPr>
          <a:lstStyle/>
          <a:p>
            <a:pPr marL="12066"/>
            <a:r>
              <a:rPr sz="855" dirty="0">
                <a:latin typeface="Times New Roman"/>
                <a:cs typeface="Times New Roman"/>
              </a:rPr>
              <a:t>j</a:t>
            </a:r>
            <a:r>
              <a:rPr sz="855" dirty="0">
                <a:latin typeface="Symbol"/>
                <a:cs typeface="Symbol"/>
              </a:rPr>
              <a:t></a:t>
            </a:r>
            <a:endParaRPr sz="855">
              <a:latin typeface="Symbol"/>
              <a:cs typeface="Symbol"/>
            </a:endParaRPr>
          </a:p>
        </p:txBody>
      </p:sp>
      <p:sp>
        <p:nvSpPr>
          <p:cNvPr id="37" name="object 37">
            <a:extLst>
              <a:ext uri="{FF2B5EF4-FFF2-40B4-BE49-F238E27FC236}">
                <a16:creationId xmlns:a16="http://schemas.microsoft.com/office/drawing/2014/main" id="{4FDBFE12-217D-42BD-95EF-7C1BD61D5C87}"/>
              </a:ext>
            </a:extLst>
          </p:cNvPr>
          <p:cNvSpPr txBox="1"/>
          <p:nvPr/>
        </p:nvSpPr>
        <p:spPr>
          <a:xfrm>
            <a:off x="8122595" y="5158194"/>
            <a:ext cx="91098" cy="160813"/>
          </a:xfrm>
          <a:prstGeom prst="rect">
            <a:avLst/>
          </a:prstGeom>
        </p:spPr>
        <p:txBody>
          <a:bodyPr vert="horz" wrap="square" lIns="0" tIns="0" rIns="0" bIns="0" rtlCol="0">
            <a:spAutoFit/>
          </a:bodyPr>
          <a:lstStyle/>
          <a:p>
            <a:pPr marL="12066"/>
            <a:r>
              <a:rPr sz="1045" dirty="0">
                <a:latin typeface="Times New Roman"/>
                <a:cs typeface="Times New Roman"/>
              </a:rPr>
              <a:t>0</a:t>
            </a:r>
            <a:endParaRPr sz="1045">
              <a:latin typeface="Times New Roman"/>
              <a:cs typeface="Times New Roman"/>
            </a:endParaRPr>
          </a:p>
        </p:txBody>
      </p:sp>
      <p:sp>
        <p:nvSpPr>
          <p:cNvPr id="38" name="object 38">
            <a:extLst>
              <a:ext uri="{FF2B5EF4-FFF2-40B4-BE49-F238E27FC236}">
                <a16:creationId xmlns:a16="http://schemas.microsoft.com/office/drawing/2014/main" id="{44FCE5F1-B107-4915-AB14-1FD08ABC26BF}"/>
              </a:ext>
            </a:extLst>
          </p:cNvPr>
          <p:cNvSpPr/>
          <p:nvPr/>
        </p:nvSpPr>
        <p:spPr>
          <a:xfrm>
            <a:off x="8831699" y="5086918"/>
            <a:ext cx="0" cy="53694"/>
          </a:xfrm>
          <a:custGeom>
            <a:avLst/>
            <a:gdLst/>
            <a:ahLst/>
            <a:cxnLst/>
            <a:rect l="l" t="t" r="r" b="b"/>
            <a:pathLst>
              <a:path h="56514">
                <a:moveTo>
                  <a:pt x="0" y="56369"/>
                </a:moveTo>
                <a:lnTo>
                  <a:pt x="0" y="0"/>
                </a:lnTo>
              </a:path>
            </a:pathLst>
          </a:custGeom>
          <a:ln w="4224">
            <a:solidFill>
              <a:srgbClr val="000000"/>
            </a:solidFill>
          </a:ln>
        </p:spPr>
        <p:txBody>
          <a:bodyPr wrap="square" lIns="0" tIns="0" rIns="0" bIns="0" rtlCol="0"/>
          <a:lstStyle/>
          <a:p>
            <a:endParaRPr sz="1710"/>
          </a:p>
        </p:txBody>
      </p:sp>
      <p:sp>
        <p:nvSpPr>
          <p:cNvPr id="39" name="object 39">
            <a:extLst>
              <a:ext uri="{FF2B5EF4-FFF2-40B4-BE49-F238E27FC236}">
                <a16:creationId xmlns:a16="http://schemas.microsoft.com/office/drawing/2014/main" id="{47B828CA-D56A-4F58-B41A-3E1FE72C38A5}"/>
              </a:ext>
            </a:extLst>
          </p:cNvPr>
          <p:cNvSpPr/>
          <p:nvPr/>
        </p:nvSpPr>
        <p:spPr>
          <a:xfrm>
            <a:off x="7409708" y="5086918"/>
            <a:ext cx="0" cy="53694"/>
          </a:xfrm>
          <a:custGeom>
            <a:avLst/>
            <a:gdLst/>
            <a:ahLst/>
            <a:cxnLst/>
            <a:rect l="l" t="t" r="r" b="b"/>
            <a:pathLst>
              <a:path h="56514">
                <a:moveTo>
                  <a:pt x="0" y="56369"/>
                </a:moveTo>
                <a:lnTo>
                  <a:pt x="0" y="0"/>
                </a:lnTo>
              </a:path>
            </a:pathLst>
          </a:custGeom>
          <a:ln w="4224">
            <a:solidFill>
              <a:srgbClr val="000000"/>
            </a:solidFill>
          </a:ln>
        </p:spPr>
        <p:txBody>
          <a:bodyPr wrap="square" lIns="0" tIns="0" rIns="0" bIns="0" rtlCol="0"/>
          <a:lstStyle/>
          <a:p>
            <a:endParaRPr sz="1710"/>
          </a:p>
        </p:txBody>
      </p:sp>
      <p:sp>
        <p:nvSpPr>
          <p:cNvPr id="40" name="object 40">
            <a:extLst>
              <a:ext uri="{FF2B5EF4-FFF2-40B4-BE49-F238E27FC236}">
                <a16:creationId xmlns:a16="http://schemas.microsoft.com/office/drawing/2014/main" id="{E05D2CC7-389B-4AF7-8BD7-C01920CA0C93}"/>
              </a:ext>
            </a:extLst>
          </p:cNvPr>
          <p:cNvSpPr txBox="1"/>
          <p:nvPr/>
        </p:nvSpPr>
        <p:spPr>
          <a:xfrm>
            <a:off x="8791724" y="5156047"/>
            <a:ext cx="97734" cy="160813"/>
          </a:xfrm>
          <a:prstGeom prst="rect">
            <a:avLst/>
          </a:prstGeom>
        </p:spPr>
        <p:txBody>
          <a:bodyPr vert="horz" wrap="square" lIns="0" tIns="0" rIns="0" bIns="0" rtlCol="0">
            <a:spAutoFit/>
          </a:bodyPr>
          <a:lstStyle/>
          <a:p>
            <a:pPr marL="12066"/>
            <a:r>
              <a:rPr sz="1045" dirty="0">
                <a:latin typeface="Symbol"/>
                <a:cs typeface="Symbol"/>
              </a:rPr>
              <a:t></a:t>
            </a:r>
            <a:endParaRPr sz="1045">
              <a:latin typeface="Symbol"/>
              <a:cs typeface="Symbol"/>
            </a:endParaRPr>
          </a:p>
        </p:txBody>
      </p:sp>
      <p:sp>
        <p:nvSpPr>
          <p:cNvPr id="41" name="object 41">
            <a:extLst>
              <a:ext uri="{FF2B5EF4-FFF2-40B4-BE49-F238E27FC236}">
                <a16:creationId xmlns:a16="http://schemas.microsoft.com/office/drawing/2014/main" id="{52708178-3B51-41EF-BD6F-FA6197AB36F9}"/>
              </a:ext>
            </a:extLst>
          </p:cNvPr>
          <p:cNvSpPr txBox="1"/>
          <p:nvPr/>
        </p:nvSpPr>
        <p:spPr>
          <a:xfrm>
            <a:off x="7324245" y="5156047"/>
            <a:ext cx="171337" cy="160813"/>
          </a:xfrm>
          <a:prstGeom prst="rect">
            <a:avLst/>
          </a:prstGeom>
        </p:spPr>
        <p:txBody>
          <a:bodyPr vert="horz" wrap="square" lIns="0" tIns="0" rIns="0" bIns="0" rtlCol="0">
            <a:spAutoFit/>
          </a:bodyPr>
          <a:lstStyle/>
          <a:p>
            <a:pPr marL="12066"/>
            <a:r>
              <a:rPr sz="1045" dirty="0">
                <a:latin typeface="Symbol"/>
                <a:cs typeface="Symbol"/>
              </a:rPr>
              <a:t></a:t>
            </a:r>
            <a:endParaRPr sz="1045">
              <a:latin typeface="Symbol"/>
              <a:cs typeface="Symbol"/>
            </a:endParaRPr>
          </a:p>
        </p:txBody>
      </p:sp>
      <p:sp>
        <p:nvSpPr>
          <p:cNvPr id="42" name="object 42">
            <a:extLst>
              <a:ext uri="{FF2B5EF4-FFF2-40B4-BE49-F238E27FC236}">
                <a16:creationId xmlns:a16="http://schemas.microsoft.com/office/drawing/2014/main" id="{3C0CF589-9098-4FF5-8671-75B33BBF55A0}"/>
              </a:ext>
            </a:extLst>
          </p:cNvPr>
          <p:cNvSpPr txBox="1"/>
          <p:nvPr/>
        </p:nvSpPr>
        <p:spPr>
          <a:xfrm>
            <a:off x="9521182" y="5062002"/>
            <a:ext cx="127296" cy="160813"/>
          </a:xfrm>
          <a:prstGeom prst="rect">
            <a:avLst/>
          </a:prstGeom>
        </p:spPr>
        <p:txBody>
          <a:bodyPr vert="horz" wrap="square" lIns="0" tIns="0" rIns="0" bIns="0" rtlCol="0">
            <a:spAutoFit/>
          </a:bodyPr>
          <a:lstStyle/>
          <a:p>
            <a:pPr marL="12066"/>
            <a:r>
              <a:rPr sz="1045" spc="5" dirty="0">
                <a:latin typeface="Symbol"/>
                <a:cs typeface="Symbol"/>
              </a:rPr>
              <a:t></a:t>
            </a:r>
            <a:endParaRPr sz="1045">
              <a:latin typeface="Symbol"/>
              <a:cs typeface="Symbol"/>
            </a:endParaRPr>
          </a:p>
        </p:txBody>
      </p:sp>
      <p:sp>
        <p:nvSpPr>
          <p:cNvPr id="43" name="object 43">
            <a:extLst>
              <a:ext uri="{FF2B5EF4-FFF2-40B4-BE49-F238E27FC236}">
                <a16:creationId xmlns:a16="http://schemas.microsoft.com/office/drawing/2014/main" id="{B21E5C22-A9D9-4088-93C1-5EB6DD7496D9}"/>
              </a:ext>
            </a:extLst>
          </p:cNvPr>
          <p:cNvSpPr txBox="1"/>
          <p:nvPr/>
        </p:nvSpPr>
        <p:spPr>
          <a:xfrm>
            <a:off x="8004075" y="4567998"/>
            <a:ext cx="91098" cy="160813"/>
          </a:xfrm>
          <a:prstGeom prst="rect">
            <a:avLst/>
          </a:prstGeom>
        </p:spPr>
        <p:txBody>
          <a:bodyPr vert="horz" wrap="square" lIns="0" tIns="0" rIns="0" bIns="0" rtlCol="0">
            <a:spAutoFit/>
          </a:bodyPr>
          <a:lstStyle/>
          <a:p>
            <a:pPr marL="12066"/>
            <a:r>
              <a:rPr sz="1045" dirty="0">
                <a:latin typeface="Symbol"/>
                <a:cs typeface="Symbol"/>
              </a:rPr>
              <a:t></a:t>
            </a:r>
            <a:endParaRPr sz="1045">
              <a:latin typeface="Symbol"/>
              <a:cs typeface="Symbol"/>
            </a:endParaRPr>
          </a:p>
        </p:txBody>
      </p:sp>
      <p:sp>
        <p:nvSpPr>
          <p:cNvPr id="44" name="object 44">
            <a:extLst>
              <a:ext uri="{FF2B5EF4-FFF2-40B4-BE49-F238E27FC236}">
                <a16:creationId xmlns:a16="http://schemas.microsoft.com/office/drawing/2014/main" id="{A6EC5BA1-0A77-4FAE-819E-9940D521E57E}"/>
              </a:ext>
            </a:extLst>
          </p:cNvPr>
          <p:cNvSpPr/>
          <p:nvPr/>
        </p:nvSpPr>
        <p:spPr>
          <a:xfrm>
            <a:off x="7404282" y="4745386"/>
            <a:ext cx="1422579" cy="0"/>
          </a:xfrm>
          <a:custGeom>
            <a:avLst/>
            <a:gdLst/>
            <a:ahLst/>
            <a:cxnLst/>
            <a:rect l="l" t="t" r="r" b="b"/>
            <a:pathLst>
              <a:path w="1497329">
                <a:moveTo>
                  <a:pt x="0" y="0"/>
                </a:moveTo>
                <a:lnTo>
                  <a:pt x="1496708" y="0"/>
                </a:lnTo>
              </a:path>
            </a:pathLst>
          </a:custGeom>
          <a:ln w="21211">
            <a:solidFill>
              <a:srgbClr val="0000C8"/>
            </a:solidFill>
          </a:ln>
        </p:spPr>
        <p:txBody>
          <a:bodyPr wrap="square" lIns="0" tIns="0" rIns="0" bIns="0" rtlCol="0"/>
          <a:lstStyle/>
          <a:p>
            <a:endParaRPr sz="1710"/>
          </a:p>
        </p:txBody>
      </p:sp>
      <p:sp>
        <p:nvSpPr>
          <p:cNvPr id="46" name="object 46">
            <a:extLst>
              <a:ext uri="{FF2B5EF4-FFF2-40B4-BE49-F238E27FC236}">
                <a16:creationId xmlns:a16="http://schemas.microsoft.com/office/drawing/2014/main" id="{4F599CCC-A42F-472D-B831-96A6AE61BDCA}"/>
              </a:ext>
            </a:extLst>
          </p:cNvPr>
          <p:cNvSpPr txBox="1"/>
          <p:nvPr/>
        </p:nvSpPr>
        <p:spPr>
          <a:xfrm>
            <a:off x="9118155" y="4601834"/>
            <a:ext cx="174957" cy="241285"/>
          </a:xfrm>
          <a:prstGeom prst="rect">
            <a:avLst/>
          </a:prstGeom>
        </p:spPr>
        <p:txBody>
          <a:bodyPr vert="horz" wrap="square" lIns="0" tIns="0" rIns="0" bIns="0" rtlCol="0">
            <a:spAutoFit/>
          </a:bodyPr>
          <a:lstStyle/>
          <a:p>
            <a:pPr marL="12066"/>
            <a:r>
              <a:rPr sz="1568" dirty="0">
                <a:latin typeface="Times New Roman"/>
                <a:cs typeface="Times New Roman"/>
              </a:rPr>
              <a:t>...</a:t>
            </a:r>
            <a:endParaRPr sz="1568">
              <a:latin typeface="Times New Roman"/>
              <a:cs typeface="Times New Roman"/>
            </a:endParaRPr>
          </a:p>
        </p:txBody>
      </p:sp>
      <p:sp>
        <p:nvSpPr>
          <p:cNvPr id="47" name="object 47">
            <a:extLst>
              <a:ext uri="{FF2B5EF4-FFF2-40B4-BE49-F238E27FC236}">
                <a16:creationId xmlns:a16="http://schemas.microsoft.com/office/drawing/2014/main" id="{A3178EE4-1F68-4861-BA3A-4B85CF11CBA0}"/>
              </a:ext>
            </a:extLst>
          </p:cNvPr>
          <p:cNvSpPr txBox="1"/>
          <p:nvPr/>
        </p:nvSpPr>
        <p:spPr>
          <a:xfrm>
            <a:off x="7032486" y="4601834"/>
            <a:ext cx="174957" cy="241285"/>
          </a:xfrm>
          <a:prstGeom prst="rect">
            <a:avLst/>
          </a:prstGeom>
        </p:spPr>
        <p:txBody>
          <a:bodyPr vert="horz" wrap="square" lIns="0" tIns="0" rIns="0" bIns="0" rtlCol="0">
            <a:spAutoFit/>
          </a:bodyPr>
          <a:lstStyle/>
          <a:p>
            <a:pPr marL="12066"/>
            <a:r>
              <a:rPr sz="1568" dirty="0">
                <a:latin typeface="Times New Roman"/>
                <a:cs typeface="Times New Roman"/>
              </a:rPr>
              <a:t>...</a:t>
            </a:r>
            <a:endParaRPr sz="1568">
              <a:latin typeface="Times New Roman"/>
              <a:cs typeface="Times New Roman"/>
            </a:endParaRPr>
          </a:p>
        </p:txBody>
      </p:sp>
    </p:spTree>
    <p:extLst>
      <p:ext uri="{BB962C8B-B14F-4D97-AF65-F5344CB8AC3E}">
        <p14:creationId xmlns:p14="http://schemas.microsoft.com/office/powerpoint/2010/main" val="15475109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EADF-078D-4BE7-B2E2-695786982B1C}"/>
              </a:ext>
            </a:extLst>
          </p:cNvPr>
          <p:cNvSpPr>
            <a:spLocks noGrp="1"/>
          </p:cNvSpPr>
          <p:nvPr>
            <p:ph type="title"/>
          </p:nvPr>
        </p:nvSpPr>
        <p:spPr/>
        <p:txBody>
          <a:bodyPr/>
          <a:lstStyle/>
          <a:p>
            <a:r>
              <a:rPr lang="en-US" altLang="zh-CN" dirty="0"/>
              <a:t>1.2 </a:t>
            </a:r>
            <a:r>
              <a:rPr lang="zh-CN" altLang="en-US" dirty="0"/>
              <a:t>线性系统</a:t>
            </a:r>
            <a:r>
              <a:rPr lang="en-US" altLang="zh-CN" dirty="0"/>
              <a:t>-</a:t>
            </a:r>
            <a:r>
              <a:rPr lang="zh-CN" altLang="en-US" dirty="0"/>
              <a:t>离散非周期信号的频谱</a:t>
            </a:r>
          </a:p>
        </p:txBody>
      </p:sp>
      <p:sp>
        <p:nvSpPr>
          <p:cNvPr id="3" name="内容占位符 2">
            <a:extLst>
              <a:ext uri="{FF2B5EF4-FFF2-40B4-BE49-F238E27FC236}">
                <a16:creationId xmlns:a16="http://schemas.microsoft.com/office/drawing/2014/main" id="{95A4D9D2-BD20-4E46-8A53-DA0D3F1236A2}"/>
              </a:ext>
            </a:extLst>
          </p:cNvPr>
          <p:cNvSpPr>
            <a:spLocks noGrp="1"/>
          </p:cNvSpPr>
          <p:nvPr>
            <p:ph idx="1"/>
          </p:nvPr>
        </p:nvSpPr>
        <p:spPr/>
        <p:txBody>
          <a:bodyPr/>
          <a:lstStyle/>
          <a:p>
            <a:r>
              <a:rPr lang="zh-CN" altLang="en-US" dirty="0"/>
              <a:t>例</a:t>
            </a:r>
            <a:r>
              <a:rPr lang="zh-CN" altLang="en-US" sz="3040" dirty="0">
                <a:latin typeface="Arial Unicode MS"/>
                <a:cs typeface="Arial Unicode MS"/>
              </a:rPr>
              <a:t>求宽度为</a:t>
            </a:r>
            <a:r>
              <a:rPr lang="en-US" altLang="zh-CN" sz="3040" dirty="0">
                <a:cs typeface="Times New Roman"/>
              </a:rPr>
              <a:t>2</a:t>
            </a:r>
            <a:r>
              <a:rPr lang="en-US" altLang="zh-CN" sz="3040" i="1" dirty="0">
                <a:cs typeface="Times New Roman"/>
              </a:rPr>
              <a:t>M+</a:t>
            </a:r>
            <a:r>
              <a:rPr lang="en-US" altLang="zh-CN" sz="3040" dirty="0">
                <a:cs typeface="Times New Roman"/>
              </a:rPr>
              <a:t>1</a:t>
            </a:r>
            <a:r>
              <a:rPr lang="zh-CN" altLang="en-US" sz="3040" dirty="0">
                <a:latin typeface="Arial Unicode MS"/>
                <a:cs typeface="Arial Unicode MS"/>
              </a:rPr>
              <a:t>的矩形序列</a:t>
            </a:r>
            <a:r>
              <a:rPr lang="en-US" altLang="zh-CN" sz="3040" i="1" dirty="0">
                <a:cs typeface="Times New Roman"/>
              </a:rPr>
              <a:t>x</a:t>
            </a:r>
            <a:r>
              <a:rPr lang="en-US" altLang="zh-CN" sz="3040" spc="-10" dirty="0">
                <a:cs typeface="Times New Roman"/>
              </a:rPr>
              <a:t>[</a:t>
            </a:r>
            <a:r>
              <a:rPr lang="en-US" altLang="zh-CN" sz="3040" i="1" dirty="0">
                <a:cs typeface="Times New Roman"/>
              </a:rPr>
              <a:t>k</a:t>
            </a:r>
            <a:r>
              <a:rPr lang="en-US" altLang="zh-CN" sz="3040" spc="-10" dirty="0">
                <a:cs typeface="Times New Roman"/>
              </a:rPr>
              <a:t>]</a:t>
            </a:r>
            <a:r>
              <a:rPr lang="zh-CN" altLang="en-US" sz="3040" dirty="0">
                <a:latin typeface="Arial Unicode MS"/>
                <a:cs typeface="Arial Unicode MS"/>
              </a:rPr>
              <a:t>的频谱</a:t>
            </a:r>
            <a:endParaRPr lang="zh-CN" altLang="en-US" dirty="0"/>
          </a:p>
        </p:txBody>
      </p:sp>
      <p:grpSp>
        <p:nvGrpSpPr>
          <p:cNvPr id="4" name="组合 3">
            <a:extLst>
              <a:ext uri="{FF2B5EF4-FFF2-40B4-BE49-F238E27FC236}">
                <a16:creationId xmlns:a16="http://schemas.microsoft.com/office/drawing/2014/main" id="{C3AE9415-4BCA-440E-B804-2429EBF97223}"/>
              </a:ext>
            </a:extLst>
          </p:cNvPr>
          <p:cNvGrpSpPr/>
          <p:nvPr/>
        </p:nvGrpSpPr>
        <p:grpSpPr>
          <a:xfrm>
            <a:off x="2279806" y="2697414"/>
            <a:ext cx="7353434" cy="3075262"/>
            <a:chOff x="547052" y="978910"/>
            <a:chExt cx="7739830" cy="3236855"/>
          </a:xfrm>
        </p:grpSpPr>
        <p:sp>
          <p:nvSpPr>
            <p:cNvPr id="6" name="object 5">
              <a:extLst>
                <a:ext uri="{FF2B5EF4-FFF2-40B4-BE49-F238E27FC236}">
                  <a16:creationId xmlns:a16="http://schemas.microsoft.com/office/drawing/2014/main" id="{F5507500-0A0C-4C58-B3A8-F95142F1103D}"/>
                </a:ext>
              </a:extLst>
            </p:cNvPr>
            <p:cNvSpPr txBox="1"/>
            <p:nvPr/>
          </p:nvSpPr>
          <p:spPr>
            <a:xfrm>
              <a:off x="547052" y="1186116"/>
              <a:ext cx="635000" cy="369302"/>
            </a:xfrm>
            <a:prstGeom prst="rect">
              <a:avLst/>
            </a:prstGeom>
          </p:spPr>
          <p:txBody>
            <a:bodyPr vert="horz" wrap="square" lIns="0" tIns="0" rIns="0" bIns="0" rtlCol="0">
              <a:spAutoFit/>
            </a:bodyPr>
            <a:lstStyle/>
            <a:p>
              <a:pPr marL="12066"/>
              <a:r>
                <a:rPr sz="2280" dirty="0">
                  <a:latin typeface="Arial Unicode MS"/>
                  <a:cs typeface="Arial Unicode MS"/>
                </a:rPr>
                <a:t>解：</a:t>
              </a:r>
              <a:endParaRPr sz="2280">
                <a:latin typeface="Arial Unicode MS"/>
                <a:cs typeface="Arial Unicode MS"/>
              </a:endParaRPr>
            </a:p>
          </p:txBody>
        </p:sp>
        <p:sp>
          <p:nvSpPr>
            <p:cNvPr id="7" name="object 6">
              <a:extLst>
                <a:ext uri="{FF2B5EF4-FFF2-40B4-BE49-F238E27FC236}">
                  <a16:creationId xmlns:a16="http://schemas.microsoft.com/office/drawing/2014/main" id="{747278B5-A907-4A0C-B25D-B62F163A0113}"/>
                </a:ext>
              </a:extLst>
            </p:cNvPr>
            <p:cNvSpPr txBox="1"/>
            <p:nvPr/>
          </p:nvSpPr>
          <p:spPr>
            <a:xfrm>
              <a:off x="1766563" y="1194035"/>
              <a:ext cx="210185" cy="223188"/>
            </a:xfrm>
            <a:prstGeom prst="rect">
              <a:avLst/>
            </a:prstGeom>
          </p:spPr>
          <p:txBody>
            <a:bodyPr vert="horz" wrap="square" lIns="0" tIns="0" rIns="0" bIns="0" rtlCol="0">
              <a:spAutoFit/>
            </a:bodyPr>
            <a:lstStyle/>
            <a:p>
              <a:pPr marL="12066"/>
              <a:r>
                <a:rPr sz="1283" spc="10" dirty="0">
                  <a:latin typeface="Times New Roman"/>
                  <a:cs typeface="Times New Roman"/>
                </a:rPr>
                <a:t>j</a:t>
              </a:r>
              <a:r>
                <a:rPr sz="1378" i="1" spc="-48" dirty="0">
                  <a:latin typeface="Symbol"/>
                  <a:cs typeface="Symbol"/>
                </a:rPr>
                <a:t></a:t>
              </a:r>
              <a:endParaRPr sz="1378">
                <a:latin typeface="Symbol"/>
                <a:cs typeface="Symbol"/>
              </a:endParaRPr>
            </a:p>
          </p:txBody>
        </p:sp>
        <p:sp>
          <p:nvSpPr>
            <p:cNvPr id="8" name="object 7">
              <a:extLst>
                <a:ext uri="{FF2B5EF4-FFF2-40B4-BE49-F238E27FC236}">
                  <a16:creationId xmlns:a16="http://schemas.microsoft.com/office/drawing/2014/main" id="{1FE8C7CE-B0B1-4583-814C-32AF0C3DB9C5}"/>
                </a:ext>
              </a:extLst>
            </p:cNvPr>
            <p:cNvSpPr txBox="1"/>
            <p:nvPr/>
          </p:nvSpPr>
          <p:spPr>
            <a:xfrm>
              <a:off x="3544247" y="1194035"/>
              <a:ext cx="438784" cy="223188"/>
            </a:xfrm>
            <a:prstGeom prst="rect">
              <a:avLst/>
            </a:prstGeom>
          </p:spPr>
          <p:txBody>
            <a:bodyPr vert="horz" wrap="square" lIns="0" tIns="0" rIns="0" bIns="0" rtlCol="0">
              <a:spAutoFit/>
            </a:bodyPr>
            <a:lstStyle/>
            <a:p>
              <a:pPr marL="133332" indent="-121266">
                <a:buFont typeface="Symbol"/>
                <a:buChar char=""/>
                <a:tabLst>
                  <a:tab pos="133936" algn="l"/>
                </a:tabLst>
              </a:pPr>
              <a:r>
                <a:rPr sz="1283" spc="10" dirty="0">
                  <a:latin typeface="Times New Roman"/>
                  <a:cs typeface="Times New Roman"/>
                </a:rPr>
                <a:t>j</a:t>
              </a:r>
              <a:r>
                <a:rPr sz="1378" i="1" spc="-48" dirty="0">
                  <a:latin typeface="Symbol"/>
                  <a:cs typeface="Symbol"/>
                </a:rPr>
                <a:t></a:t>
              </a:r>
              <a:r>
                <a:rPr sz="1378" i="1" spc="-176" dirty="0">
                  <a:latin typeface="Times New Roman"/>
                  <a:cs typeface="Times New Roman"/>
                </a:rPr>
                <a:t> </a:t>
              </a:r>
              <a:r>
                <a:rPr sz="1283" i="1" spc="14" dirty="0">
                  <a:latin typeface="Times New Roman"/>
                  <a:cs typeface="Times New Roman"/>
                </a:rPr>
                <a:t>k</a:t>
              </a:r>
              <a:endParaRPr sz="1283">
                <a:latin typeface="Times New Roman"/>
                <a:cs typeface="Times New Roman"/>
              </a:endParaRPr>
            </a:p>
          </p:txBody>
        </p:sp>
        <p:sp>
          <p:nvSpPr>
            <p:cNvPr id="9" name="object 8">
              <a:extLst>
                <a:ext uri="{FF2B5EF4-FFF2-40B4-BE49-F238E27FC236}">
                  <a16:creationId xmlns:a16="http://schemas.microsoft.com/office/drawing/2014/main" id="{43130A54-2237-44E2-BA3F-1921296D2D48}"/>
                </a:ext>
              </a:extLst>
            </p:cNvPr>
            <p:cNvSpPr txBox="1"/>
            <p:nvPr/>
          </p:nvSpPr>
          <p:spPr>
            <a:xfrm>
              <a:off x="1262621" y="1232869"/>
              <a:ext cx="1111250" cy="369302"/>
            </a:xfrm>
            <a:prstGeom prst="rect">
              <a:avLst/>
            </a:prstGeom>
          </p:spPr>
          <p:txBody>
            <a:bodyPr vert="horz" wrap="square" lIns="0" tIns="0" rIns="0" bIns="0" rtlCol="0">
              <a:spAutoFit/>
            </a:bodyPr>
            <a:lstStyle/>
            <a:p>
              <a:pPr marL="12066">
                <a:tabLst>
                  <a:tab pos="720960" algn="l"/>
                </a:tabLst>
              </a:pPr>
              <a:r>
                <a:rPr sz="2280" i="1" spc="-5" dirty="0">
                  <a:latin typeface="Times New Roman"/>
                  <a:cs typeface="Times New Roman"/>
                </a:rPr>
                <a:t>X</a:t>
              </a:r>
              <a:r>
                <a:rPr sz="2280" i="1" spc="-185" dirty="0">
                  <a:latin typeface="Times New Roman"/>
                  <a:cs typeface="Times New Roman"/>
                </a:rPr>
                <a:t> </a:t>
              </a:r>
              <a:r>
                <a:rPr sz="2280" spc="19" dirty="0">
                  <a:latin typeface="Times New Roman"/>
                  <a:cs typeface="Times New Roman"/>
                </a:rPr>
                <a:t>(</a:t>
              </a:r>
              <a:r>
                <a:rPr sz="2280" spc="-5" dirty="0">
                  <a:latin typeface="Times New Roman"/>
                  <a:cs typeface="Times New Roman"/>
                </a:rPr>
                <a:t>e</a:t>
              </a:r>
              <a:r>
                <a:rPr sz="2280" dirty="0">
                  <a:latin typeface="Times New Roman"/>
                  <a:cs typeface="Times New Roman"/>
                </a:rPr>
                <a:t>	</a:t>
              </a:r>
              <a:r>
                <a:rPr sz="2280" spc="-5" dirty="0">
                  <a:latin typeface="Times New Roman"/>
                  <a:cs typeface="Times New Roman"/>
                </a:rPr>
                <a:t>)</a:t>
              </a:r>
              <a:r>
                <a:rPr sz="2280" spc="-48" dirty="0">
                  <a:latin typeface="Times New Roman"/>
                  <a:cs typeface="Times New Roman"/>
                </a:rPr>
                <a:t> </a:t>
              </a:r>
              <a:r>
                <a:rPr sz="2280" spc="-5" dirty="0">
                  <a:latin typeface="Symbol"/>
                  <a:cs typeface="Symbol"/>
                </a:rPr>
                <a:t></a:t>
              </a:r>
              <a:endParaRPr sz="2280">
                <a:latin typeface="Symbol"/>
                <a:cs typeface="Symbol"/>
              </a:endParaRPr>
            </a:p>
          </p:txBody>
        </p:sp>
        <p:sp>
          <p:nvSpPr>
            <p:cNvPr id="10" name="object 9">
              <a:extLst>
                <a:ext uri="{FF2B5EF4-FFF2-40B4-BE49-F238E27FC236}">
                  <a16:creationId xmlns:a16="http://schemas.microsoft.com/office/drawing/2014/main" id="{21894D9D-CBEC-43B3-B9DE-5E61512C1999}"/>
                </a:ext>
              </a:extLst>
            </p:cNvPr>
            <p:cNvSpPr txBox="1"/>
            <p:nvPr/>
          </p:nvSpPr>
          <p:spPr>
            <a:xfrm>
              <a:off x="2913335" y="1232863"/>
              <a:ext cx="1304290" cy="369302"/>
            </a:xfrm>
            <a:prstGeom prst="rect">
              <a:avLst/>
            </a:prstGeom>
          </p:spPr>
          <p:txBody>
            <a:bodyPr vert="horz" wrap="square" lIns="0" tIns="0" rIns="0" bIns="0" rtlCol="0">
              <a:spAutoFit/>
            </a:bodyPr>
            <a:lstStyle/>
            <a:p>
              <a:pPr marL="12066">
                <a:tabLst>
                  <a:tab pos="1067865" algn="l"/>
                </a:tabLst>
              </a:pPr>
              <a:r>
                <a:rPr sz="2280" i="1" spc="-95" dirty="0">
                  <a:latin typeface="Times New Roman"/>
                  <a:cs typeface="Times New Roman"/>
                </a:rPr>
                <a:t>x</a:t>
              </a:r>
              <a:r>
                <a:rPr sz="2280" spc="-19" dirty="0">
                  <a:latin typeface="Times New Roman"/>
                  <a:cs typeface="Times New Roman"/>
                </a:rPr>
                <a:t>[</a:t>
              </a:r>
              <a:r>
                <a:rPr sz="2280" i="1" spc="-5" dirty="0">
                  <a:latin typeface="Times New Roman"/>
                  <a:cs typeface="Times New Roman"/>
                </a:rPr>
                <a:t>k</a:t>
              </a:r>
              <a:r>
                <a:rPr sz="2280" i="1" spc="-375" dirty="0">
                  <a:latin typeface="Times New Roman"/>
                  <a:cs typeface="Times New Roman"/>
                </a:rPr>
                <a:t> </a:t>
              </a:r>
              <a:r>
                <a:rPr sz="2280" spc="-19" dirty="0">
                  <a:latin typeface="Times New Roman"/>
                  <a:cs typeface="Times New Roman"/>
                </a:rPr>
                <a:t>]</a:t>
              </a:r>
              <a:r>
                <a:rPr sz="2280" spc="-5" dirty="0">
                  <a:latin typeface="Times New Roman"/>
                  <a:cs typeface="Times New Roman"/>
                </a:rPr>
                <a:t>e</a:t>
              </a:r>
              <a:r>
                <a:rPr sz="2280" dirty="0">
                  <a:latin typeface="Times New Roman"/>
                  <a:cs typeface="Times New Roman"/>
                </a:rPr>
                <a:t>	</a:t>
              </a:r>
              <a:r>
                <a:rPr sz="2280" spc="-5" dirty="0">
                  <a:latin typeface="Symbol"/>
                  <a:cs typeface="Symbol"/>
                </a:rPr>
                <a:t></a:t>
              </a:r>
              <a:endParaRPr sz="2280">
                <a:latin typeface="Symbol"/>
                <a:cs typeface="Symbol"/>
              </a:endParaRPr>
            </a:p>
          </p:txBody>
        </p:sp>
        <p:sp>
          <p:nvSpPr>
            <p:cNvPr id="11" name="object 10">
              <a:extLst>
                <a:ext uri="{FF2B5EF4-FFF2-40B4-BE49-F238E27FC236}">
                  <a16:creationId xmlns:a16="http://schemas.microsoft.com/office/drawing/2014/main" id="{B44C159B-1256-4876-81BE-44D27E238901}"/>
                </a:ext>
              </a:extLst>
            </p:cNvPr>
            <p:cNvSpPr txBox="1"/>
            <p:nvPr/>
          </p:nvSpPr>
          <p:spPr>
            <a:xfrm>
              <a:off x="2421290" y="1028711"/>
              <a:ext cx="455295" cy="809872"/>
            </a:xfrm>
            <a:prstGeom prst="rect">
              <a:avLst/>
            </a:prstGeom>
          </p:spPr>
          <p:txBody>
            <a:bodyPr vert="horz" wrap="square" lIns="0" tIns="0" rIns="0" bIns="0" rtlCol="0">
              <a:spAutoFit/>
            </a:bodyPr>
            <a:lstStyle/>
            <a:p>
              <a:pPr algn="ctr">
                <a:lnSpc>
                  <a:spcPts val="1121"/>
                </a:lnSpc>
              </a:pPr>
              <a:r>
                <a:rPr sz="1283" spc="24" dirty="0">
                  <a:latin typeface="Symbol"/>
                  <a:cs typeface="Symbol"/>
                </a:rPr>
                <a:t></a:t>
              </a:r>
              <a:endParaRPr sz="1283">
                <a:latin typeface="Symbol"/>
                <a:cs typeface="Symbol"/>
              </a:endParaRPr>
            </a:p>
            <a:p>
              <a:pPr marL="2413" algn="ctr">
                <a:lnSpc>
                  <a:spcPts val="3525"/>
                </a:lnSpc>
              </a:pPr>
              <a:r>
                <a:rPr sz="3420" spc="-5" dirty="0">
                  <a:latin typeface="Symbol"/>
                  <a:cs typeface="Symbol"/>
                </a:rPr>
                <a:t></a:t>
              </a:r>
              <a:endParaRPr sz="3420">
                <a:latin typeface="Symbol"/>
                <a:cs typeface="Symbol"/>
              </a:endParaRPr>
            </a:p>
            <a:p>
              <a:pPr algn="ctr">
                <a:lnSpc>
                  <a:spcPts val="1378"/>
                </a:lnSpc>
              </a:pPr>
              <a:r>
                <a:rPr sz="1283" i="1" spc="14" dirty="0">
                  <a:latin typeface="Times New Roman"/>
                  <a:cs typeface="Times New Roman"/>
                </a:rPr>
                <a:t>k</a:t>
              </a:r>
              <a:r>
                <a:rPr sz="1283" i="1" spc="-147" dirty="0">
                  <a:latin typeface="Times New Roman"/>
                  <a:cs typeface="Times New Roman"/>
                </a:rPr>
                <a:t> </a:t>
              </a:r>
              <a:r>
                <a:rPr sz="1283" spc="95" dirty="0">
                  <a:latin typeface="Symbol"/>
                  <a:cs typeface="Symbol"/>
                </a:rPr>
                <a:t></a:t>
              </a:r>
              <a:r>
                <a:rPr sz="1283" spc="10" dirty="0">
                  <a:latin typeface="Symbol"/>
                  <a:cs typeface="Symbol"/>
                </a:rPr>
                <a:t></a:t>
              </a:r>
              <a:endParaRPr sz="1283">
                <a:latin typeface="Symbol"/>
                <a:cs typeface="Symbol"/>
              </a:endParaRPr>
            </a:p>
          </p:txBody>
        </p:sp>
        <p:sp>
          <p:nvSpPr>
            <p:cNvPr id="12" name="object 11">
              <a:extLst>
                <a:ext uri="{FF2B5EF4-FFF2-40B4-BE49-F238E27FC236}">
                  <a16:creationId xmlns:a16="http://schemas.microsoft.com/office/drawing/2014/main" id="{73206EFC-4885-4FD7-AC09-1D616AEAD9EB}"/>
                </a:ext>
              </a:extLst>
            </p:cNvPr>
            <p:cNvSpPr txBox="1"/>
            <p:nvPr/>
          </p:nvSpPr>
          <p:spPr>
            <a:xfrm>
              <a:off x="4797887" y="1126298"/>
              <a:ext cx="777240" cy="577103"/>
            </a:xfrm>
            <a:prstGeom prst="rect">
              <a:avLst/>
            </a:prstGeom>
          </p:spPr>
          <p:txBody>
            <a:bodyPr vert="horz" wrap="square" lIns="0" tIns="0" rIns="0" bIns="0" rtlCol="0">
              <a:spAutoFit/>
            </a:bodyPr>
            <a:lstStyle/>
            <a:p>
              <a:pPr marL="12066">
                <a:tabLst>
                  <a:tab pos="631066" algn="l"/>
                </a:tabLst>
              </a:pPr>
              <a:r>
                <a:rPr sz="3563" spc="-442" dirty="0">
                  <a:latin typeface="Symbol"/>
                  <a:cs typeface="Symbol"/>
                </a:rPr>
                <a:t></a:t>
              </a:r>
              <a:r>
                <a:rPr sz="3563" spc="-442" dirty="0">
                  <a:latin typeface="Times New Roman"/>
                  <a:cs typeface="Times New Roman"/>
                </a:rPr>
                <a:t>	</a:t>
              </a:r>
              <a:r>
                <a:rPr sz="3563" spc="-442" dirty="0">
                  <a:latin typeface="Symbol"/>
                  <a:cs typeface="Symbol"/>
                </a:rPr>
                <a:t></a:t>
              </a:r>
              <a:endParaRPr sz="3563">
                <a:latin typeface="Symbol"/>
                <a:cs typeface="Symbol"/>
              </a:endParaRPr>
            </a:p>
          </p:txBody>
        </p:sp>
        <p:sp>
          <p:nvSpPr>
            <p:cNvPr id="13" name="object 12">
              <a:extLst>
                <a:ext uri="{FF2B5EF4-FFF2-40B4-BE49-F238E27FC236}">
                  <a16:creationId xmlns:a16="http://schemas.microsoft.com/office/drawing/2014/main" id="{537D0D2D-6227-4E5E-B9CB-05E9A140FE2D}"/>
                </a:ext>
              </a:extLst>
            </p:cNvPr>
            <p:cNvSpPr txBox="1"/>
            <p:nvPr/>
          </p:nvSpPr>
          <p:spPr>
            <a:xfrm>
              <a:off x="5063563" y="1194042"/>
              <a:ext cx="337820" cy="223188"/>
            </a:xfrm>
            <a:prstGeom prst="rect">
              <a:avLst/>
            </a:prstGeom>
          </p:spPr>
          <p:txBody>
            <a:bodyPr vert="horz" wrap="square" lIns="0" tIns="0" rIns="0" bIns="0" rtlCol="0">
              <a:spAutoFit/>
            </a:bodyPr>
            <a:lstStyle/>
            <a:p>
              <a:pPr marL="133332" indent="-121266">
                <a:buFont typeface="Symbol"/>
                <a:buChar char=""/>
                <a:tabLst>
                  <a:tab pos="133936" algn="l"/>
                </a:tabLst>
              </a:pPr>
              <a:r>
                <a:rPr sz="1283" spc="10" dirty="0">
                  <a:latin typeface="Times New Roman"/>
                  <a:cs typeface="Times New Roman"/>
                </a:rPr>
                <a:t>j</a:t>
              </a:r>
              <a:r>
                <a:rPr sz="1378" i="1" spc="-48" dirty="0">
                  <a:latin typeface="Symbol"/>
                  <a:cs typeface="Symbol"/>
                </a:rPr>
                <a:t></a:t>
              </a:r>
              <a:endParaRPr sz="1378">
                <a:latin typeface="Symbol"/>
                <a:cs typeface="Symbol"/>
              </a:endParaRPr>
            </a:p>
          </p:txBody>
        </p:sp>
        <p:sp>
          <p:nvSpPr>
            <p:cNvPr id="14" name="object 13">
              <a:extLst>
                <a:ext uri="{FF2B5EF4-FFF2-40B4-BE49-F238E27FC236}">
                  <a16:creationId xmlns:a16="http://schemas.microsoft.com/office/drawing/2014/main" id="{1428C7CE-D0D8-4574-8831-83761929B415}"/>
                </a:ext>
              </a:extLst>
            </p:cNvPr>
            <p:cNvSpPr txBox="1"/>
            <p:nvPr/>
          </p:nvSpPr>
          <p:spPr>
            <a:xfrm>
              <a:off x="4918431" y="1237740"/>
              <a:ext cx="160655" cy="369302"/>
            </a:xfrm>
            <a:prstGeom prst="rect">
              <a:avLst/>
            </a:prstGeom>
          </p:spPr>
          <p:txBody>
            <a:bodyPr vert="horz" wrap="square" lIns="0" tIns="0" rIns="0" bIns="0" rtlCol="0">
              <a:spAutoFit/>
            </a:bodyPr>
            <a:lstStyle/>
            <a:p>
              <a:pPr marL="12066"/>
              <a:r>
                <a:rPr sz="2280" spc="-5" dirty="0">
                  <a:latin typeface="Times New Roman"/>
                  <a:cs typeface="Times New Roman"/>
                </a:rPr>
                <a:t>e</a:t>
              </a:r>
              <a:endParaRPr sz="2280">
                <a:latin typeface="Times New Roman"/>
                <a:cs typeface="Times New Roman"/>
              </a:endParaRPr>
            </a:p>
          </p:txBody>
        </p:sp>
        <p:sp>
          <p:nvSpPr>
            <p:cNvPr id="15" name="object 14">
              <a:extLst>
                <a:ext uri="{FF2B5EF4-FFF2-40B4-BE49-F238E27FC236}">
                  <a16:creationId xmlns:a16="http://schemas.microsoft.com/office/drawing/2014/main" id="{A576A870-7712-42B5-A51F-DC2C572A35EB}"/>
                </a:ext>
              </a:extLst>
            </p:cNvPr>
            <p:cNvSpPr txBox="1"/>
            <p:nvPr/>
          </p:nvSpPr>
          <p:spPr>
            <a:xfrm>
              <a:off x="4264850" y="1031525"/>
              <a:ext cx="495300" cy="809872"/>
            </a:xfrm>
            <a:prstGeom prst="rect">
              <a:avLst/>
            </a:prstGeom>
          </p:spPr>
          <p:txBody>
            <a:bodyPr vert="horz" wrap="square" lIns="0" tIns="0" rIns="0" bIns="0" rtlCol="0">
              <a:spAutoFit/>
            </a:bodyPr>
            <a:lstStyle/>
            <a:p>
              <a:pPr marL="2413" algn="ctr">
                <a:lnSpc>
                  <a:spcPts val="1121"/>
                </a:lnSpc>
              </a:pPr>
              <a:r>
                <a:rPr sz="1283" i="1" spc="29" dirty="0">
                  <a:latin typeface="Times New Roman"/>
                  <a:cs typeface="Times New Roman"/>
                </a:rPr>
                <a:t>M</a:t>
              </a:r>
              <a:endParaRPr sz="1283">
                <a:latin typeface="Times New Roman"/>
                <a:cs typeface="Times New Roman"/>
              </a:endParaRPr>
            </a:p>
            <a:p>
              <a:pPr marL="25942" algn="ctr">
                <a:lnSpc>
                  <a:spcPts val="3519"/>
                </a:lnSpc>
              </a:pPr>
              <a:r>
                <a:rPr sz="3420" spc="-5" dirty="0">
                  <a:latin typeface="Symbol"/>
                  <a:cs typeface="Symbol"/>
                </a:rPr>
                <a:t></a:t>
              </a:r>
              <a:endParaRPr sz="3420">
                <a:latin typeface="Symbol"/>
                <a:cs typeface="Symbol"/>
              </a:endParaRPr>
            </a:p>
            <a:p>
              <a:pPr algn="ctr">
                <a:lnSpc>
                  <a:spcPts val="1378"/>
                </a:lnSpc>
              </a:pPr>
              <a:r>
                <a:rPr sz="1283" i="1" spc="14" dirty="0">
                  <a:latin typeface="Times New Roman"/>
                  <a:cs typeface="Times New Roman"/>
                </a:rPr>
                <a:t>k</a:t>
              </a:r>
              <a:r>
                <a:rPr sz="1283" i="1" spc="-147" dirty="0">
                  <a:latin typeface="Times New Roman"/>
                  <a:cs typeface="Times New Roman"/>
                </a:rPr>
                <a:t> </a:t>
              </a:r>
              <a:r>
                <a:rPr sz="1283" spc="95" dirty="0">
                  <a:latin typeface="Symbol"/>
                  <a:cs typeface="Symbol"/>
                </a:rPr>
                <a:t></a:t>
              </a:r>
              <a:r>
                <a:rPr sz="1283" spc="19" dirty="0">
                  <a:latin typeface="Symbol"/>
                  <a:cs typeface="Symbol"/>
                </a:rPr>
                <a:t></a:t>
              </a:r>
              <a:r>
                <a:rPr sz="1283" spc="-194" dirty="0">
                  <a:latin typeface="Times New Roman"/>
                  <a:cs typeface="Times New Roman"/>
                </a:rPr>
                <a:t> </a:t>
              </a:r>
              <a:r>
                <a:rPr sz="1283" i="1" spc="29" dirty="0">
                  <a:latin typeface="Times New Roman"/>
                  <a:cs typeface="Times New Roman"/>
                </a:rPr>
                <a:t>M</a:t>
              </a:r>
              <a:endParaRPr sz="1283">
                <a:latin typeface="Times New Roman"/>
                <a:cs typeface="Times New Roman"/>
              </a:endParaRPr>
            </a:p>
          </p:txBody>
        </p:sp>
        <p:sp>
          <p:nvSpPr>
            <p:cNvPr id="16" name="object 15">
              <a:extLst>
                <a:ext uri="{FF2B5EF4-FFF2-40B4-BE49-F238E27FC236}">
                  <a16:creationId xmlns:a16="http://schemas.microsoft.com/office/drawing/2014/main" id="{9817A9BA-DE28-428B-99F8-853A7A3FC213}"/>
                </a:ext>
              </a:extLst>
            </p:cNvPr>
            <p:cNvSpPr txBox="1"/>
            <p:nvPr/>
          </p:nvSpPr>
          <p:spPr>
            <a:xfrm>
              <a:off x="5556770" y="1119683"/>
              <a:ext cx="104139" cy="207800"/>
            </a:xfrm>
            <a:prstGeom prst="rect">
              <a:avLst/>
            </a:prstGeom>
          </p:spPr>
          <p:txBody>
            <a:bodyPr vert="horz" wrap="square" lIns="0" tIns="0" rIns="0" bIns="0" rtlCol="0">
              <a:spAutoFit/>
            </a:bodyPr>
            <a:lstStyle/>
            <a:p>
              <a:pPr marL="12066"/>
              <a:r>
                <a:rPr sz="1283" i="1" spc="14" dirty="0">
                  <a:latin typeface="Times New Roman"/>
                  <a:cs typeface="Times New Roman"/>
                </a:rPr>
                <a:t>k</a:t>
              </a:r>
              <a:endParaRPr sz="1283">
                <a:latin typeface="Times New Roman"/>
                <a:cs typeface="Times New Roman"/>
              </a:endParaRPr>
            </a:p>
          </p:txBody>
        </p:sp>
        <p:sp>
          <p:nvSpPr>
            <p:cNvPr id="17" name="object 16">
              <a:extLst>
                <a:ext uri="{FF2B5EF4-FFF2-40B4-BE49-F238E27FC236}">
                  <a16:creationId xmlns:a16="http://schemas.microsoft.com/office/drawing/2014/main" id="{82AE5393-9495-4A0F-9A6A-4F02C3E88EB5}"/>
                </a:ext>
              </a:extLst>
            </p:cNvPr>
            <p:cNvSpPr/>
            <p:nvPr/>
          </p:nvSpPr>
          <p:spPr>
            <a:xfrm>
              <a:off x="7133845" y="1056465"/>
              <a:ext cx="88265" cy="274320"/>
            </a:xfrm>
            <a:custGeom>
              <a:avLst/>
              <a:gdLst/>
              <a:ahLst/>
              <a:cxnLst/>
              <a:rect l="l" t="t" r="r" b="b"/>
              <a:pathLst>
                <a:path w="88265" h="274319">
                  <a:moveTo>
                    <a:pt x="87868" y="0"/>
                  </a:moveTo>
                  <a:lnTo>
                    <a:pt x="0" y="274319"/>
                  </a:lnTo>
                </a:path>
              </a:pathLst>
            </a:custGeom>
            <a:ln w="6429">
              <a:solidFill>
                <a:srgbClr val="000000"/>
              </a:solidFill>
            </a:ln>
          </p:spPr>
          <p:txBody>
            <a:bodyPr wrap="square" lIns="0" tIns="0" rIns="0" bIns="0" rtlCol="0"/>
            <a:lstStyle/>
            <a:p>
              <a:endParaRPr sz="1710"/>
            </a:p>
          </p:txBody>
        </p:sp>
        <p:sp>
          <p:nvSpPr>
            <p:cNvPr id="18" name="object 17">
              <a:extLst>
                <a:ext uri="{FF2B5EF4-FFF2-40B4-BE49-F238E27FC236}">
                  <a16:creationId xmlns:a16="http://schemas.microsoft.com/office/drawing/2014/main" id="{B96AC58D-19EA-4F52-BC0A-6CB66CF00BAD}"/>
                </a:ext>
              </a:extLst>
            </p:cNvPr>
            <p:cNvSpPr/>
            <p:nvPr/>
          </p:nvSpPr>
          <p:spPr>
            <a:xfrm>
              <a:off x="7071695" y="1488661"/>
              <a:ext cx="88265" cy="274320"/>
            </a:xfrm>
            <a:custGeom>
              <a:avLst/>
              <a:gdLst/>
              <a:ahLst/>
              <a:cxnLst/>
              <a:rect l="l" t="t" r="r" b="b"/>
              <a:pathLst>
                <a:path w="88265" h="274319">
                  <a:moveTo>
                    <a:pt x="87868" y="0"/>
                  </a:moveTo>
                  <a:lnTo>
                    <a:pt x="0" y="274319"/>
                  </a:lnTo>
                </a:path>
              </a:pathLst>
            </a:custGeom>
            <a:ln w="6429">
              <a:solidFill>
                <a:srgbClr val="000000"/>
              </a:solidFill>
            </a:ln>
          </p:spPr>
          <p:txBody>
            <a:bodyPr wrap="square" lIns="0" tIns="0" rIns="0" bIns="0" rtlCol="0"/>
            <a:lstStyle/>
            <a:p>
              <a:endParaRPr sz="1710"/>
            </a:p>
          </p:txBody>
        </p:sp>
        <p:sp>
          <p:nvSpPr>
            <p:cNvPr id="19" name="object 18">
              <a:extLst>
                <a:ext uri="{FF2B5EF4-FFF2-40B4-BE49-F238E27FC236}">
                  <a16:creationId xmlns:a16="http://schemas.microsoft.com/office/drawing/2014/main" id="{465D914D-ACF4-4F20-8EDC-FFADCF76BE1A}"/>
                </a:ext>
              </a:extLst>
            </p:cNvPr>
            <p:cNvSpPr/>
            <p:nvPr/>
          </p:nvSpPr>
          <p:spPr>
            <a:xfrm>
              <a:off x="5930838" y="1415795"/>
              <a:ext cx="1967230" cy="0"/>
            </a:xfrm>
            <a:custGeom>
              <a:avLst/>
              <a:gdLst/>
              <a:ahLst/>
              <a:cxnLst/>
              <a:rect l="l" t="t" r="r" b="b"/>
              <a:pathLst>
                <a:path w="1967229">
                  <a:moveTo>
                    <a:pt x="0" y="0"/>
                  </a:moveTo>
                  <a:lnTo>
                    <a:pt x="1966674" y="0"/>
                  </a:lnTo>
                </a:path>
              </a:pathLst>
            </a:custGeom>
            <a:ln w="13573">
              <a:solidFill>
                <a:srgbClr val="000000"/>
              </a:solidFill>
            </a:ln>
          </p:spPr>
          <p:txBody>
            <a:bodyPr wrap="square" lIns="0" tIns="0" rIns="0" bIns="0" rtlCol="0"/>
            <a:lstStyle/>
            <a:p>
              <a:endParaRPr sz="1710"/>
            </a:p>
          </p:txBody>
        </p:sp>
        <p:sp>
          <p:nvSpPr>
            <p:cNvPr id="20" name="object 19">
              <a:extLst>
                <a:ext uri="{FF2B5EF4-FFF2-40B4-BE49-F238E27FC236}">
                  <a16:creationId xmlns:a16="http://schemas.microsoft.com/office/drawing/2014/main" id="{28758579-C23B-423C-A2DA-35F91BA6A6BC}"/>
                </a:ext>
              </a:extLst>
            </p:cNvPr>
            <p:cNvSpPr txBox="1"/>
            <p:nvPr/>
          </p:nvSpPr>
          <p:spPr>
            <a:xfrm>
              <a:off x="5926709" y="978910"/>
              <a:ext cx="1964689" cy="430852"/>
            </a:xfrm>
            <a:prstGeom prst="rect">
              <a:avLst/>
            </a:prstGeom>
          </p:spPr>
          <p:txBody>
            <a:bodyPr vert="horz" wrap="square" lIns="0" tIns="0" rIns="0" bIns="0" rtlCol="0">
              <a:spAutoFit/>
            </a:bodyPr>
            <a:lstStyle/>
            <a:p>
              <a:pPr marL="12066"/>
              <a:r>
                <a:rPr sz="2043" dirty="0">
                  <a:latin typeface="Times New Roman"/>
                  <a:cs typeface="Times New Roman"/>
                </a:rPr>
                <a:t>s</a:t>
              </a:r>
              <a:r>
                <a:rPr sz="2043" spc="5" dirty="0">
                  <a:latin typeface="Times New Roman"/>
                  <a:cs typeface="Times New Roman"/>
                </a:rPr>
                <a:t>in</a:t>
              </a:r>
              <a:r>
                <a:rPr sz="2043" spc="-128" dirty="0">
                  <a:latin typeface="Times New Roman"/>
                  <a:cs typeface="Times New Roman"/>
                </a:rPr>
                <a:t> </a:t>
              </a:r>
              <a:r>
                <a:rPr sz="2043" spc="-789" dirty="0">
                  <a:latin typeface="Symbol"/>
                  <a:cs typeface="Symbol"/>
                </a:rPr>
                <a:t></a:t>
              </a:r>
              <a:r>
                <a:rPr sz="3064" spc="35" baseline="-19379" dirty="0">
                  <a:latin typeface="Symbol"/>
                  <a:cs typeface="Symbol"/>
                </a:rPr>
                <a:t></a:t>
              </a:r>
              <a:r>
                <a:rPr sz="3990" spc="-14" baseline="-2976" dirty="0">
                  <a:latin typeface="Symbol"/>
                  <a:cs typeface="Symbol"/>
                </a:rPr>
                <a:t></a:t>
              </a:r>
              <a:r>
                <a:rPr sz="2043" i="1" spc="5" dirty="0">
                  <a:latin typeface="Times New Roman"/>
                  <a:cs typeface="Times New Roman"/>
                </a:rPr>
                <a:t>M</a:t>
              </a:r>
              <a:r>
                <a:rPr sz="2043" i="1" spc="152" dirty="0">
                  <a:latin typeface="Times New Roman"/>
                  <a:cs typeface="Times New Roman"/>
                </a:rPr>
                <a:t> </a:t>
              </a:r>
              <a:r>
                <a:rPr sz="2043" spc="162" dirty="0">
                  <a:latin typeface="Symbol"/>
                  <a:cs typeface="Symbol"/>
                </a:rPr>
                <a:t></a:t>
              </a:r>
              <a:r>
                <a:rPr sz="2043" spc="5" dirty="0">
                  <a:latin typeface="Times New Roman"/>
                  <a:cs typeface="Times New Roman"/>
                </a:rPr>
                <a:t>1</a:t>
              </a:r>
              <a:r>
                <a:rPr sz="2043" spc="71" dirty="0">
                  <a:latin typeface="Times New Roman"/>
                  <a:cs typeface="Times New Roman"/>
                </a:rPr>
                <a:t> </a:t>
              </a:r>
              <a:r>
                <a:rPr sz="2043" spc="108" dirty="0">
                  <a:latin typeface="Times New Roman"/>
                  <a:cs typeface="Times New Roman"/>
                </a:rPr>
                <a:t>2</a:t>
              </a:r>
              <a:r>
                <a:rPr sz="3990" spc="21" baseline="-2976" dirty="0">
                  <a:latin typeface="Symbol"/>
                  <a:cs typeface="Symbol"/>
                </a:rPr>
                <a:t></a:t>
              </a:r>
              <a:r>
                <a:rPr sz="2138" i="1" spc="-67" dirty="0">
                  <a:latin typeface="Symbol"/>
                  <a:cs typeface="Symbol"/>
                </a:rPr>
                <a:t></a:t>
              </a:r>
              <a:r>
                <a:rPr sz="2138" i="1" spc="-181" dirty="0">
                  <a:latin typeface="Times New Roman"/>
                  <a:cs typeface="Times New Roman"/>
                </a:rPr>
                <a:t> </a:t>
              </a:r>
              <a:r>
                <a:rPr sz="2043" spc="-789" dirty="0">
                  <a:latin typeface="Symbol"/>
                  <a:cs typeface="Symbol"/>
                </a:rPr>
                <a:t></a:t>
              </a:r>
              <a:r>
                <a:rPr sz="3064" baseline="-19379" dirty="0">
                  <a:latin typeface="Symbol"/>
                  <a:cs typeface="Symbol"/>
                </a:rPr>
                <a:t></a:t>
              </a:r>
              <a:endParaRPr sz="3064" baseline="-19379">
                <a:latin typeface="Symbol"/>
                <a:cs typeface="Symbol"/>
              </a:endParaRPr>
            </a:p>
          </p:txBody>
        </p:sp>
        <p:sp>
          <p:nvSpPr>
            <p:cNvPr id="21" name="object 20">
              <a:extLst>
                <a:ext uri="{FF2B5EF4-FFF2-40B4-BE49-F238E27FC236}">
                  <a16:creationId xmlns:a16="http://schemas.microsoft.com/office/drawing/2014/main" id="{27941DB4-0F45-47EB-8081-9F7981BCB030}"/>
                </a:ext>
              </a:extLst>
            </p:cNvPr>
            <p:cNvSpPr txBox="1"/>
            <p:nvPr/>
          </p:nvSpPr>
          <p:spPr>
            <a:xfrm>
              <a:off x="6403912" y="1448821"/>
              <a:ext cx="1017905" cy="346289"/>
            </a:xfrm>
            <a:prstGeom prst="rect">
              <a:avLst/>
            </a:prstGeom>
          </p:spPr>
          <p:txBody>
            <a:bodyPr vert="horz" wrap="square" lIns="0" tIns="0" rIns="0" bIns="0" rtlCol="0">
              <a:spAutoFit/>
            </a:bodyPr>
            <a:lstStyle/>
            <a:p>
              <a:pPr marL="12066">
                <a:tabLst>
                  <a:tab pos="737249" algn="l"/>
                </a:tabLst>
              </a:pPr>
              <a:r>
                <a:rPr sz="2043" dirty="0">
                  <a:latin typeface="Times New Roman"/>
                  <a:cs typeface="Times New Roman"/>
                </a:rPr>
                <a:t>s</a:t>
              </a:r>
              <a:r>
                <a:rPr sz="2043" spc="5" dirty="0">
                  <a:latin typeface="Times New Roman"/>
                  <a:cs typeface="Times New Roman"/>
                </a:rPr>
                <a:t>in</a:t>
              </a:r>
              <a:r>
                <a:rPr sz="2043" spc="19" dirty="0">
                  <a:latin typeface="Times New Roman"/>
                  <a:cs typeface="Times New Roman"/>
                </a:rPr>
                <a:t>(</a:t>
              </a:r>
              <a:r>
                <a:rPr sz="2138" i="1" spc="-67" dirty="0">
                  <a:latin typeface="Symbol"/>
                  <a:cs typeface="Symbol"/>
                </a:rPr>
                <a:t></a:t>
              </a:r>
              <a:r>
                <a:rPr sz="2138" i="1" dirty="0">
                  <a:latin typeface="Times New Roman"/>
                  <a:cs typeface="Times New Roman"/>
                </a:rPr>
                <a:t>	</a:t>
              </a:r>
              <a:r>
                <a:rPr sz="2043" dirty="0">
                  <a:latin typeface="Times New Roman"/>
                  <a:cs typeface="Times New Roman"/>
                </a:rPr>
                <a:t>2)</a:t>
              </a:r>
              <a:endParaRPr sz="2043">
                <a:latin typeface="Times New Roman"/>
                <a:cs typeface="Times New Roman"/>
              </a:endParaRPr>
            </a:p>
          </p:txBody>
        </p:sp>
        <p:sp>
          <p:nvSpPr>
            <p:cNvPr id="22" name="object 21">
              <a:extLst>
                <a:ext uri="{FF2B5EF4-FFF2-40B4-BE49-F238E27FC236}">
                  <a16:creationId xmlns:a16="http://schemas.microsoft.com/office/drawing/2014/main" id="{2272A920-BED5-48BB-A404-D243A4E9D0D7}"/>
                </a:ext>
              </a:extLst>
            </p:cNvPr>
            <p:cNvSpPr txBox="1"/>
            <p:nvPr/>
          </p:nvSpPr>
          <p:spPr>
            <a:xfrm>
              <a:off x="5699339" y="1246754"/>
              <a:ext cx="176530" cy="330901"/>
            </a:xfrm>
            <a:prstGeom prst="rect">
              <a:avLst/>
            </a:prstGeom>
          </p:spPr>
          <p:txBody>
            <a:bodyPr vert="horz" wrap="square" lIns="0" tIns="0" rIns="0" bIns="0" rtlCol="0">
              <a:spAutoFit/>
            </a:bodyPr>
            <a:lstStyle/>
            <a:p>
              <a:pPr marL="12066"/>
              <a:r>
                <a:rPr sz="2043" spc="5" dirty="0">
                  <a:latin typeface="Symbol"/>
                  <a:cs typeface="Symbol"/>
                </a:rPr>
                <a:t></a:t>
              </a:r>
              <a:endParaRPr sz="2043">
                <a:latin typeface="Symbol"/>
                <a:cs typeface="Symbol"/>
              </a:endParaRPr>
            </a:p>
          </p:txBody>
        </p:sp>
        <p:sp>
          <p:nvSpPr>
            <p:cNvPr id="23" name="object 22">
              <a:extLst>
                <a:ext uri="{FF2B5EF4-FFF2-40B4-BE49-F238E27FC236}">
                  <a16:creationId xmlns:a16="http://schemas.microsoft.com/office/drawing/2014/main" id="{7305D406-E6C0-4B08-9916-1189867B840B}"/>
                </a:ext>
              </a:extLst>
            </p:cNvPr>
            <p:cNvSpPr/>
            <p:nvPr/>
          </p:nvSpPr>
          <p:spPr>
            <a:xfrm>
              <a:off x="4337279" y="3537022"/>
              <a:ext cx="3878579" cy="0"/>
            </a:xfrm>
            <a:custGeom>
              <a:avLst/>
              <a:gdLst/>
              <a:ahLst/>
              <a:cxnLst/>
              <a:rect l="l" t="t" r="r" b="b"/>
              <a:pathLst>
                <a:path w="3878579">
                  <a:moveTo>
                    <a:pt x="0" y="0"/>
                  </a:moveTo>
                  <a:lnTo>
                    <a:pt x="3877993" y="0"/>
                  </a:lnTo>
                </a:path>
              </a:pathLst>
            </a:custGeom>
            <a:ln w="3631">
              <a:solidFill>
                <a:srgbClr val="000000"/>
              </a:solidFill>
            </a:ln>
          </p:spPr>
          <p:txBody>
            <a:bodyPr wrap="square" lIns="0" tIns="0" rIns="0" bIns="0" rtlCol="0"/>
            <a:lstStyle/>
            <a:p>
              <a:endParaRPr sz="1710"/>
            </a:p>
          </p:txBody>
        </p:sp>
        <p:sp>
          <p:nvSpPr>
            <p:cNvPr id="24" name="object 23">
              <a:extLst>
                <a:ext uri="{FF2B5EF4-FFF2-40B4-BE49-F238E27FC236}">
                  <a16:creationId xmlns:a16="http://schemas.microsoft.com/office/drawing/2014/main" id="{FCA8BFFB-2A07-47BA-880B-152AA2BEA515}"/>
                </a:ext>
              </a:extLst>
            </p:cNvPr>
            <p:cNvSpPr/>
            <p:nvPr/>
          </p:nvSpPr>
          <p:spPr>
            <a:xfrm>
              <a:off x="8208777" y="3511546"/>
              <a:ext cx="78105" cy="51435"/>
            </a:xfrm>
            <a:custGeom>
              <a:avLst/>
              <a:gdLst/>
              <a:ahLst/>
              <a:cxnLst/>
              <a:rect l="l" t="t" r="r" b="b"/>
              <a:pathLst>
                <a:path w="78104" h="51435">
                  <a:moveTo>
                    <a:pt x="0" y="50955"/>
                  </a:moveTo>
                  <a:lnTo>
                    <a:pt x="0" y="0"/>
                  </a:lnTo>
                  <a:lnTo>
                    <a:pt x="77987" y="25477"/>
                  </a:lnTo>
                  <a:lnTo>
                    <a:pt x="0" y="50955"/>
                  </a:lnTo>
                  <a:close/>
                </a:path>
              </a:pathLst>
            </a:custGeom>
            <a:solidFill>
              <a:srgbClr val="000000"/>
            </a:solidFill>
          </p:spPr>
          <p:txBody>
            <a:bodyPr wrap="square" lIns="0" tIns="0" rIns="0" bIns="0" rtlCol="0"/>
            <a:lstStyle/>
            <a:p>
              <a:endParaRPr sz="1710"/>
            </a:p>
          </p:txBody>
        </p:sp>
        <p:sp>
          <p:nvSpPr>
            <p:cNvPr id="25" name="object 24">
              <a:extLst>
                <a:ext uri="{FF2B5EF4-FFF2-40B4-BE49-F238E27FC236}">
                  <a16:creationId xmlns:a16="http://schemas.microsoft.com/office/drawing/2014/main" id="{2A789BF0-F5B1-4529-A9BA-18E405A4360D}"/>
                </a:ext>
              </a:extLst>
            </p:cNvPr>
            <p:cNvSpPr/>
            <p:nvPr/>
          </p:nvSpPr>
          <p:spPr>
            <a:xfrm>
              <a:off x="6277697" y="2512645"/>
              <a:ext cx="0" cy="1328420"/>
            </a:xfrm>
            <a:custGeom>
              <a:avLst/>
              <a:gdLst/>
              <a:ahLst/>
              <a:cxnLst/>
              <a:rect l="l" t="t" r="r" b="b"/>
              <a:pathLst>
                <a:path h="1328420">
                  <a:moveTo>
                    <a:pt x="0" y="1328059"/>
                  </a:moveTo>
                  <a:lnTo>
                    <a:pt x="0" y="0"/>
                  </a:lnTo>
                </a:path>
              </a:pathLst>
            </a:custGeom>
            <a:ln w="12038">
              <a:solidFill>
                <a:srgbClr val="000000"/>
              </a:solidFill>
            </a:ln>
          </p:spPr>
          <p:txBody>
            <a:bodyPr wrap="square" lIns="0" tIns="0" rIns="0" bIns="0" rtlCol="0"/>
            <a:lstStyle/>
            <a:p>
              <a:endParaRPr sz="1710"/>
            </a:p>
          </p:txBody>
        </p:sp>
        <p:sp>
          <p:nvSpPr>
            <p:cNvPr id="26" name="object 25">
              <a:extLst>
                <a:ext uri="{FF2B5EF4-FFF2-40B4-BE49-F238E27FC236}">
                  <a16:creationId xmlns:a16="http://schemas.microsoft.com/office/drawing/2014/main" id="{55774DAF-7DA5-4461-87C4-C418279E2A89}"/>
                </a:ext>
              </a:extLst>
            </p:cNvPr>
            <p:cNvSpPr/>
            <p:nvPr/>
          </p:nvSpPr>
          <p:spPr>
            <a:xfrm>
              <a:off x="6243366" y="2420129"/>
              <a:ext cx="69215" cy="100965"/>
            </a:xfrm>
            <a:custGeom>
              <a:avLst/>
              <a:gdLst/>
              <a:ahLst/>
              <a:cxnLst/>
              <a:rect l="l" t="t" r="r" b="b"/>
              <a:pathLst>
                <a:path w="69214" h="100964">
                  <a:moveTo>
                    <a:pt x="68661" y="100927"/>
                  </a:moveTo>
                  <a:lnTo>
                    <a:pt x="0" y="100927"/>
                  </a:lnTo>
                  <a:lnTo>
                    <a:pt x="34330" y="0"/>
                  </a:lnTo>
                  <a:lnTo>
                    <a:pt x="68661" y="100927"/>
                  </a:lnTo>
                  <a:close/>
                </a:path>
              </a:pathLst>
            </a:custGeom>
            <a:solidFill>
              <a:srgbClr val="000000"/>
            </a:solidFill>
          </p:spPr>
          <p:txBody>
            <a:bodyPr wrap="square" lIns="0" tIns="0" rIns="0" bIns="0" rtlCol="0"/>
            <a:lstStyle/>
            <a:p>
              <a:endParaRPr sz="1710"/>
            </a:p>
          </p:txBody>
        </p:sp>
        <p:sp>
          <p:nvSpPr>
            <p:cNvPr id="27" name="object 26">
              <a:extLst>
                <a:ext uri="{FF2B5EF4-FFF2-40B4-BE49-F238E27FC236}">
                  <a16:creationId xmlns:a16="http://schemas.microsoft.com/office/drawing/2014/main" id="{E24F1F24-4FB2-46A4-AFF9-20452F9E1E25}"/>
                </a:ext>
              </a:extLst>
            </p:cNvPr>
            <p:cNvSpPr/>
            <p:nvPr/>
          </p:nvSpPr>
          <p:spPr>
            <a:xfrm>
              <a:off x="6277696" y="3508031"/>
              <a:ext cx="0" cy="29209"/>
            </a:xfrm>
            <a:custGeom>
              <a:avLst/>
              <a:gdLst/>
              <a:ahLst/>
              <a:cxnLst/>
              <a:rect l="l" t="t" r="r" b="b"/>
              <a:pathLst>
                <a:path h="29210">
                  <a:moveTo>
                    <a:pt x="0" y="28991"/>
                  </a:moveTo>
                  <a:lnTo>
                    <a:pt x="0" y="0"/>
                  </a:lnTo>
                </a:path>
              </a:pathLst>
            </a:custGeom>
            <a:ln w="12038">
              <a:solidFill>
                <a:srgbClr val="000000"/>
              </a:solidFill>
            </a:ln>
          </p:spPr>
          <p:txBody>
            <a:bodyPr wrap="square" lIns="0" tIns="0" rIns="0" bIns="0" rtlCol="0"/>
            <a:lstStyle/>
            <a:p>
              <a:endParaRPr sz="1710"/>
            </a:p>
          </p:txBody>
        </p:sp>
        <p:sp>
          <p:nvSpPr>
            <p:cNvPr id="28" name="object 27">
              <a:extLst>
                <a:ext uri="{FF2B5EF4-FFF2-40B4-BE49-F238E27FC236}">
                  <a16:creationId xmlns:a16="http://schemas.microsoft.com/office/drawing/2014/main" id="{306CCF80-97A4-4B04-9B8A-5034736D1A95}"/>
                </a:ext>
              </a:extLst>
            </p:cNvPr>
            <p:cNvSpPr/>
            <p:nvPr/>
          </p:nvSpPr>
          <p:spPr>
            <a:xfrm>
              <a:off x="6277695" y="2547860"/>
              <a:ext cx="0" cy="29209"/>
            </a:xfrm>
            <a:custGeom>
              <a:avLst/>
              <a:gdLst/>
              <a:ahLst/>
              <a:cxnLst/>
              <a:rect l="l" t="t" r="r" b="b"/>
              <a:pathLst>
                <a:path h="29210">
                  <a:moveTo>
                    <a:pt x="0" y="0"/>
                  </a:moveTo>
                  <a:lnTo>
                    <a:pt x="0" y="28991"/>
                  </a:lnTo>
                </a:path>
              </a:pathLst>
            </a:custGeom>
            <a:ln w="12038">
              <a:solidFill>
                <a:srgbClr val="000000"/>
              </a:solidFill>
            </a:ln>
          </p:spPr>
          <p:txBody>
            <a:bodyPr wrap="square" lIns="0" tIns="0" rIns="0" bIns="0" rtlCol="0"/>
            <a:lstStyle/>
            <a:p>
              <a:endParaRPr sz="1710"/>
            </a:p>
          </p:txBody>
        </p:sp>
        <p:sp>
          <p:nvSpPr>
            <p:cNvPr id="29" name="object 28">
              <a:extLst>
                <a:ext uri="{FF2B5EF4-FFF2-40B4-BE49-F238E27FC236}">
                  <a16:creationId xmlns:a16="http://schemas.microsoft.com/office/drawing/2014/main" id="{16A4393D-B208-4D32-AF96-961B1D1D5A23}"/>
                </a:ext>
              </a:extLst>
            </p:cNvPr>
            <p:cNvSpPr/>
            <p:nvPr/>
          </p:nvSpPr>
          <p:spPr>
            <a:xfrm>
              <a:off x="5040668" y="3508032"/>
              <a:ext cx="0" cy="29209"/>
            </a:xfrm>
            <a:custGeom>
              <a:avLst/>
              <a:gdLst/>
              <a:ahLst/>
              <a:cxnLst/>
              <a:rect l="l" t="t" r="r" b="b"/>
              <a:pathLst>
                <a:path h="29210">
                  <a:moveTo>
                    <a:pt x="0" y="28991"/>
                  </a:moveTo>
                  <a:lnTo>
                    <a:pt x="0" y="0"/>
                  </a:lnTo>
                </a:path>
              </a:pathLst>
            </a:custGeom>
            <a:ln w="12038">
              <a:solidFill>
                <a:srgbClr val="000000"/>
              </a:solidFill>
            </a:ln>
          </p:spPr>
          <p:txBody>
            <a:bodyPr wrap="square" lIns="0" tIns="0" rIns="0" bIns="0" rtlCol="0"/>
            <a:lstStyle/>
            <a:p>
              <a:endParaRPr sz="1710"/>
            </a:p>
          </p:txBody>
        </p:sp>
        <p:sp>
          <p:nvSpPr>
            <p:cNvPr id="30" name="object 29">
              <a:extLst>
                <a:ext uri="{FF2B5EF4-FFF2-40B4-BE49-F238E27FC236}">
                  <a16:creationId xmlns:a16="http://schemas.microsoft.com/office/drawing/2014/main" id="{0A6574F1-3AF1-4DE0-A254-069A372E623E}"/>
                </a:ext>
              </a:extLst>
            </p:cNvPr>
            <p:cNvSpPr/>
            <p:nvPr/>
          </p:nvSpPr>
          <p:spPr>
            <a:xfrm>
              <a:off x="5652018" y="3508032"/>
              <a:ext cx="0" cy="29209"/>
            </a:xfrm>
            <a:custGeom>
              <a:avLst/>
              <a:gdLst/>
              <a:ahLst/>
              <a:cxnLst/>
              <a:rect l="l" t="t" r="r" b="b"/>
              <a:pathLst>
                <a:path h="29210">
                  <a:moveTo>
                    <a:pt x="0" y="28991"/>
                  </a:moveTo>
                  <a:lnTo>
                    <a:pt x="0" y="0"/>
                  </a:lnTo>
                </a:path>
              </a:pathLst>
            </a:custGeom>
            <a:ln w="12038">
              <a:solidFill>
                <a:srgbClr val="000000"/>
              </a:solidFill>
            </a:ln>
          </p:spPr>
          <p:txBody>
            <a:bodyPr wrap="square" lIns="0" tIns="0" rIns="0" bIns="0" rtlCol="0"/>
            <a:lstStyle/>
            <a:p>
              <a:endParaRPr sz="1710"/>
            </a:p>
          </p:txBody>
        </p:sp>
        <p:sp>
          <p:nvSpPr>
            <p:cNvPr id="31" name="object 30">
              <a:extLst>
                <a:ext uri="{FF2B5EF4-FFF2-40B4-BE49-F238E27FC236}">
                  <a16:creationId xmlns:a16="http://schemas.microsoft.com/office/drawing/2014/main" id="{A48B6AD1-70AA-4D3D-B91F-9BFAE0BF6948}"/>
                </a:ext>
              </a:extLst>
            </p:cNvPr>
            <p:cNvSpPr/>
            <p:nvPr/>
          </p:nvSpPr>
          <p:spPr>
            <a:xfrm>
              <a:off x="6274501" y="3508032"/>
              <a:ext cx="0" cy="29209"/>
            </a:xfrm>
            <a:custGeom>
              <a:avLst/>
              <a:gdLst/>
              <a:ahLst/>
              <a:cxnLst/>
              <a:rect l="l" t="t" r="r" b="b"/>
              <a:pathLst>
                <a:path h="29210">
                  <a:moveTo>
                    <a:pt x="0" y="28991"/>
                  </a:moveTo>
                  <a:lnTo>
                    <a:pt x="0" y="0"/>
                  </a:lnTo>
                </a:path>
              </a:pathLst>
            </a:custGeom>
            <a:ln w="12038">
              <a:solidFill>
                <a:srgbClr val="000000"/>
              </a:solidFill>
            </a:ln>
          </p:spPr>
          <p:txBody>
            <a:bodyPr wrap="square" lIns="0" tIns="0" rIns="0" bIns="0" rtlCol="0"/>
            <a:lstStyle/>
            <a:p>
              <a:endParaRPr sz="1710"/>
            </a:p>
          </p:txBody>
        </p:sp>
        <p:sp>
          <p:nvSpPr>
            <p:cNvPr id="32" name="object 31">
              <a:extLst>
                <a:ext uri="{FF2B5EF4-FFF2-40B4-BE49-F238E27FC236}">
                  <a16:creationId xmlns:a16="http://schemas.microsoft.com/office/drawing/2014/main" id="{6CD8510A-0376-482B-B55E-CE486ACDDCED}"/>
                </a:ext>
              </a:extLst>
            </p:cNvPr>
            <p:cNvSpPr txBox="1"/>
            <p:nvPr/>
          </p:nvSpPr>
          <p:spPr>
            <a:xfrm>
              <a:off x="6275593" y="3579305"/>
              <a:ext cx="86995" cy="146250"/>
            </a:xfrm>
            <a:prstGeom prst="rect">
              <a:avLst/>
            </a:prstGeom>
          </p:spPr>
          <p:txBody>
            <a:bodyPr vert="horz" wrap="square" lIns="0" tIns="0" rIns="0" bIns="0" rtlCol="0">
              <a:spAutoFit/>
            </a:bodyPr>
            <a:lstStyle/>
            <a:p>
              <a:pPr marL="12066"/>
              <a:r>
                <a:rPr sz="903" spc="5" dirty="0">
                  <a:latin typeface="宋体"/>
                  <a:cs typeface="宋体"/>
                </a:rPr>
                <a:t>0</a:t>
              </a:r>
              <a:endParaRPr sz="903">
                <a:latin typeface="宋体"/>
                <a:cs typeface="宋体"/>
              </a:endParaRPr>
            </a:p>
          </p:txBody>
        </p:sp>
        <p:sp>
          <p:nvSpPr>
            <p:cNvPr id="33" name="object 32">
              <a:extLst>
                <a:ext uri="{FF2B5EF4-FFF2-40B4-BE49-F238E27FC236}">
                  <a16:creationId xmlns:a16="http://schemas.microsoft.com/office/drawing/2014/main" id="{505781C4-4099-4D1C-9DCC-402D32C20BD0}"/>
                </a:ext>
              </a:extLst>
            </p:cNvPr>
            <p:cNvSpPr/>
            <p:nvPr/>
          </p:nvSpPr>
          <p:spPr>
            <a:xfrm>
              <a:off x="6896982" y="3508033"/>
              <a:ext cx="0" cy="29209"/>
            </a:xfrm>
            <a:custGeom>
              <a:avLst/>
              <a:gdLst/>
              <a:ahLst/>
              <a:cxnLst/>
              <a:rect l="l" t="t" r="r" b="b"/>
              <a:pathLst>
                <a:path h="29210">
                  <a:moveTo>
                    <a:pt x="0" y="28991"/>
                  </a:moveTo>
                  <a:lnTo>
                    <a:pt x="0" y="0"/>
                  </a:lnTo>
                </a:path>
              </a:pathLst>
            </a:custGeom>
            <a:ln w="12038">
              <a:solidFill>
                <a:srgbClr val="000000"/>
              </a:solidFill>
            </a:ln>
          </p:spPr>
          <p:txBody>
            <a:bodyPr wrap="square" lIns="0" tIns="0" rIns="0" bIns="0" rtlCol="0"/>
            <a:lstStyle/>
            <a:p>
              <a:endParaRPr sz="1710"/>
            </a:p>
          </p:txBody>
        </p:sp>
        <p:sp>
          <p:nvSpPr>
            <p:cNvPr id="34" name="object 33">
              <a:extLst>
                <a:ext uri="{FF2B5EF4-FFF2-40B4-BE49-F238E27FC236}">
                  <a16:creationId xmlns:a16="http://schemas.microsoft.com/office/drawing/2014/main" id="{F2251794-22E3-4067-80E2-BD47BA819252}"/>
                </a:ext>
              </a:extLst>
            </p:cNvPr>
            <p:cNvSpPr/>
            <p:nvPr/>
          </p:nvSpPr>
          <p:spPr>
            <a:xfrm>
              <a:off x="7508333" y="3508033"/>
              <a:ext cx="0" cy="29209"/>
            </a:xfrm>
            <a:custGeom>
              <a:avLst/>
              <a:gdLst/>
              <a:ahLst/>
              <a:cxnLst/>
              <a:rect l="l" t="t" r="r" b="b"/>
              <a:pathLst>
                <a:path h="29210">
                  <a:moveTo>
                    <a:pt x="0" y="28991"/>
                  </a:moveTo>
                  <a:lnTo>
                    <a:pt x="0" y="0"/>
                  </a:lnTo>
                </a:path>
              </a:pathLst>
            </a:custGeom>
            <a:ln w="12038">
              <a:solidFill>
                <a:srgbClr val="000000"/>
              </a:solidFill>
            </a:ln>
          </p:spPr>
          <p:txBody>
            <a:bodyPr wrap="square" lIns="0" tIns="0" rIns="0" bIns="0" rtlCol="0"/>
            <a:lstStyle/>
            <a:p>
              <a:endParaRPr sz="1710"/>
            </a:p>
          </p:txBody>
        </p:sp>
        <p:sp>
          <p:nvSpPr>
            <p:cNvPr id="35" name="object 34">
              <a:extLst>
                <a:ext uri="{FF2B5EF4-FFF2-40B4-BE49-F238E27FC236}">
                  <a16:creationId xmlns:a16="http://schemas.microsoft.com/office/drawing/2014/main" id="{BCB23FAB-3FA3-4AA3-ACB6-AEC7F9529378}"/>
                </a:ext>
              </a:extLst>
            </p:cNvPr>
            <p:cNvSpPr/>
            <p:nvPr/>
          </p:nvSpPr>
          <p:spPr>
            <a:xfrm>
              <a:off x="6277692" y="3537024"/>
              <a:ext cx="34925" cy="0"/>
            </a:xfrm>
            <a:custGeom>
              <a:avLst/>
              <a:gdLst/>
              <a:ahLst/>
              <a:cxnLst/>
              <a:rect l="l" t="t" r="r" b="b"/>
              <a:pathLst>
                <a:path w="34925">
                  <a:moveTo>
                    <a:pt x="0" y="0"/>
                  </a:moveTo>
                  <a:lnTo>
                    <a:pt x="34321" y="0"/>
                  </a:lnTo>
                </a:path>
              </a:pathLst>
            </a:custGeom>
            <a:ln w="11796">
              <a:solidFill>
                <a:srgbClr val="000000"/>
              </a:solidFill>
            </a:ln>
          </p:spPr>
          <p:txBody>
            <a:bodyPr wrap="square" lIns="0" tIns="0" rIns="0" bIns="0" rtlCol="0"/>
            <a:lstStyle/>
            <a:p>
              <a:endParaRPr sz="1710"/>
            </a:p>
          </p:txBody>
        </p:sp>
        <p:sp>
          <p:nvSpPr>
            <p:cNvPr id="36" name="object 35">
              <a:extLst>
                <a:ext uri="{FF2B5EF4-FFF2-40B4-BE49-F238E27FC236}">
                  <a16:creationId xmlns:a16="http://schemas.microsoft.com/office/drawing/2014/main" id="{4B070363-2F2F-49C6-9077-D93A0E4B0A32}"/>
                </a:ext>
              </a:extLst>
            </p:cNvPr>
            <p:cNvSpPr/>
            <p:nvPr/>
          </p:nvSpPr>
          <p:spPr>
            <a:xfrm>
              <a:off x="6277692" y="3534483"/>
              <a:ext cx="34925" cy="0"/>
            </a:xfrm>
            <a:custGeom>
              <a:avLst/>
              <a:gdLst/>
              <a:ahLst/>
              <a:cxnLst/>
              <a:rect l="l" t="t" r="r" b="b"/>
              <a:pathLst>
                <a:path w="34925">
                  <a:moveTo>
                    <a:pt x="0" y="0"/>
                  </a:moveTo>
                  <a:lnTo>
                    <a:pt x="34321" y="0"/>
                  </a:lnTo>
                </a:path>
              </a:pathLst>
            </a:custGeom>
            <a:ln w="11796">
              <a:solidFill>
                <a:srgbClr val="000000"/>
              </a:solidFill>
            </a:ln>
          </p:spPr>
          <p:txBody>
            <a:bodyPr wrap="square" lIns="0" tIns="0" rIns="0" bIns="0" rtlCol="0"/>
            <a:lstStyle/>
            <a:p>
              <a:endParaRPr sz="1710"/>
            </a:p>
          </p:txBody>
        </p:sp>
        <p:sp>
          <p:nvSpPr>
            <p:cNvPr id="37" name="object 36">
              <a:extLst>
                <a:ext uri="{FF2B5EF4-FFF2-40B4-BE49-F238E27FC236}">
                  <a16:creationId xmlns:a16="http://schemas.microsoft.com/office/drawing/2014/main" id="{B43C7107-568D-407C-9E99-0D98DF798ADF}"/>
                </a:ext>
              </a:extLst>
            </p:cNvPr>
            <p:cNvSpPr txBox="1"/>
            <p:nvPr/>
          </p:nvSpPr>
          <p:spPr>
            <a:xfrm>
              <a:off x="6171121" y="2590958"/>
              <a:ext cx="86995" cy="146250"/>
            </a:xfrm>
            <a:prstGeom prst="rect">
              <a:avLst/>
            </a:prstGeom>
          </p:spPr>
          <p:txBody>
            <a:bodyPr vert="horz" wrap="square" lIns="0" tIns="0" rIns="0" bIns="0" rtlCol="0">
              <a:spAutoFit/>
            </a:bodyPr>
            <a:lstStyle/>
            <a:p>
              <a:pPr marL="12066"/>
              <a:r>
                <a:rPr sz="903" spc="5" dirty="0">
                  <a:latin typeface="Times New Roman"/>
                  <a:cs typeface="Times New Roman"/>
                </a:rPr>
                <a:t>9</a:t>
              </a:r>
              <a:endParaRPr sz="903">
                <a:latin typeface="Times New Roman"/>
                <a:cs typeface="Times New Roman"/>
              </a:endParaRPr>
            </a:p>
          </p:txBody>
        </p:sp>
        <p:sp>
          <p:nvSpPr>
            <p:cNvPr id="38" name="object 37">
              <a:extLst>
                <a:ext uri="{FF2B5EF4-FFF2-40B4-BE49-F238E27FC236}">
                  <a16:creationId xmlns:a16="http://schemas.microsoft.com/office/drawing/2014/main" id="{7D0A0C7D-255E-4BF4-AFB0-D79446CF9D26}"/>
                </a:ext>
              </a:extLst>
            </p:cNvPr>
            <p:cNvSpPr/>
            <p:nvPr/>
          </p:nvSpPr>
          <p:spPr>
            <a:xfrm>
              <a:off x="4425038" y="2635147"/>
              <a:ext cx="3714750" cy="1075690"/>
            </a:xfrm>
            <a:custGeom>
              <a:avLst/>
              <a:gdLst/>
              <a:ahLst/>
              <a:cxnLst/>
              <a:rect l="l" t="t" r="r" b="b"/>
              <a:pathLst>
                <a:path w="3714750" h="1075689">
                  <a:moveTo>
                    <a:pt x="0" y="780030"/>
                  </a:moveTo>
                  <a:lnTo>
                    <a:pt x="12056" y="780030"/>
                  </a:lnTo>
                  <a:lnTo>
                    <a:pt x="23193" y="788505"/>
                  </a:lnTo>
                  <a:lnTo>
                    <a:pt x="34321" y="797835"/>
                  </a:lnTo>
                  <a:lnTo>
                    <a:pt x="34321" y="806318"/>
                  </a:lnTo>
                  <a:lnTo>
                    <a:pt x="45458" y="824123"/>
                  </a:lnTo>
                  <a:lnTo>
                    <a:pt x="45458" y="833443"/>
                  </a:lnTo>
                  <a:lnTo>
                    <a:pt x="56586" y="851248"/>
                  </a:lnTo>
                  <a:lnTo>
                    <a:pt x="68652" y="869052"/>
                  </a:lnTo>
                  <a:lnTo>
                    <a:pt x="68652" y="886856"/>
                  </a:lnTo>
                  <a:lnTo>
                    <a:pt x="79779" y="896186"/>
                  </a:lnTo>
                  <a:lnTo>
                    <a:pt x="90916" y="913991"/>
                  </a:lnTo>
                  <a:lnTo>
                    <a:pt x="90916" y="931795"/>
                  </a:lnTo>
                  <a:lnTo>
                    <a:pt x="102044" y="941125"/>
                  </a:lnTo>
                  <a:lnTo>
                    <a:pt x="113181" y="958929"/>
                  </a:lnTo>
                  <a:lnTo>
                    <a:pt x="125238" y="968259"/>
                  </a:lnTo>
                  <a:lnTo>
                    <a:pt x="136375" y="976733"/>
                  </a:lnTo>
                  <a:lnTo>
                    <a:pt x="147503" y="976733"/>
                  </a:lnTo>
                  <a:lnTo>
                    <a:pt x="158640" y="968259"/>
                  </a:lnTo>
                  <a:lnTo>
                    <a:pt x="170696" y="958929"/>
                  </a:lnTo>
                  <a:lnTo>
                    <a:pt x="170696" y="949599"/>
                  </a:lnTo>
                  <a:lnTo>
                    <a:pt x="181824" y="931795"/>
                  </a:lnTo>
                  <a:lnTo>
                    <a:pt x="192961" y="913991"/>
                  </a:lnTo>
                  <a:lnTo>
                    <a:pt x="192961" y="896186"/>
                  </a:lnTo>
                  <a:lnTo>
                    <a:pt x="204089" y="878382"/>
                  </a:lnTo>
                  <a:lnTo>
                    <a:pt x="215226" y="860578"/>
                  </a:lnTo>
                  <a:lnTo>
                    <a:pt x="215226" y="842773"/>
                  </a:lnTo>
                  <a:lnTo>
                    <a:pt x="227282" y="824123"/>
                  </a:lnTo>
                  <a:lnTo>
                    <a:pt x="238419" y="806318"/>
                  </a:lnTo>
                  <a:lnTo>
                    <a:pt x="238419" y="788505"/>
                  </a:lnTo>
                  <a:lnTo>
                    <a:pt x="249547" y="780030"/>
                  </a:lnTo>
                  <a:lnTo>
                    <a:pt x="249547" y="770700"/>
                  </a:lnTo>
                  <a:lnTo>
                    <a:pt x="260684" y="762226"/>
                  </a:lnTo>
                  <a:lnTo>
                    <a:pt x="271812" y="752896"/>
                  </a:lnTo>
                  <a:lnTo>
                    <a:pt x="271812" y="743575"/>
                  </a:lnTo>
                  <a:lnTo>
                    <a:pt x="283878" y="752896"/>
                  </a:lnTo>
                  <a:lnTo>
                    <a:pt x="295006" y="762226"/>
                  </a:lnTo>
                  <a:lnTo>
                    <a:pt x="306143" y="770700"/>
                  </a:lnTo>
                  <a:lnTo>
                    <a:pt x="317270" y="780030"/>
                  </a:lnTo>
                  <a:lnTo>
                    <a:pt x="317270" y="797835"/>
                  </a:lnTo>
                  <a:lnTo>
                    <a:pt x="328408" y="824123"/>
                  </a:lnTo>
                  <a:lnTo>
                    <a:pt x="340464" y="842773"/>
                  </a:lnTo>
                  <a:lnTo>
                    <a:pt x="340464" y="869052"/>
                  </a:lnTo>
                  <a:lnTo>
                    <a:pt x="351592" y="896186"/>
                  </a:lnTo>
                  <a:lnTo>
                    <a:pt x="351592" y="913991"/>
                  </a:lnTo>
                  <a:lnTo>
                    <a:pt x="362729" y="941125"/>
                  </a:lnTo>
                  <a:lnTo>
                    <a:pt x="373857" y="968259"/>
                  </a:lnTo>
                  <a:lnTo>
                    <a:pt x="373857" y="994538"/>
                  </a:lnTo>
                  <a:lnTo>
                    <a:pt x="384994" y="1012342"/>
                  </a:lnTo>
                  <a:lnTo>
                    <a:pt x="397050" y="1030993"/>
                  </a:lnTo>
                  <a:lnTo>
                    <a:pt x="397050" y="1048806"/>
                  </a:lnTo>
                  <a:lnTo>
                    <a:pt x="408187" y="1066611"/>
                  </a:lnTo>
                  <a:lnTo>
                    <a:pt x="419315" y="1075085"/>
                  </a:lnTo>
                  <a:lnTo>
                    <a:pt x="430452" y="1066611"/>
                  </a:lnTo>
                  <a:lnTo>
                    <a:pt x="441580" y="1057281"/>
                  </a:lnTo>
                  <a:lnTo>
                    <a:pt x="441580" y="1048806"/>
                  </a:lnTo>
                  <a:lnTo>
                    <a:pt x="453646" y="1021672"/>
                  </a:lnTo>
                  <a:lnTo>
                    <a:pt x="453646" y="1003868"/>
                  </a:lnTo>
                  <a:lnTo>
                    <a:pt x="464774" y="968259"/>
                  </a:lnTo>
                  <a:lnTo>
                    <a:pt x="475911" y="931795"/>
                  </a:lnTo>
                  <a:lnTo>
                    <a:pt x="475911" y="886856"/>
                  </a:lnTo>
                  <a:lnTo>
                    <a:pt x="487038" y="833443"/>
                  </a:lnTo>
                  <a:lnTo>
                    <a:pt x="498175" y="788505"/>
                  </a:lnTo>
                  <a:lnTo>
                    <a:pt x="498175" y="725771"/>
                  </a:lnTo>
                  <a:lnTo>
                    <a:pt x="510232" y="672349"/>
                  </a:lnTo>
                  <a:lnTo>
                    <a:pt x="521360" y="609606"/>
                  </a:lnTo>
                  <a:lnTo>
                    <a:pt x="521360" y="546872"/>
                  </a:lnTo>
                  <a:lnTo>
                    <a:pt x="532497" y="484129"/>
                  </a:lnTo>
                  <a:lnTo>
                    <a:pt x="532497" y="421386"/>
                  </a:lnTo>
                  <a:lnTo>
                    <a:pt x="543625" y="358644"/>
                  </a:lnTo>
                  <a:lnTo>
                    <a:pt x="555690" y="295901"/>
                  </a:lnTo>
                  <a:lnTo>
                    <a:pt x="555690" y="242488"/>
                  </a:lnTo>
                  <a:lnTo>
                    <a:pt x="566818" y="197549"/>
                  </a:lnTo>
                  <a:lnTo>
                    <a:pt x="577955" y="143290"/>
                  </a:lnTo>
                  <a:lnTo>
                    <a:pt x="577955" y="107681"/>
                  </a:lnTo>
                  <a:lnTo>
                    <a:pt x="589083" y="72063"/>
                  </a:lnTo>
                  <a:lnTo>
                    <a:pt x="600220" y="44938"/>
                  </a:lnTo>
                  <a:lnTo>
                    <a:pt x="600220" y="18650"/>
                  </a:lnTo>
                  <a:lnTo>
                    <a:pt x="612277" y="9320"/>
                  </a:lnTo>
                  <a:lnTo>
                    <a:pt x="623414" y="0"/>
                  </a:lnTo>
                  <a:lnTo>
                    <a:pt x="623414" y="9320"/>
                  </a:lnTo>
                  <a:lnTo>
                    <a:pt x="634541" y="18650"/>
                  </a:lnTo>
                  <a:lnTo>
                    <a:pt x="634541" y="36455"/>
                  </a:lnTo>
                  <a:lnTo>
                    <a:pt x="645678" y="62742"/>
                  </a:lnTo>
                  <a:lnTo>
                    <a:pt x="656806" y="89868"/>
                  </a:lnTo>
                  <a:lnTo>
                    <a:pt x="656806" y="134806"/>
                  </a:lnTo>
                  <a:lnTo>
                    <a:pt x="668863" y="179745"/>
                  </a:lnTo>
                  <a:lnTo>
                    <a:pt x="680000" y="224683"/>
                  </a:lnTo>
                  <a:lnTo>
                    <a:pt x="680000" y="278096"/>
                  </a:lnTo>
                  <a:lnTo>
                    <a:pt x="691128" y="340839"/>
                  </a:lnTo>
                  <a:lnTo>
                    <a:pt x="702265" y="403582"/>
                  </a:lnTo>
                  <a:lnTo>
                    <a:pt x="702265" y="466325"/>
                  </a:lnTo>
                  <a:lnTo>
                    <a:pt x="713392" y="529068"/>
                  </a:lnTo>
                  <a:lnTo>
                    <a:pt x="725458" y="591802"/>
                  </a:lnTo>
                  <a:lnTo>
                    <a:pt x="725458" y="645224"/>
                  </a:lnTo>
                  <a:lnTo>
                    <a:pt x="736586" y="707967"/>
                  </a:lnTo>
                  <a:lnTo>
                    <a:pt x="736586" y="770700"/>
                  </a:lnTo>
                  <a:lnTo>
                    <a:pt x="747723" y="824123"/>
                  </a:lnTo>
                  <a:lnTo>
                    <a:pt x="758851" y="869052"/>
                  </a:lnTo>
                  <a:lnTo>
                    <a:pt x="758851" y="913991"/>
                  </a:lnTo>
                  <a:lnTo>
                    <a:pt x="769988" y="958929"/>
                  </a:lnTo>
                  <a:lnTo>
                    <a:pt x="782045" y="986063"/>
                  </a:lnTo>
                  <a:lnTo>
                    <a:pt x="782045" y="1021672"/>
                  </a:lnTo>
                  <a:lnTo>
                    <a:pt x="793182" y="1039476"/>
                  </a:lnTo>
                  <a:lnTo>
                    <a:pt x="804309" y="1057281"/>
                  </a:lnTo>
                  <a:lnTo>
                    <a:pt x="804309" y="1066611"/>
                  </a:lnTo>
                  <a:lnTo>
                    <a:pt x="815446" y="1075085"/>
                  </a:lnTo>
                  <a:lnTo>
                    <a:pt x="826574" y="1066611"/>
                  </a:lnTo>
                  <a:lnTo>
                    <a:pt x="838631" y="1057281"/>
                  </a:lnTo>
                  <a:lnTo>
                    <a:pt x="838631" y="1039476"/>
                  </a:lnTo>
                  <a:lnTo>
                    <a:pt x="849768" y="1021672"/>
                  </a:lnTo>
                  <a:lnTo>
                    <a:pt x="860905" y="1003868"/>
                  </a:lnTo>
                  <a:lnTo>
                    <a:pt x="860905" y="976733"/>
                  </a:lnTo>
                  <a:lnTo>
                    <a:pt x="872033" y="949599"/>
                  </a:lnTo>
                  <a:lnTo>
                    <a:pt x="883160" y="923321"/>
                  </a:lnTo>
                  <a:lnTo>
                    <a:pt x="883160" y="896186"/>
                  </a:lnTo>
                  <a:lnTo>
                    <a:pt x="895226" y="878382"/>
                  </a:lnTo>
                  <a:lnTo>
                    <a:pt x="906354" y="851248"/>
                  </a:lnTo>
                  <a:lnTo>
                    <a:pt x="906354" y="824123"/>
                  </a:lnTo>
                  <a:lnTo>
                    <a:pt x="917491" y="806318"/>
                  </a:lnTo>
                  <a:lnTo>
                    <a:pt x="928619" y="788505"/>
                  </a:lnTo>
                  <a:lnTo>
                    <a:pt x="928619" y="770700"/>
                  </a:lnTo>
                  <a:lnTo>
                    <a:pt x="939756" y="762226"/>
                  </a:lnTo>
                  <a:lnTo>
                    <a:pt x="951812" y="752896"/>
                  </a:lnTo>
                  <a:lnTo>
                    <a:pt x="962949" y="743575"/>
                  </a:lnTo>
                  <a:lnTo>
                    <a:pt x="974077" y="752896"/>
                  </a:lnTo>
                  <a:lnTo>
                    <a:pt x="985214" y="762226"/>
                  </a:lnTo>
                  <a:lnTo>
                    <a:pt x="985214" y="770700"/>
                  </a:lnTo>
                  <a:lnTo>
                    <a:pt x="997271" y="788505"/>
                  </a:lnTo>
                  <a:lnTo>
                    <a:pt x="1008408" y="806318"/>
                  </a:lnTo>
                  <a:lnTo>
                    <a:pt x="1008408" y="824123"/>
                  </a:lnTo>
                  <a:lnTo>
                    <a:pt x="1019536" y="842773"/>
                  </a:lnTo>
                  <a:lnTo>
                    <a:pt x="1030673" y="860578"/>
                  </a:lnTo>
                  <a:lnTo>
                    <a:pt x="1030673" y="878382"/>
                  </a:lnTo>
                  <a:lnTo>
                    <a:pt x="1041800" y="896186"/>
                  </a:lnTo>
                  <a:lnTo>
                    <a:pt x="1041800" y="913991"/>
                  </a:lnTo>
                  <a:lnTo>
                    <a:pt x="1053857" y="923321"/>
                  </a:lnTo>
                  <a:lnTo>
                    <a:pt x="1064994" y="941125"/>
                  </a:lnTo>
                  <a:lnTo>
                    <a:pt x="1064994" y="949599"/>
                  </a:lnTo>
                  <a:lnTo>
                    <a:pt x="1076122" y="968259"/>
                  </a:lnTo>
                  <a:lnTo>
                    <a:pt x="1087259" y="976733"/>
                  </a:lnTo>
                  <a:lnTo>
                    <a:pt x="1098387" y="976733"/>
                  </a:lnTo>
                  <a:lnTo>
                    <a:pt x="1110453" y="976733"/>
                  </a:lnTo>
                  <a:lnTo>
                    <a:pt x="1121580" y="968259"/>
                  </a:lnTo>
                  <a:lnTo>
                    <a:pt x="1121580" y="958929"/>
                  </a:lnTo>
                  <a:lnTo>
                    <a:pt x="1132717" y="949599"/>
                  </a:lnTo>
                  <a:lnTo>
                    <a:pt x="1143845" y="931795"/>
                  </a:lnTo>
                  <a:lnTo>
                    <a:pt x="1143845" y="923321"/>
                  </a:lnTo>
                  <a:lnTo>
                    <a:pt x="1154982" y="905516"/>
                  </a:lnTo>
                  <a:lnTo>
                    <a:pt x="1167039" y="886856"/>
                  </a:lnTo>
                  <a:lnTo>
                    <a:pt x="1167039" y="869052"/>
                  </a:lnTo>
                  <a:lnTo>
                    <a:pt x="1178176" y="860578"/>
                  </a:lnTo>
                  <a:lnTo>
                    <a:pt x="1189304" y="842773"/>
                  </a:lnTo>
                  <a:lnTo>
                    <a:pt x="1189304" y="824123"/>
                  </a:lnTo>
                  <a:lnTo>
                    <a:pt x="1200441" y="815639"/>
                  </a:lnTo>
                  <a:lnTo>
                    <a:pt x="1211568" y="797835"/>
                  </a:lnTo>
                  <a:lnTo>
                    <a:pt x="1223625" y="788505"/>
                  </a:lnTo>
                  <a:lnTo>
                    <a:pt x="1234762" y="780030"/>
                  </a:lnTo>
                  <a:lnTo>
                    <a:pt x="1245890" y="780030"/>
                  </a:lnTo>
                  <a:lnTo>
                    <a:pt x="1257027" y="788505"/>
                  </a:lnTo>
                  <a:lnTo>
                    <a:pt x="1268155" y="797835"/>
                  </a:lnTo>
                  <a:lnTo>
                    <a:pt x="1268155" y="806318"/>
                  </a:lnTo>
                  <a:lnTo>
                    <a:pt x="1280220" y="815639"/>
                  </a:lnTo>
                  <a:lnTo>
                    <a:pt x="1291348" y="833443"/>
                  </a:lnTo>
                  <a:lnTo>
                    <a:pt x="1291348" y="842773"/>
                  </a:lnTo>
                  <a:lnTo>
                    <a:pt x="1302485" y="860578"/>
                  </a:lnTo>
                  <a:lnTo>
                    <a:pt x="1313613" y="878382"/>
                  </a:lnTo>
                  <a:lnTo>
                    <a:pt x="1313613" y="896186"/>
                  </a:lnTo>
                  <a:lnTo>
                    <a:pt x="1324750" y="913991"/>
                  </a:lnTo>
                  <a:lnTo>
                    <a:pt x="1324750" y="923321"/>
                  </a:lnTo>
                  <a:lnTo>
                    <a:pt x="1336807" y="941125"/>
                  </a:lnTo>
                  <a:lnTo>
                    <a:pt x="1347944" y="949599"/>
                  </a:lnTo>
                  <a:lnTo>
                    <a:pt x="1347944" y="958929"/>
                  </a:lnTo>
                  <a:lnTo>
                    <a:pt x="1359071" y="968259"/>
                  </a:lnTo>
                  <a:lnTo>
                    <a:pt x="1370208" y="976733"/>
                  </a:lnTo>
                  <a:lnTo>
                    <a:pt x="1382265" y="976733"/>
                  </a:lnTo>
                  <a:lnTo>
                    <a:pt x="1393393" y="968259"/>
                  </a:lnTo>
                  <a:lnTo>
                    <a:pt x="1404530" y="958929"/>
                  </a:lnTo>
                  <a:lnTo>
                    <a:pt x="1415658" y="949599"/>
                  </a:lnTo>
                  <a:lnTo>
                    <a:pt x="1415658" y="941125"/>
                  </a:lnTo>
                  <a:lnTo>
                    <a:pt x="1426795" y="923321"/>
                  </a:lnTo>
                  <a:lnTo>
                    <a:pt x="1426795" y="905516"/>
                  </a:lnTo>
                  <a:lnTo>
                    <a:pt x="1438851" y="886856"/>
                  </a:lnTo>
                  <a:lnTo>
                    <a:pt x="1449988" y="869052"/>
                  </a:lnTo>
                  <a:lnTo>
                    <a:pt x="1449988" y="851248"/>
                  </a:lnTo>
                  <a:lnTo>
                    <a:pt x="1461116" y="833443"/>
                  </a:lnTo>
                  <a:lnTo>
                    <a:pt x="1472253" y="815639"/>
                  </a:lnTo>
                  <a:lnTo>
                    <a:pt x="1472253" y="797835"/>
                  </a:lnTo>
                  <a:lnTo>
                    <a:pt x="1483381" y="780030"/>
                  </a:lnTo>
                  <a:lnTo>
                    <a:pt x="1495447" y="770700"/>
                  </a:lnTo>
                  <a:lnTo>
                    <a:pt x="1495447" y="762226"/>
                  </a:lnTo>
                  <a:lnTo>
                    <a:pt x="1506574" y="752896"/>
                  </a:lnTo>
                  <a:lnTo>
                    <a:pt x="1517712" y="743575"/>
                  </a:lnTo>
                  <a:lnTo>
                    <a:pt x="1528839" y="752896"/>
                  </a:lnTo>
                  <a:lnTo>
                    <a:pt x="1539976" y="762226"/>
                  </a:lnTo>
                  <a:lnTo>
                    <a:pt x="1552033" y="780030"/>
                  </a:lnTo>
                  <a:lnTo>
                    <a:pt x="1552033" y="797835"/>
                  </a:lnTo>
                  <a:lnTo>
                    <a:pt x="1563161" y="815639"/>
                  </a:lnTo>
                  <a:lnTo>
                    <a:pt x="1574298" y="833443"/>
                  </a:lnTo>
                  <a:lnTo>
                    <a:pt x="1574298" y="860578"/>
                  </a:lnTo>
                  <a:lnTo>
                    <a:pt x="1585425" y="886856"/>
                  </a:lnTo>
                  <a:lnTo>
                    <a:pt x="1596563" y="905516"/>
                  </a:lnTo>
                  <a:lnTo>
                    <a:pt x="1596563" y="931795"/>
                  </a:lnTo>
                  <a:lnTo>
                    <a:pt x="1608619" y="958929"/>
                  </a:lnTo>
                  <a:lnTo>
                    <a:pt x="1608619" y="986063"/>
                  </a:lnTo>
                  <a:lnTo>
                    <a:pt x="1619756" y="1003868"/>
                  </a:lnTo>
                  <a:lnTo>
                    <a:pt x="1630884" y="1030993"/>
                  </a:lnTo>
                  <a:lnTo>
                    <a:pt x="1630884" y="1048806"/>
                  </a:lnTo>
                  <a:lnTo>
                    <a:pt x="1642021" y="1057281"/>
                  </a:lnTo>
                  <a:lnTo>
                    <a:pt x="1653149" y="1066611"/>
                  </a:lnTo>
                  <a:lnTo>
                    <a:pt x="1653149" y="1075085"/>
                  </a:lnTo>
                  <a:lnTo>
                    <a:pt x="1665215" y="1066611"/>
                  </a:lnTo>
                  <a:lnTo>
                    <a:pt x="1676342" y="1066611"/>
                  </a:lnTo>
                  <a:lnTo>
                    <a:pt x="1676342" y="1048806"/>
                  </a:lnTo>
                  <a:lnTo>
                    <a:pt x="1687479" y="1030993"/>
                  </a:lnTo>
                  <a:lnTo>
                    <a:pt x="1698607" y="1012342"/>
                  </a:lnTo>
                  <a:lnTo>
                    <a:pt x="1698607" y="976733"/>
                  </a:lnTo>
                  <a:lnTo>
                    <a:pt x="1709744" y="941125"/>
                  </a:lnTo>
                  <a:lnTo>
                    <a:pt x="1709744" y="905516"/>
                  </a:lnTo>
                  <a:lnTo>
                    <a:pt x="1721801" y="851248"/>
                  </a:lnTo>
                  <a:lnTo>
                    <a:pt x="1732929" y="806318"/>
                  </a:lnTo>
                  <a:lnTo>
                    <a:pt x="1732929" y="743575"/>
                  </a:lnTo>
                  <a:lnTo>
                    <a:pt x="1744066" y="690153"/>
                  </a:lnTo>
                  <a:lnTo>
                    <a:pt x="1755193" y="627419"/>
                  </a:lnTo>
                  <a:lnTo>
                    <a:pt x="1755193" y="564677"/>
                  </a:lnTo>
                  <a:lnTo>
                    <a:pt x="1767259" y="501934"/>
                  </a:lnTo>
                  <a:lnTo>
                    <a:pt x="1778387" y="439191"/>
                  </a:lnTo>
                  <a:lnTo>
                    <a:pt x="1778387" y="376448"/>
                  </a:lnTo>
                  <a:lnTo>
                    <a:pt x="1789524" y="323035"/>
                  </a:lnTo>
                  <a:lnTo>
                    <a:pt x="1800652" y="260292"/>
                  </a:lnTo>
                  <a:lnTo>
                    <a:pt x="1800652" y="206033"/>
                  </a:lnTo>
                  <a:lnTo>
                    <a:pt x="1811789" y="161940"/>
                  </a:lnTo>
                  <a:lnTo>
                    <a:pt x="1811789" y="117002"/>
                  </a:lnTo>
                  <a:lnTo>
                    <a:pt x="1823845" y="80547"/>
                  </a:lnTo>
                  <a:lnTo>
                    <a:pt x="1834983" y="54259"/>
                  </a:lnTo>
                  <a:lnTo>
                    <a:pt x="1834983" y="27134"/>
                  </a:lnTo>
                  <a:lnTo>
                    <a:pt x="1846110" y="9320"/>
                  </a:lnTo>
                  <a:lnTo>
                    <a:pt x="1857247" y="9320"/>
                  </a:lnTo>
                  <a:lnTo>
                    <a:pt x="1868375" y="9320"/>
                  </a:lnTo>
                  <a:lnTo>
                    <a:pt x="1880441" y="27134"/>
                  </a:lnTo>
                  <a:lnTo>
                    <a:pt x="1880441" y="54259"/>
                  </a:lnTo>
                  <a:lnTo>
                    <a:pt x="1891569" y="80547"/>
                  </a:lnTo>
                  <a:lnTo>
                    <a:pt x="1902696" y="117002"/>
                  </a:lnTo>
                  <a:lnTo>
                    <a:pt x="1902696" y="161940"/>
                  </a:lnTo>
                  <a:lnTo>
                    <a:pt x="1913833" y="206033"/>
                  </a:lnTo>
                  <a:lnTo>
                    <a:pt x="1913833" y="260292"/>
                  </a:lnTo>
                  <a:lnTo>
                    <a:pt x="1924961" y="323035"/>
                  </a:lnTo>
                  <a:lnTo>
                    <a:pt x="1937027" y="376448"/>
                  </a:lnTo>
                  <a:lnTo>
                    <a:pt x="1937027" y="439191"/>
                  </a:lnTo>
                  <a:lnTo>
                    <a:pt x="1948155" y="501934"/>
                  </a:lnTo>
                  <a:lnTo>
                    <a:pt x="1959292" y="564677"/>
                  </a:lnTo>
                  <a:lnTo>
                    <a:pt x="1959292" y="627419"/>
                  </a:lnTo>
                  <a:lnTo>
                    <a:pt x="1970420" y="690153"/>
                  </a:lnTo>
                  <a:lnTo>
                    <a:pt x="1981557" y="743575"/>
                  </a:lnTo>
                  <a:lnTo>
                    <a:pt x="1981557" y="806318"/>
                  </a:lnTo>
                  <a:lnTo>
                    <a:pt x="1993613" y="851248"/>
                  </a:lnTo>
                  <a:lnTo>
                    <a:pt x="2004750" y="905516"/>
                  </a:lnTo>
                  <a:lnTo>
                    <a:pt x="2004750" y="941125"/>
                  </a:lnTo>
                  <a:lnTo>
                    <a:pt x="2015878" y="976733"/>
                  </a:lnTo>
                  <a:lnTo>
                    <a:pt x="2015878" y="1012342"/>
                  </a:lnTo>
                  <a:lnTo>
                    <a:pt x="2027015" y="1030993"/>
                  </a:lnTo>
                  <a:lnTo>
                    <a:pt x="2038143" y="1048806"/>
                  </a:lnTo>
                  <a:lnTo>
                    <a:pt x="2038143" y="1066611"/>
                  </a:lnTo>
                  <a:lnTo>
                    <a:pt x="2050209" y="1066611"/>
                  </a:lnTo>
                  <a:lnTo>
                    <a:pt x="2061337" y="1075085"/>
                  </a:lnTo>
                  <a:lnTo>
                    <a:pt x="2061337" y="1066611"/>
                  </a:lnTo>
                  <a:lnTo>
                    <a:pt x="2072464" y="1057281"/>
                  </a:lnTo>
                  <a:lnTo>
                    <a:pt x="2083601" y="1048806"/>
                  </a:lnTo>
                  <a:lnTo>
                    <a:pt x="2083601" y="1030993"/>
                  </a:lnTo>
                  <a:lnTo>
                    <a:pt x="2094738" y="1003868"/>
                  </a:lnTo>
                  <a:lnTo>
                    <a:pt x="2106795" y="986063"/>
                  </a:lnTo>
                  <a:lnTo>
                    <a:pt x="2106795" y="958929"/>
                  </a:lnTo>
                  <a:lnTo>
                    <a:pt x="2117923" y="931795"/>
                  </a:lnTo>
                  <a:lnTo>
                    <a:pt x="2117923" y="905516"/>
                  </a:lnTo>
                  <a:lnTo>
                    <a:pt x="2129060" y="886856"/>
                  </a:lnTo>
                  <a:lnTo>
                    <a:pt x="2140188" y="860578"/>
                  </a:lnTo>
                  <a:lnTo>
                    <a:pt x="2140188" y="833443"/>
                  </a:lnTo>
                  <a:lnTo>
                    <a:pt x="2152253" y="815639"/>
                  </a:lnTo>
                  <a:lnTo>
                    <a:pt x="2163381" y="797835"/>
                  </a:lnTo>
                  <a:lnTo>
                    <a:pt x="2163381" y="780030"/>
                  </a:lnTo>
                  <a:lnTo>
                    <a:pt x="2174518" y="762226"/>
                  </a:lnTo>
                  <a:lnTo>
                    <a:pt x="2185646" y="752896"/>
                  </a:lnTo>
                  <a:lnTo>
                    <a:pt x="2196783" y="743575"/>
                  </a:lnTo>
                  <a:lnTo>
                    <a:pt x="2208840" y="752896"/>
                  </a:lnTo>
                  <a:lnTo>
                    <a:pt x="2219977" y="762226"/>
                  </a:lnTo>
                  <a:lnTo>
                    <a:pt x="2219977" y="770700"/>
                  </a:lnTo>
                  <a:lnTo>
                    <a:pt x="2231104" y="780030"/>
                  </a:lnTo>
                  <a:lnTo>
                    <a:pt x="2242242" y="797835"/>
                  </a:lnTo>
                  <a:lnTo>
                    <a:pt x="2242242" y="815639"/>
                  </a:lnTo>
                  <a:lnTo>
                    <a:pt x="2253369" y="833443"/>
                  </a:lnTo>
                  <a:lnTo>
                    <a:pt x="2265426" y="851248"/>
                  </a:lnTo>
                  <a:lnTo>
                    <a:pt x="2265426" y="869052"/>
                  </a:lnTo>
                  <a:lnTo>
                    <a:pt x="2276563" y="886856"/>
                  </a:lnTo>
                  <a:lnTo>
                    <a:pt x="2287691" y="905516"/>
                  </a:lnTo>
                  <a:lnTo>
                    <a:pt x="2287691" y="923321"/>
                  </a:lnTo>
                  <a:lnTo>
                    <a:pt x="2298828" y="941125"/>
                  </a:lnTo>
                  <a:lnTo>
                    <a:pt x="2298828" y="949599"/>
                  </a:lnTo>
                  <a:lnTo>
                    <a:pt x="2309955" y="958929"/>
                  </a:lnTo>
                  <a:lnTo>
                    <a:pt x="2322021" y="968259"/>
                  </a:lnTo>
                  <a:lnTo>
                    <a:pt x="2333149" y="976733"/>
                  </a:lnTo>
                  <a:lnTo>
                    <a:pt x="2344286" y="976733"/>
                  </a:lnTo>
                  <a:lnTo>
                    <a:pt x="2355414" y="968259"/>
                  </a:lnTo>
                  <a:lnTo>
                    <a:pt x="2366551" y="958929"/>
                  </a:lnTo>
                  <a:lnTo>
                    <a:pt x="2366551" y="949599"/>
                  </a:lnTo>
                  <a:lnTo>
                    <a:pt x="2378608" y="941125"/>
                  </a:lnTo>
                  <a:lnTo>
                    <a:pt x="2389745" y="923321"/>
                  </a:lnTo>
                  <a:lnTo>
                    <a:pt x="2389745" y="913991"/>
                  </a:lnTo>
                  <a:lnTo>
                    <a:pt x="2400872" y="896186"/>
                  </a:lnTo>
                  <a:lnTo>
                    <a:pt x="2400872" y="878382"/>
                  </a:lnTo>
                  <a:lnTo>
                    <a:pt x="2412009" y="860578"/>
                  </a:lnTo>
                  <a:lnTo>
                    <a:pt x="2423137" y="842773"/>
                  </a:lnTo>
                  <a:lnTo>
                    <a:pt x="2423137" y="833443"/>
                  </a:lnTo>
                  <a:lnTo>
                    <a:pt x="2435194" y="815639"/>
                  </a:lnTo>
                  <a:lnTo>
                    <a:pt x="2446331" y="806318"/>
                  </a:lnTo>
                  <a:lnTo>
                    <a:pt x="2446331" y="797835"/>
                  </a:lnTo>
                  <a:lnTo>
                    <a:pt x="2457459" y="788505"/>
                  </a:lnTo>
                  <a:lnTo>
                    <a:pt x="2468596" y="780030"/>
                  </a:lnTo>
                  <a:lnTo>
                    <a:pt x="2479723" y="780030"/>
                  </a:lnTo>
                  <a:lnTo>
                    <a:pt x="2491789" y="788505"/>
                  </a:lnTo>
                  <a:lnTo>
                    <a:pt x="2502917" y="797835"/>
                  </a:lnTo>
                  <a:lnTo>
                    <a:pt x="2514054" y="815639"/>
                  </a:lnTo>
                  <a:lnTo>
                    <a:pt x="2525182" y="824123"/>
                  </a:lnTo>
                  <a:lnTo>
                    <a:pt x="2525182" y="842773"/>
                  </a:lnTo>
                  <a:lnTo>
                    <a:pt x="2537248" y="860578"/>
                  </a:lnTo>
                  <a:lnTo>
                    <a:pt x="2548375" y="869052"/>
                  </a:lnTo>
                  <a:lnTo>
                    <a:pt x="2548375" y="886856"/>
                  </a:lnTo>
                  <a:lnTo>
                    <a:pt x="2559512" y="905516"/>
                  </a:lnTo>
                  <a:lnTo>
                    <a:pt x="2570640" y="923321"/>
                  </a:lnTo>
                  <a:lnTo>
                    <a:pt x="2570640" y="931795"/>
                  </a:lnTo>
                  <a:lnTo>
                    <a:pt x="2581777" y="949599"/>
                  </a:lnTo>
                  <a:lnTo>
                    <a:pt x="2593834" y="958929"/>
                  </a:lnTo>
                  <a:lnTo>
                    <a:pt x="2593834" y="968259"/>
                  </a:lnTo>
                  <a:lnTo>
                    <a:pt x="2604962" y="976733"/>
                  </a:lnTo>
                  <a:lnTo>
                    <a:pt x="2616099" y="976733"/>
                  </a:lnTo>
                  <a:lnTo>
                    <a:pt x="2627226" y="968259"/>
                  </a:lnTo>
                  <a:lnTo>
                    <a:pt x="2638363" y="968259"/>
                  </a:lnTo>
                  <a:lnTo>
                    <a:pt x="2650420" y="949599"/>
                  </a:lnTo>
                  <a:lnTo>
                    <a:pt x="2650420" y="941125"/>
                  </a:lnTo>
                  <a:lnTo>
                    <a:pt x="2661557" y="923321"/>
                  </a:lnTo>
                  <a:lnTo>
                    <a:pt x="2672685" y="913991"/>
                  </a:lnTo>
                  <a:lnTo>
                    <a:pt x="2672685" y="896186"/>
                  </a:lnTo>
                  <a:lnTo>
                    <a:pt x="2683822" y="878382"/>
                  </a:lnTo>
                  <a:lnTo>
                    <a:pt x="2683822" y="860578"/>
                  </a:lnTo>
                  <a:lnTo>
                    <a:pt x="2694950" y="842773"/>
                  </a:lnTo>
                  <a:lnTo>
                    <a:pt x="2707016" y="824123"/>
                  </a:lnTo>
                  <a:lnTo>
                    <a:pt x="2707016" y="806318"/>
                  </a:lnTo>
                  <a:lnTo>
                    <a:pt x="2718143" y="788505"/>
                  </a:lnTo>
                  <a:lnTo>
                    <a:pt x="2729280" y="770700"/>
                  </a:lnTo>
                  <a:lnTo>
                    <a:pt x="2729280" y="762226"/>
                  </a:lnTo>
                  <a:lnTo>
                    <a:pt x="2740408" y="752896"/>
                  </a:lnTo>
                  <a:lnTo>
                    <a:pt x="2751545" y="743575"/>
                  </a:lnTo>
                  <a:lnTo>
                    <a:pt x="2763602" y="752896"/>
                  </a:lnTo>
                  <a:lnTo>
                    <a:pt x="2774730" y="762226"/>
                  </a:lnTo>
                  <a:lnTo>
                    <a:pt x="2785867" y="770700"/>
                  </a:lnTo>
                  <a:lnTo>
                    <a:pt x="2785867" y="788505"/>
                  </a:lnTo>
                  <a:lnTo>
                    <a:pt x="2796994" y="806318"/>
                  </a:lnTo>
                  <a:lnTo>
                    <a:pt x="2808131" y="824123"/>
                  </a:lnTo>
                  <a:lnTo>
                    <a:pt x="2808131" y="851248"/>
                  </a:lnTo>
                  <a:lnTo>
                    <a:pt x="2820188" y="878382"/>
                  </a:lnTo>
                  <a:lnTo>
                    <a:pt x="2831325" y="896186"/>
                  </a:lnTo>
                  <a:lnTo>
                    <a:pt x="2831325" y="923321"/>
                  </a:lnTo>
                  <a:lnTo>
                    <a:pt x="2842453" y="949599"/>
                  </a:lnTo>
                  <a:lnTo>
                    <a:pt x="2853590" y="976733"/>
                  </a:lnTo>
                  <a:lnTo>
                    <a:pt x="2853590" y="1003868"/>
                  </a:lnTo>
                  <a:lnTo>
                    <a:pt x="2864718" y="1021672"/>
                  </a:lnTo>
                  <a:lnTo>
                    <a:pt x="2876783" y="1039476"/>
                  </a:lnTo>
                  <a:lnTo>
                    <a:pt x="2876783" y="1057281"/>
                  </a:lnTo>
                  <a:lnTo>
                    <a:pt x="2887911" y="1066611"/>
                  </a:lnTo>
                  <a:lnTo>
                    <a:pt x="2899048" y="1075085"/>
                  </a:lnTo>
                  <a:lnTo>
                    <a:pt x="2910176" y="1066611"/>
                  </a:lnTo>
                  <a:lnTo>
                    <a:pt x="2910176" y="1057281"/>
                  </a:lnTo>
                  <a:lnTo>
                    <a:pt x="2922233" y="1039476"/>
                  </a:lnTo>
                  <a:lnTo>
                    <a:pt x="2933370" y="1021672"/>
                  </a:lnTo>
                  <a:lnTo>
                    <a:pt x="2933370" y="986063"/>
                  </a:lnTo>
                  <a:lnTo>
                    <a:pt x="2944497" y="958929"/>
                  </a:lnTo>
                  <a:lnTo>
                    <a:pt x="2955634" y="913991"/>
                  </a:lnTo>
                  <a:lnTo>
                    <a:pt x="2955634" y="869052"/>
                  </a:lnTo>
                  <a:lnTo>
                    <a:pt x="2966762" y="824123"/>
                  </a:lnTo>
                  <a:lnTo>
                    <a:pt x="2978828" y="770700"/>
                  </a:lnTo>
                  <a:lnTo>
                    <a:pt x="2978828" y="707967"/>
                  </a:lnTo>
                  <a:lnTo>
                    <a:pt x="2989956" y="645224"/>
                  </a:lnTo>
                  <a:lnTo>
                    <a:pt x="2989956" y="591802"/>
                  </a:lnTo>
                  <a:lnTo>
                    <a:pt x="3001093" y="529068"/>
                  </a:lnTo>
                  <a:lnTo>
                    <a:pt x="3012221" y="466325"/>
                  </a:lnTo>
                  <a:lnTo>
                    <a:pt x="3012221" y="403582"/>
                  </a:lnTo>
                  <a:lnTo>
                    <a:pt x="3023358" y="340839"/>
                  </a:lnTo>
                  <a:lnTo>
                    <a:pt x="3035414" y="278096"/>
                  </a:lnTo>
                  <a:lnTo>
                    <a:pt x="3035414" y="224683"/>
                  </a:lnTo>
                  <a:lnTo>
                    <a:pt x="3046551" y="179745"/>
                  </a:lnTo>
                  <a:lnTo>
                    <a:pt x="3057679" y="134806"/>
                  </a:lnTo>
                  <a:lnTo>
                    <a:pt x="3057679" y="89868"/>
                  </a:lnTo>
                  <a:lnTo>
                    <a:pt x="3068816" y="62742"/>
                  </a:lnTo>
                  <a:lnTo>
                    <a:pt x="3079944" y="36455"/>
                  </a:lnTo>
                  <a:lnTo>
                    <a:pt x="3079944" y="18650"/>
                  </a:lnTo>
                  <a:lnTo>
                    <a:pt x="3092010" y="9320"/>
                  </a:lnTo>
                  <a:lnTo>
                    <a:pt x="3092010" y="0"/>
                  </a:lnTo>
                  <a:lnTo>
                    <a:pt x="3103138" y="9320"/>
                  </a:lnTo>
                  <a:lnTo>
                    <a:pt x="3114275" y="18650"/>
                  </a:lnTo>
                  <a:lnTo>
                    <a:pt x="3114275" y="44938"/>
                  </a:lnTo>
                  <a:lnTo>
                    <a:pt x="3125402" y="72063"/>
                  </a:lnTo>
                  <a:lnTo>
                    <a:pt x="3136539" y="107681"/>
                  </a:lnTo>
                  <a:lnTo>
                    <a:pt x="3136539" y="143290"/>
                  </a:lnTo>
                  <a:lnTo>
                    <a:pt x="3148596" y="197549"/>
                  </a:lnTo>
                  <a:lnTo>
                    <a:pt x="3159724" y="242488"/>
                  </a:lnTo>
                  <a:lnTo>
                    <a:pt x="3159724" y="295901"/>
                  </a:lnTo>
                  <a:lnTo>
                    <a:pt x="3170861" y="358644"/>
                  </a:lnTo>
                  <a:lnTo>
                    <a:pt x="3181989" y="421386"/>
                  </a:lnTo>
                  <a:lnTo>
                    <a:pt x="3181989" y="484129"/>
                  </a:lnTo>
                  <a:lnTo>
                    <a:pt x="3193126" y="546872"/>
                  </a:lnTo>
                  <a:lnTo>
                    <a:pt x="3193126" y="609606"/>
                  </a:lnTo>
                  <a:lnTo>
                    <a:pt x="3205182" y="672349"/>
                  </a:lnTo>
                  <a:lnTo>
                    <a:pt x="3216319" y="725771"/>
                  </a:lnTo>
                  <a:lnTo>
                    <a:pt x="3216319" y="788505"/>
                  </a:lnTo>
                  <a:lnTo>
                    <a:pt x="3227447" y="833443"/>
                  </a:lnTo>
                  <a:lnTo>
                    <a:pt x="3238584" y="886856"/>
                  </a:lnTo>
                  <a:lnTo>
                    <a:pt x="3238584" y="931795"/>
                  </a:lnTo>
                  <a:lnTo>
                    <a:pt x="3249712" y="968259"/>
                  </a:lnTo>
                  <a:lnTo>
                    <a:pt x="3261778" y="1003868"/>
                  </a:lnTo>
                  <a:lnTo>
                    <a:pt x="3261778" y="1021672"/>
                  </a:lnTo>
                  <a:lnTo>
                    <a:pt x="3272905" y="1048806"/>
                  </a:lnTo>
                  <a:lnTo>
                    <a:pt x="3272905" y="1057281"/>
                  </a:lnTo>
                  <a:lnTo>
                    <a:pt x="3284042" y="1066611"/>
                  </a:lnTo>
                  <a:lnTo>
                    <a:pt x="3295170" y="1075085"/>
                  </a:lnTo>
                  <a:lnTo>
                    <a:pt x="3306298" y="1066611"/>
                  </a:lnTo>
                  <a:lnTo>
                    <a:pt x="3318364" y="1048806"/>
                  </a:lnTo>
                  <a:lnTo>
                    <a:pt x="3318364" y="1030993"/>
                  </a:lnTo>
                  <a:lnTo>
                    <a:pt x="3329492" y="1012342"/>
                  </a:lnTo>
                  <a:lnTo>
                    <a:pt x="3340629" y="994538"/>
                  </a:lnTo>
                  <a:lnTo>
                    <a:pt x="3340629" y="968259"/>
                  </a:lnTo>
                  <a:lnTo>
                    <a:pt x="3351756" y="941125"/>
                  </a:lnTo>
                  <a:lnTo>
                    <a:pt x="3363822" y="913991"/>
                  </a:lnTo>
                  <a:lnTo>
                    <a:pt x="3363822" y="896186"/>
                  </a:lnTo>
                  <a:lnTo>
                    <a:pt x="3374950" y="869052"/>
                  </a:lnTo>
                  <a:lnTo>
                    <a:pt x="3374950" y="842773"/>
                  </a:lnTo>
                  <a:lnTo>
                    <a:pt x="3386087" y="824123"/>
                  </a:lnTo>
                  <a:lnTo>
                    <a:pt x="3397215" y="797835"/>
                  </a:lnTo>
                  <a:lnTo>
                    <a:pt x="3397215" y="780030"/>
                  </a:lnTo>
                  <a:lnTo>
                    <a:pt x="3408352" y="770700"/>
                  </a:lnTo>
                  <a:lnTo>
                    <a:pt x="3420408" y="762226"/>
                  </a:lnTo>
                  <a:lnTo>
                    <a:pt x="3431546" y="752896"/>
                  </a:lnTo>
                  <a:lnTo>
                    <a:pt x="3442673" y="743575"/>
                  </a:lnTo>
                  <a:lnTo>
                    <a:pt x="3442673" y="752896"/>
                  </a:lnTo>
                  <a:lnTo>
                    <a:pt x="3453810" y="762226"/>
                  </a:lnTo>
                  <a:lnTo>
                    <a:pt x="3464938" y="770700"/>
                  </a:lnTo>
                  <a:lnTo>
                    <a:pt x="3464938" y="780030"/>
                  </a:lnTo>
                  <a:lnTo>
                    <a:pt x="3476995" y="788505"/>
                  </a:lnTo>
                  <a:lnTo>
                    <a:pt x="3476995" y="806318"/>
                  </a:lnTo>
                  <a:lnTo>
                    <a:pt x="3488132" y="824123"/>
                  </a:lnTo>
                  <a:lnTo>
                    <a:pt x="3499259" y="842773"/>
                  </a:lnTo>
                  <a:lnTo>
                    <a:pt x="3499259" y="860578"/>
                  </a:lnTo>
                  <a:lnTo>
                    <a:pt x="3510397" y="878382"/>
                  </a:lnTo>
                  <a:lnTo>
                    <a:pt x="3521524" y="896186"/>
                  </a:lnTo>
                  <a:lnTo>
                    <a:pt x="3521524" y="913991"/>
                  </a:lnTo>
                  <a:lnTo>
                    <a:pt x="3533590" y="931795"/>
                  </a:lnTo>
                  <a:lnTo>
                    <a:pt x="3544718" y="949599"/>
                  </a:lnTo>
                  <a:lnTo>
                    <a:pt x="3544718" y="958929"/>
                  </a:lnTo>
                  <a:lnTo>
                    <a:pt x="3555855" y="968259"/>
                  </a:lnTo>
                  <a:lnTo>
                    <a:pt x="3566983" y="976733"/>
                  </a:lnTo>
                  <a:lnTo>
                    <a:pt x="3578120" y="976733"/>
                  </a:lnTo>
                  <a:lnTo>
                    <a:pt x="3590176" y="968259"/>
                  </a:lnTo>
                  <a:lnTo>
                    <a:pt x="3601313" y="958929"/>
                  </a:lnTo>
                  <a:lnTo>
                    <a:pt x="3612441" y="941125"/>
                  </a:lnTo>
                  <a:lnTo>
                    <a:pt x="3623578" y="931795"/>
                  </a:lnTo>
                  <a:lnTo>
                    <a:pt x="3623578" y="913991"/>
                  </a:lnTo>
                  <a:lnTo>
                    <a:pt x="3634706" y="896186"/>
                  </a:lnTo>
                  <a:lnTo>
                    <a:pt x="3646763" y="886856"/>
                  </a:lnTo>
                  <a:lnTo>
                    <a:pt x="3646763" y="869052"/>
                  </a:lnTo>
                  <a:lnTo>
                    <a:pt x="3657900" y="851248"/>
                  </a:lnTo>
                  <a:lnTo>
                    <a:pt x="3669027" y="833443"/>
                  </a:lnTo>
                  <a:lnTo>
                    <a:pt x="3669027" y="824123"/>
                  </a:lnTo>
                  <a:lnTo>
                    <a:pt x="3680164" y="806318"/>
                  </a:lnTo>
                  <a:lnTo>
                    <a:pt x="3680164" y="797835"/>
                  </a:lnTo>
                  <a:lnTo>
                    <a:pt x="3691292" y="788505"/>
                  </a:lnTo>
                  <a:lnTo>
                    <a:pt x="3703358" y="780030"/>
                  </a:lnTo>
                  <a:lnTo>
                    <a:pt x="3714486" y="780030"/>
                  </a:lnTo>
                </a:path>
              </a:pathLst>
            </a:custGeom>
            <a:ln w="18233">
              <a:solidFill>
                <a:srgbClr val="0000C8"/>
              </a:solidFill>
            </a:ln>
          </p:spPr>
          <p:txBody>
            <a:bodyPr wrap="square" lIns="0" tIns="0" rIns="0" bIns="0" rtlCol="0"/>
            <a:lstStyle/>
            <a:p>
              <a:endParaRPr sz="1710"/>
            </a:p>
          </p:txBody>
        </p:sp>
        <p:sp>
          <p:nvSpPr>
            <p:cNvPr id="39" name="object 38">
              <a:extLst>
                <a:ext uri="{FF2B5EF4-FFF2-40B4-BE49-F238E27FC236}">
                  <a16:creationId xmlns:a16="http://schemas.microsoft.com/office/drawing/2014/main" id="{3E0F4635-B03D-4F1D-BB36-A68E67A4500F}"/>
                </a:ext>
              </a:extLst>
            </p:cNvPr>
            <p:cNvSpPr txBox="1"/>
            <p:nvPr/>
          </p:nvSpPr>
          <p:spPr>
            <a:xfrm>
              <a:off x="8100740" y="3556958"/>
              <a:ext cx="120014" cy="146250"/>
            </a:xfrm>
            <a:prstGeom prst="rect">
              <a:avLst/>
            </a:prstGeom>
          </p:spPr>
          <p:txBody>
            <a:bodyPr vert="horz" wrap="square" lIns="0" tIns="0" rIns="0" bIns="0" rtlCol="0">
              <a:spAutoFit/>
            </a:bodyPr>
            <a:lstStyle/>
            <a:p>
              <a:pPr marL="12066"/>
              <a:r>
                <a:rPr sz="903" spc="10" dirty="0">
                  <a:latin typeface="Symbol"/>
                  <a:cs typeface="Symbol"/>
                </a:rPr>
                <a:t></a:t>
              </a:r>
              <a:endParaRPr sz="903">
                <a:latin typeface="Symbol"/>
                <a:cs typeface="Symbol"/>
              </a:endParaRPr>
            </a:p>
          </p:txBody>
        </p:sp>
        <p:sp>
          <p:nvSpPr>
            <p:cNvPr id="40" name="object 39">
              <a:extLst>
                <a:ext uri="{FF2B5EF4-FFF2-40B4-BE49-F238E27FC236}">
                  <a16:creationId xmlns:a16="http://schemas.microsoft.com/office/drawing/2014/main" id="{21A68F60-01F1-4A4C-BB1C-F8002820181A}"/>
                </a:ext>
              </a:extLst>
            </p:cNvPr>
            <p:cNvSpPr txBox="1"/>
            <p:nvPr/>
          </p:nvSpPr>
          <p:spPr>
            <a:xfrm>
              <a:off x="6862014" y="3559849"/>
              <a:ext cx="712470" cy="146250"/>
            </a:xfrm>
            <a:prstGeom prst="rect">
              <a:avLst/>
            </a:prstGeom>
          </p:spPr>
          <p:txBody>
            <a:bodyPr vert="horz" wrap="square" lIns="0" tIns="0" rIns="0" bIns="0" rtlCol="0">
              <a:spAutoFit/>
            </a:bodyPr>
            <a:lstStyle/>
            <a:p>
              <a:pPr marL="12066">
                <a:tabLst>
                  <a:tab pos="541776" algn="l"/>
                </a:tabLst>
              </a:pPr>
              <a:r>
                <a:rPr sz="903" spc="10" dirty="0">
                  <a:latin typeface="Symbol"/>
                  <a:cs typeface="Symbol"/>
                </a:rPr>
                <a:t></a:t>
              </a:r>
              <a:r>
                <a:rPr sz="903" spc="10" dirty="0">
                  <a:latin typeface="Times New Roman"/>
                  <a:cs typeface="Times New Roman"/>
                </a:rPr>
                <a:t>	</a:t>
              </a:r>
              <a:r>
                <a:rPr sz="903" spc="5" dirty="0">
                  <a:latin typeface="Symbol"/>
                  <a:cs typeface="Symbol"/>
                </a:rPr>
                <a:t></a:t>
              </a:r>
              <a:endParaRPr sz="903">
                <a:latin typeface="Symbol"/>
                <a:cs typeface="Symbol"/>
              </a:endParaRPr>
            </a:p>
          </p:txBody>
        </p:sp>
        <p:sp>
          <p:nvSpPr>
            <p:cNvPr id="41" name="object 40">
              <a:extLst>
                <a:ext uri="{FF2B5EF4-FFF2-40B4-BE49-F238E27FC236}">
                  <a16:creationId xmlns:a16="http://schemas.microsoft.com/office/drawing/2014/main" id="{0033BFD6-B99E-45A2-B06A-95C98A41A076}"/>
                </a:ext>
              </a:extLst>
            </p:cNvPr>
            <p:cNvSpPr txBox="1"/>
            <p:nvPr/>
          </p:nvSpPr>
          <p:spPr>
            <a:xfrm>
              <a:off x="5573734" y="3548763"/>
              <a:ext cx="160655" cy="146250"/>
            </a:xfrm>
            <a:prstGeom prst="rect">
              <a:avLst/>
            </a:prstGeom>
          </p:spPr>
          <p:txBody>
            <a:bodyPr vert="horz" wrap="square" lIns="0" tIns="0" rIns="0" bIns="0" rtlCol="0">
              <a:spAutoFit/>
            </a:bodyPr>
            <a:lstStyle/>
            <a:p>
              <a:pPr marL="12066"/>
              <a:r>
                <a:rPr sz="903" spc="10" dirty="0">
                  <a:latin typeface="Symbol"/>
                  <a:cs typeface="Symbol"/>
                </a:rPr>
                <a:t></a:t>
              </a:r>
              <a:endParaRPr sz="903">
                <a:latin typeface="Symbol"/>
                <a:cs typeface="Symbol"/>
              </a:endParaRPr>
            </a:p>
          </p:txBody>
        </p:sp>
        <p:sp>
          <p:nvSpPr>
            <p:cNvPr id="42" name="object 41">
              <a:extLst>
                <a:ext uri="{FF2B5EF4-FFF2-40B4-BE49-F238E27FC236}">
                  <a16:creationId xmlns:a16="http://schemas.microsoft.com/office/drawing/2014/main" id="{74B8072E-C197-49BB-B2CF-8D557F817705}"/>
                </a:ext>
              </a:extLst>
            </p:cNvPr>
            <p:cNvSpPr txBox="1"/>
            <p:nvPr/>
          </p:nvSpPr>
          <p:spPr>
            <a:xfrm>
              <a:off x="4902727" y="3548763"/>
              <a:ext cx="222250" cy="146250"/>
            </a:xfrm>
            <a:prstGeom prst="rect">
              <a:avLst/>
            </a:prstGeom>
          </p:spPr>
          <p:txBody>
            <a:bodyPr vert="horz" wrap="square" lIns="0" tIns="0" rIns="0" bIns="0" rtlCol="0">
              <a:spAutoFit/>
            </a:bodyPr>
            <a:lstStyle/>
            <a:p>
              <a:pPr marL="12066"/>
              <a:r>
                <a:rPr sz="903" spc="5" dirty="0">
                  <a:latin typeface="Symbol"/>
                  <a:cs typeface="Symbol"/>
                </a:rPr>
                <a:t></a:t>
              </a:r>
              <a:endParaRPr sz="903">
                <a:latin typeface="Symbol"/>
                <a:cs typeface="Symbol"/>
              </a:endParaRPr>
            </a:p>
          </p:txBody>
        </p:sp>
        <p:sp>
          <p:nvSpPr>
            <p:cNvPr id="43" name="object 42">
              <a:extLst>
                <a:ext uri="{FF2B5EF4-FFF2-40B4-BE49-F238E27FC236}">
                  <a16:creationId xmlns:a16="http://schemas.microsoft.com/office/drawing/2014/main" id="{8B8EC424-5487-44CF-ACB2-3A2DC103A4B6}"/>
                </a:ext>
              </a:extLst>
            </p:cNvPr>
            <p:cNvSpPr txBox="1"/>
            <p:nvPr/>
          </p:nvSpPr>
          <p:spPr>
            <a:xfrm>
              <a:off x="6358596" y="2325831"/>
              <a:ext cx="471805" cy="215426"/>
            </a:xfrm>
            <a:prstGeom prst="rect">
              <a:avLst/>
            </a:prstGeom>
          </p:spPr>
          <p:txBody>
            <a:bodyPr vert="horz" wrap="square" lIns="0" tIns="0" rIns="0" bIns="0" rtlCol="0">
              <a:spAutoFit/>
            </a:bodyPr>
            <a:lstStyle/>
            <a:p>
              <a:pPr marL="12066"/>
              <a:r>
                <a:rPr sz="1330" i="1" spc="33" dirty="0">
                  <a:latin typeface="Times New Roman"/>
                  <a:cs typeface="Times New Roman"/>
                </a:rPr>
                <a:t>X</a:t>
              </a:r>
              <a:r>
                <a:rPr sz="1330" spc="19" dirty="0">
                  <a:latin typeface="Times New Roman"/>
                  <a:cs typeface="Times New Roman"/>
                </a:rPr>
                <a:t>(e</a:t>
              </a:r>
              <a:r>
                <a:rPr sz="1283" spc="14" baseline="40123" dirty="0">
                  <a:latin typeface="Times New Roman"/>
                  <a:cs typeface="Times New Roman"/>
                </a:rPr>
                <a:t>j</a:t>
              </a:r>
              <a:r>
                <a:rPr sz="1283" spc="42" baseline="40123" dirty="0">
                  <a:latin typeface="Symbol"/>
                  <a:cs typeface="Symbol"/>
                </a:rPr>
                <a:t></a:t>
              </a:r>
              <a:r>
                <a:rPr sz="1330" spc="19" dirty="0">
                  <a:latin typeface="Symbol"/>
                  <a:cs typeface="Symbol"/>
                </a:rPr>
                <a:t></a:t>
              </a:r>
              <a:endParaRPr sz="1330">
                <a:latin typeface="Symbol"/>
                <a:cs typeface="Symbol"/>
              </a:endParaRPr>
            </a:p>
          </p:txBody>
        </p:sp>
        <p:sp>
          <p:nvSpPr>
            <p:cNvPr id="44" name="object 43">
              <a:extLst>
                <a:ext uri="{FF2B5EF4-FFF2-40B4-BE49-F238E27FC236}">
                  <a16:creationId xmlns:a16="http://schemas.microsoft.com/office/drawing/2014/main" id="{2782AAFC-6CA9-4C9F-9FF6-76E22E3A38B4}"/>
                </a:ext>
              </a:extLst>
            </p:cNvPr>
            <p:cNvSpPr txBox="1"/>
            <p:nvPr/>
          </p:nvSpPr>
          <p:spPr>
            <a:xfrm>
              <a:off x="8045296" y="3025405"/>
              <a:ext cx="165100" cy="215426"/>
            </a:xfrm>
            <a:prstGeom prst="rect">
              <a:avLst/>
            </a:prstGeom>
          </p:spPr>
          <p:txBody>
            <a:bodyPr vert="horz" wrap="square" lIns="0" tIns="0" rIns="0" bIns="0" rtlCol="0">
              <a:spAutoFit/>
            </a:bodyPr>
            <a:lstStyle/>
            <a:p>
              <a:pPr marL="12066"/>
              <a:r>
                <a:rPr sz="1330" spc="14" dirty="0">
                  <a:latin typeface="Times New Roman"/>
                  <a:cs typeface="Times New Roman"/>
                </a:rPr>
                <a:t>...</a:t>
              </a:r>
              <a:endParaRPr sz="1330">
                <a:latin typeface="Times New Roman"/>
                <a:cs typeface="Times New Roman"/>
              </a:endParaRPr>
            </a:p>
          </p:txBody>
        </p:sp>
        <p:sp>
          <p:nvSpPr>
            <p:cNvPr id="45" name="object 44">
              <a:extLst>
                <a:ext uri="{FF2B5EF4-FFF2-40B4-BE49-F238E27FC236}">
                  <a16:creationId xmlns:a16="http://schemas.microsoft.com/office/drawing/2014/main" id="{AE151D38-5A8D-4072-A941-1E3D1EDA067A}"/>
                </a:ext>
              </a:extLst>
            </p:cNvPr>
            <p:cNvSpPr txBox="1"/>
            <p:nvPr/>
          </p:nvSpPr>
          <p:spPr>
            <a:xfrm>
              <a:off x="4304198" y="3025405"/>
              <a:ext cx="165100" cy="215426"/>
            </a:xfrm>
            <a:prstGeom prst="rect">
              <a:avLst/>
            </a:prstGeom>
          </p:spPr>
          <p:txBody>
            <a:bodyPr vert="horz" wrap="square" lIns="0" tIns="0" rIns="0" bIns="0" rtlCol="0">
              <a:spAutoFit/>
            </a:bodyPr>
            <a:lstStyle/>
            <a:p>
              <a:pPr marL="12066"/>
              <a:r>
                <a:rPr sz="1330" spc="14" dirty="0">
                  <a:latin typeface="Times New Roman"/>
                  <a:cs typeface="Times New Roman"/>
                </a:rPr>
                <a:t>...</a:t>
              </a:r>
              <a:endParaRPr sz="1330">
                <a:latin typeface="Times New Roman"/>
                <a:cs typeface="Times New Roman"/>
              </a:endParaRPr>
            </a:p>
          </p:txBody>
        </p:sp>
        <p:sp>
          <p:nvSpPr>
            <p:cNvPr id="46" name="object 45">
              <a:extLst>
                <a:ext uri="{FF2B5EF4-FFF2-40B4-BE49-F238E27FC236}">
                  <a16:creationId xmlns:a16="http://schemas.microsoft.com/office/drawing/2014/main" id="{E3C7DE4A-FD45-4000-B0BC-D540CF26186B}"/>
                </a:ext>
              </a:extLst>
            </p:cNvPr>
            <p:cNvSpPr txBox="1"/>
            <p:nvPr/>
          </p:nvSpPr>
          <p:spPr>
            <a:xfrm>
              <a:off x="5131752" y="3938789"/>
              <a:ext cx="2427605" cy="276976"/>
            </a:xfrm>
            <a:prstGeom prst="rect">
              <a:avLst/>
            </a:prstGeom>
          </p:spPr>
          <p:txBody>
            <a:bodyPr vert="horz" wrap="square" lIns="0" tIns="0" rIns="0" bIns="0" rtlCol="0">
              <a:spAutoFit/>
            </a:bodyPr>
            <a:lstStyle/>
            <a:p>
              <a:pPr marL="12066"/>
              <a:r>
                <a:rPr sz="1710" i="1" dirty="0">
                  <a:latin typeface="Times New Roman"/>
                  <a:cs typeface="Times New Roman"/>
                </a:rPr>
                <a:t>M</a:t>
              </a:r>
              <a:r>
                <a:rPr sz="1710" i="1" spc="-5" dirty="0">
                  <a:latin typeface="Times New Roman"/>
                  <a:cs typeface="Times New Roman"/>
                </a:rPr>
                <a:t> </a:t>
              </a:r>
              <a:r>
                <a:rPr sz="1710" i="1" dirty="0">
                  <a:latin typeface="Times New Roman"/>
                  <a:cs typeface="Times New Roman"/>
                </a:rPr>
                <a:t>= </a:t>
              </a:r>
              <a:r>
                <a:rPr sz="1710" dirty="0">
                  <a:latin typeface="Times New Roman"/>
                  <a:cs typeface="Times New Roman"/>
                </a:rPr>
                <a:t>4</a:t>
              </a:r>
              <a:r>
                <a:rPr sz="1710" dirty="0">
                  <a:latin typeface="Arial Unicode MS"/>
                  <a:cs typeface="Arial Unicode MS"/>
                </a:rPr>
                <a:t>时矩形序列的频谱</a:t>
              </a:r>
              <a:endParaRPr sz="1710">
                <a:latin typeface="Arial Unicode MS"/>
                <a:cs typeface="Arial Unicode MS"/>
              </a:endParaRPr>
            </a:p>
          </p:txBody>
        </p:sp>
        <p:sp>
          <p:nvSpPr>
            <p:cNvPr id="47" name="object 46">
              <a:extLst>
                <a:ext uri="{FF2B5EF4-FFF2-40B4-BE49-F238E27FC236}">
                  <a16:creationId xmlns:a16="http://schemas.microsoft.com/office/drawing/2014/main" id="{3C87A56E-0F96-4509-8514-4F0413BFECA8}"/>
                </a:ext>
              </a:extLst>
            </p:cNvPr>
            <p:cNvSpPr/>
            <p:nvPr/>
          </p:nvSpPr>
          <p:spPr>
            <a:xfrm>
              <a:off x="600741" y="3570041"/>
              <a:ext cx="3387090" cy="0"/>
            </a:xfrm>
            <a:custGeom>
              <a:avLst/>
              <a:gdLst/>
              <a:ahLst/>
              <a:cxnLst/>
              <a:rect l="l" t="t" r="r" b="b"/>
              <a:pathLst>
                <a:path w="3387090">
                  <a:moveTo>
                    <a:pt x="0" y="0"/>
                  </a:moveTo>
                  <a:lnTo>
                    <a:pt x="3386485" y="0"/>
                  </a:lnTo>
                </a:path>
              </a:pathLst>
            </a:custGeom>
            <a:ln w="15460">
              <a:solidFill>
                <a:srgbClr val="000000"/>
              </a:solidFill>
            </a:ln>
          </p:spPr>
          <p:txBody>
            <a:bodyPr wrap="square" lIns="0" tIns="0" rIns="0" bIns="0" rtlCol="0"/>
            <a:lstStyle/>
            <a:p>
              <a:endParaRPr sz="1710"/>
            </a:p>
          </p:txBody>
        </p:sp>
        <p:sp>
          <p:nvSpPr>
            <p:cNvPr id="48" name="object 47">
              <a:extLst>
                <a:ext uri="{FF2B5EF4-FFF2-40B4-BE49-F238E27FC236}">
                  <a16:creationId xmlns:a16="http://schemas.microsoft.com/office/drawing/2014/main" id="{FB2D771D-BB71-4CDC-8F9B-4CBA52B3F8B2}"/>
                </a:ext>
              </a:extLst>
            </p:cNvPr>
            <p:cNvSpPr/>
            <p:nvPr/>
          </p:nvSpPr>
          <p:spPr>
            <a:xfrm>
              <a:off x="3973677" y="3515928"/>
              <a:ext cx="162560" cy="108585"/>
            </a:xfrm>
            <a:custGeom>
              <a:avLst/>
              <a:gdLst/>
              <a:ahLst/>
              <a:cxnLst/>
              <a:rect l="l" t="t" r="r" b="b"/>
              <a:pathLst>
                <a:path w="162560" h="108585">
                  <a:moveTo>
                    <a:pt x="0" y="108226"/>
                  </a:moveTo>
                  <a:lnTo>
                    <a:pt x="0" y="0"/>
                  </a:lnTo>
                  <a:lnTo>
                    <a:pt x="162572" y="54113"/>
                  </a:lnTo>
                  <a:lnTo>
                    <a:pt x="0" y="108226"/>
                  </a:lnTo>
                  <a:close/>
                </a:path>
              </a:pathLst>
            </a:custGeom>
            <a:solidFill>
              <a:srgbClr val="000000"/>
            </a:solidFill>
          </p:spPr>
          <p:txBody>
            <a:bodyPr wrap="square" lIns="0" tIns="0" rIns="0" bIns="0" rtlCol="0"/>
            <a:lstStyle/>
            <a:p>
              <a:endParaRPr sz="1710"/>
            </a:p>
          </p:txBody>
        </p:sp>
        <p:sp>
          <p:nvSpPr>
            <p:cNvPr id="49" name="object 48">
              <a:extLst>
                <a:ext uri="{FF2B5EF4-FFF2-40B4-BE49-F238E27FC236}">
                  <a16:creationId xmlns:a16="http://schemas.microsoft.com/office/drawing/2014/main" id="{513FB3D2-3427-47A0-AAC7-D168F1F9BB6B}"/>
                </a:ext>
              </a:extLst>
            </p:cNvPr>
            <p:cNvSpPr/>
            <p:nvPr/>
          </p:nvSpPr>
          <p:spPr>
            <a:xfrm>
              <a:off x="2307539" y="2554626"/>
              <a:ext cx="0" cy="1014094"/>
            </a:xfrm>
            <a:custGeom>
              <a:avLst/>
              <a:gdLst/>
              <a:ahLst/>
              <a:cxnLst/>
              <a:rect l="l" t="t" r="r" b="b"/>
              <a:pathLst>
                <a:path h="1014095">
                  <a:moveTo>
                    <a:pt x="0" y="1013892"/>
                  </a:moveTo>
                  <a:lnTo>
                    <a:pt x="0" y="0"/>
                  </a:lnTo>
                </a:path>
              </a:pathLst>
            </a:custGeom>
            <a:ln w="15483">
              <a:solidFill>
                <a:srgbClr val="000000"/>
              </a:solidFill>
            </a:ln>
          </p:spPr>
          <p:txBody>
            <a:bodyPr wrap="square" lIns="0" tIns="0" rIns="0" bIns="0" rtlCol="0"/>
            <a:lstStyle/>
            <a:p>
              <a:endParaRPr sz="1710"/>
            </a:p>
          </p:txBody>
        </p:sp>
        <p:sp>
          <p:nvSpPr>
            <p:cNvPr id="50" name="object 49">
              <a:extLst>
                <a:ext uri="{FF2B5EF4-FFF2-40B4-BE49-F238E27FC236}">
                  <a16:creationId xmlns:a16="http://schemas.microsoft.com/office/drawing/2014/main" id="{DFDF9C57-DE4D-4CEE-8A28-F2D3960CE1E6}"/>
                </a:ext>
              </a:extLst>
            </p:cNvPr>
            <p:cNvSpPr/>
            <p:nvPr/>
          </p:nvSpPr>
          <p:spPr>
            <a:xfrm>
              <a:off x="2237868" y="2363297"/>
              <a:ext cx="139700" cy="208915"/>
            </a:xfrm>
            <a:custGeom>
              <a:avLst/>
              <a:gdLst/>
              <a:ahLst/>
              <a:cxnLst/>
              <a:rect l="l" t="t" r="r" b="b"/>
              <a:pathLst>
                <a:path w="139700" h="208914">
                  <a:moveTo>
                    <a:pt x="139347" y="208722"/>
                  </a:moveTo>
                  <a:lnTo>
                    <a:pt x="0" y="208722"/>
                  </a:lnTo>
                  <a:lnTo>
                    <a:pt x="69673" y="0"/>
                  </a:lnTo>
                  <a:lnTo>
                    <a:pt x="139347" y="208722"/>
                  </a:lnTo>
                  <a:close/>
                </a:path>
              </a:pathLst>
            </a:custGeom>
            <a:solidFill>
              <a:srgbClr val="000000"/>
            </a:solidFill>
          </p:spPr>
          <p:txBody>
            <a:bodyPr wrap="square" lIns="0" tIns="0" rIns="0" bIns="0" rtlCol="0"/>
            <a:lstStyle/>
            <a:p>
              <a:endParaRPr sz="1710"/>
            </a:p>
          </p:txBody>
        </p:sp>
        <p:sp>
          <p:nvSpPr>
            <p:cNvPr id="51" name="object 50">
              <a:extLst>
                <a:ext uri="{FF2B5EF4-FFF2-40B4-BE49-F238E27FC236}">
                  <a16:creationId xmlns:a16="http://schemas.microsoft.com/office/drawing/2014/main" id="{0FEBCE5A-D9EE-4598-9233-D9A046937DBF}"/>
                </a:ext>
              </a:extLst>
            </p:cNvPr>
            <p:cNvSpPr txBox="1"/>
            <p:nvPr/>
          </p:nvSpPr>
          <p:spPr>
            <a:xfrm>
              <a:off x="2416770" y="2385658"/>
              <a:ext cx="292735" cy="207800"/>
            </a:xfrm>
            <a:prstGeom prst="rect">
              <a:avLst/>
            </a:prstGeom>
          </p:spPr>
          <p:txBody>
            <a:bodyPr vert="horz" wrap="square" lIns="0" tIns="0" rIns="0" bIns="0" rtlCol="0">
              <a:spAutoFit/>
            </a:bodyPr>
            <a:lstStyle/>
            <a:p>
              <a:pPr marL="12066"/>
              <a:r>
                <a:rPr sz="1283" i="1" spc="-5" dirty="0">
                  <a:latin typeface="Times New Roman"/>
                  <a:cs typeface="Times New Roman"/>
                </a:rPr>
                <a:t>x</a:t>
              </a:r>
              <a:r>
                <a:rPr sz="1283" dirty="0">
                  <a:latin typeface="Times New Roman"/>
                  <a:cs typeface="Times New Roman"/>
                </a:rPr>
                <a:t>[</a:t>
              </a:r>
              <a:r>
                <a:rPr sz="1283" i="1" spc="-5" dirty="0">
                  <a:latin typeface="Times New Roman"/>
                  <a:cs typeface="Times New Roman"/>
                </a:rPr>
                <a:t>k</a:t>
              </a:r>
              <a:r>
                <a:rPr sz="1283" dirty="0">
                  <a:latin typeface="Times New Roman"/>
                  <a:cs typeface="Times New Roman"/>
                </a:rPr>
                <a:t>]</a:t>
              </a:r>
              <a:endParaRPr sz="1283">
                <a:latin typeface="Times New Roman"/>
                <a:cs typeface="Times New Roman"/>
              </a:endParaRPr>
            </a:p>
          </p:txBody>
        </p:sp>
        <p:sp>
          <p:nvSpPr>
            <p:cNvPr id="52" name="object 51">
              <a:extLst>
                <a:ext uri="{FF2B5EF4-FFF2-40B4-BE49-F238E27FC236}">
                  <a16:creationId xmlns:a16="http://schemas.microsoft.com/office/drawing/2014/main" id="{425C41D9-2FBC-418C-B191-AAE241FB09D0}"/>
                </a:ext>
              </a:extLst>
            </p:cNvPr>
            <p:cNvSpPr txBox="1"/>
            <p:nvPr/>
          </p:nvSpPr>
          <p:spPr>
            <a:xfrm>
              <a:off x="3760655" y="3617393"/>
              <a:ext cx="102235" cy="207800"/>
            </a:xfrm>
            <a:prstGeom prst="rect">
              <a:avLst/>
            </a:prstGeom>
          </p:spPr>
          <p:txBody>
            <a:bodyPr vert="horz" wrap="square" lIns="0" tIns="0" rIns="0" bIns="0" rtlCol="0">
              <a:spAutoFit/>
            </a:bodyPr>
            <a:lstStyle/>
            <a:p>
              <a:pPr marL="12066"/>
              <a:r>
                <a:rPr sz="1283" i="1" dirty="0">
                  <a:latin typeface="Times New Roman"/>
                  <a:cs typeface="Times New Roman"/>
                </a:rPr>
                <a:t>k</a:t>
              </a:r>
              <a:endParaRPr sz="1283">
                <a:latin typeface="Times New Roman"/>
                <a:cs typeface="Times New Roman"/>
              </a:endParaRPr>
            </a:p>
          </p:txBody>
        </p:sp>
        <p:sp>
          <p:nvSpPr>
            <p:cNvPr id="53" name="object 52">
              <a:extLst>
                <a:ext uri="{FF2B5EF4-FFF2-40B4-BE49-F238E27FC236}">
                  <a16:creationId xmlns:a16="http://schemas.microsoft.com/office/drawing/2014/main" id="{43C9F3E5-FF98-43BB-A66A-9D5CF2E1BF43}"/>
                </a:ext>
              </a:extLst>
            </p:cNvPr>
            <p:cNvSpPr/>
            <p:nvPr/>
          </p:nvSpPr>
          <p:spPr>
            <a:xfrm>
              <a:off x="1697970" y="3220698"/>
              <a:ext cx="0" cy="354330"/>
            </a:xfrm>
            <a:custGeom>
              <a:avLst/>
              <a:gdLst/>
              <a:ahLst/>
              <a:cxnLst/>
              <a:rect l="l" t="t" r="r" b="b"/>
              <a:pathLst>
                <a:path h="354329">
                  <a:moveTo>
                    <a:pt x="0" y="353904"/>
                  </a:moveTo>
                  <a:lnTo>
                    <a:pt x="0" y="0"/>
                  </a:lnTo>
                </a:path>
              </a:pathLst>
            </a:custGeom>
            <a:ln w="15483">
              <a:solidFill>
                <a:srgbClr val="000000"/>
              </a:solidFill>
            </a:ln>
          </p:spPr>
          <p:txBody>
            <a:bodyPr wrap="square" lIns="0" tIns="0" rIns="0" bIns="0" rtlCol="0"/>
            <a:lstStyle/>
            <a:p>
              <a:endParaRPr sz="1710"/>
            </a:p>
          </p:txBody>
        </p:sp>
        <p:sp>
          <p:nvSpPr>
            <p:cNvPr id="54" name="object 53">
              <a:extLst>
                <a:ext uri="{FF2B5EF4-FFF2-40B4-BE49-F238E27FC236}">
                  <a16:creationId xmlns:a16="http://schemas.microsoft.com/office/drawing/2014/main" id="{51130CBA-E69B-4677-8488-42FD07462A36}"/>
                </a:ext>
              </a:extLst>
            </p:cNvPr>
            <p:cNvSpPr/>
            <p:nvPr/>
          </p:nvSpPr>
          <p:spPr>
            <a:xfrm>
              <a:off x="1663574" y="3187007"/>
              <a:ext cx="67310" cy="68580"/>
            </a:xfrm>
            <a:custGeom>
              <a:avLst/>
              <a:gdLst/>
              <a:ahLst/>
              <a:cxnLst/>
              <a:rect l="l" t="t" r="r" b="b"/>
              <a:pathLst>
                <a:path w="67310" h="68579">
                  <a:moveTo>
                    <a:pt x="34396" y="68480"/>
                  </a:moveTo>
                  <a:lnTo>
                    <a:pt x="2228" y="44151"/>
                  </a:lnTo>
                  <a:lnTo>
                    <a:pt x="0" y="28200"/>
                  </a:lnTo>
                  <a:lnTo>
                    <a:pt x="4326" y="16656"/>
                  </a:lnTo>
                  <a:lnTo>
                    <a:pt x="13079" y="7509"/>
                  </a:lnTo>
                  <a:lnTo>
                    <a:pt x="26021" y="1656"/>
                  </a:lnTo>
                  <a:lnTo>
                    <a:pt x="42913" y="0"/>
                  </a:lnTo>
                  <a:lnTo>
                    <a:pt x="53301" y="5139"/>
                  </a:lnTo>
                  <a:lnTo>
                    <a:pt x="61314" y="14509"/>
                  </a:lnTo>
                  <a:lnTo>
                    <a:pt x="66144" y="28131"/>
                  </a:lnTo>
                  <a:lnTo>
                    <a:pt x="66979" y="46027"/>
                  </a:lnTo>
                  <a:lnTo>
                    <a:pt x="59623" y="57680"/>
                  </a:lnTo>
                  <a:lnTo>
                    <a:pt x="48352" y="65575"/>
                  </a:lnTo>
                  <a:lnTo>
                    <a:pt x="34396" y="68480"/>
                  </a:lnTo>
                  <a:close/>
                </a:path>
              </a:pathLst>
            </a:custGeom>
            <a:solidFill>
              <a:srgbClr val="000000"/>
            </a:solidFill>
          </p:spPr>
          <p:txBody>
            <a:bodyPr wrap="square" lIns="0" tIns="0" rIns="0" bIns="0" rtlCol="0"/>
            <a:lstStyle/>
            <a:p>
              <a:endParaRPr sz="1710"/>
            </a:p>
          </p:txBody>
        </p:sp>
        <p:sp>
          <p:nvSpPr>
            <p:cNvPr id="55" name="object 54">
              <a:extLst>
                <a:ext uri="{FF2B5EF4-FFF2-40B4-BE49-F238E27FC236}">
                  <a16:creationId xmlns:a16="http://schemas.microsoft.com/office/drawing/2014/main" id="{5DD32071-161F-493A-8C22-4E0F28E15A03}"/>
                </a:ext>
              </a:extLst>
            </p:cNvPr>
            <p:cNvSpPr/>
            <p:nvPr/>
          </p:nvSpPr>
          <p:spPr>
            <a:xfrm>
              <a:off x="1362727" y="3551781"/>
              <a:ext cx="36830" cy="36830"/>
            </a:xfrm>
            <a:custGeom>
              <a:avLst/>
              <a:gdLst/>
              <a:ahLst/>
              <a:cxnLst/>
              <a:rect l="l" t="t" r="r" b="b"/>
              <a:pathLst>
                <a:path w="36830" h="36829">
                  <a:moveTo>
                    <a:pt x="16976" y="36474"/>
                  </a:moveTo>
                  <a:lnTo>
                    <a:pt x="4918" y="30601"/>
                  </a:lnTo>
                  <a:lnTo>
                    <a:pt x="0" y="17311"/>
                  </a:lnTo>
                  <a:lnTo>
                    <a:pt x="5721" y="5036"/>
                  </a:lnTo>
                  <a:lnTo>
                    <a:pt x="18787" y="0"/>
                  </a:lnTo>
                  <a:lnTo>
                    <a:pt x="31370" y="5516"/>
                  </a:lnTo>
                  <a:lnTo>
                    <a:pt x="36554" y="18255"/>
                  </a:lnTo>
                  <a:lnTo>
                    <a:pt x="36488" y="19824"/>
                  </a:lnTo>
                  <a:lnTo>
                    <a:pt x="30481" y="31670"/>
                  </a:lnTo>
                  <a:lnTo>
                    <a:pt x="16976" y="36474"/>
                  </a:lnTo>
                  <a:close/>
                </a:path>
              </a:pathLst>
            </a:custGeom>
            <a:solidFill>
              <a:srgbClr val="000000"/>
            </a:solidFill>
          </p:spPr>
          <p:txBody>
            <a:bodyPr wrap="square" lIns="0" tIns="0" rIns="0" bIns="0" rtlCol="0"/>
            <a:lstStyle/>
            <a:p>
              <a:endParaRPr sz="1710"/>
            </a:p>
          </p:txBody>
        </p:sp>
        <p:sp>
          <p:nvSpPr>
            <p:cNvPr id="56" name="object 55">
              <a:extLst>
                <a:ext uri="{FF2B5EF4-FFF2-40B4-BE49-F238E27FC236}">
                  <a16:creationId xmlns:a16="http://schemas.microsoft.com/office/drawing/2014/main" id="{FBC7F772-BE11-4ABC-82D1-288DF378C859}"/>
                </a:ext>
              </a:extLst>
            </p:cNvPr>
            <p:cNvSpPr/>
            <p:nvPr/>
          </p:nvSpPr>
          <p:spPr>
            <a:xfrm>
              <a:off x="1362727" y="3551781"/>
              <a:ext cx="36830" cy="36830"/>
            </a:xfrm>
            <a:custGeom>
              <a:avLst/>
              <a:gdLst/>
              <a:ahLst/>
              <a:cxnLst/>
              <a:rect l="l" t="t" r="r" b="b"/>
              <a:pathLst>
                <a:path w="36830" h="36829">
                  <a:moveTo>
                    <a:pt x="36554" y="18255"/>
                  </a:moveTo>
                  <a:lnTo>
                    <a:pt x="31370" y="5516"/>
                  </a:lnTo>
                  <a:lnTo>
                    <a:pt x="18787" y="0"/>
                  </a:lnTo>
                  <a:lnTo>
                    <a:pt x="5721" y="5036"/>
                  </a:lnTo>
                  <a:lnTo>
                    <a:pt x="0" y="17311"/>
                  </a:lnTo>
                  <a:lnTo>
                    <a:pt x="4918" y="30601"/>
                  </a:lnTo>
                  <a:lnTo>
                    <a:pt x="16976" y="36474"/>
                  </a:lnTo>
                  <a:lnTo>
                    <a:pt x="30481" y="31670"/>
                  </a:lnTo>
                  <a:lnTo>
                    <a:pt x="36488" y="19824"/>
                  </a:lnTo>
                  <a:lnTo>
                    <a:pt x="36554" y="18255"/>
                  </a:lnTo>
                  <a:close/>
                </a:path>
              </a:pathLst>
            </a:custGeom>
            <a:ln w="15471">
              <a:solidFill>
                <a:srgbClr val="000000"/>
              </a:solidFill>
            </a:ln>
          </p:spPr>
          <p:txBody>
            <a:bodyPr wrap="square" lIns="0" tIns="0" rIns="0" bIns="0" rtlCol="0"/>
            <a:lstStyle/>
            <a:p>
              <a:endParaRPr sz="1710"/>
            </a:p>
          </p:txBody>
        </p:sp>
        <p:sp>
          <p:nvSpPr>
            <p:cNvPr id="57" name="object 56">
              <a:extLst>
                <a:ext uri="{FF2B5EF4-FFF2-40B4-BE49-F238E27FC236}">
                  <a16:creationId xmlns:a16="http://schemas.microsoft.com/office/drawing/2014/main" id="{04D9A85A-EEE6-4C1F-B5E0-D029806D31DA}"/>
                </a:ext>
              </a:extLst>
            </p:cNvPr>
            <p:cNvSpPr/>
            <p:nvPr/>
          </p:nvSpPr>
          <p:spPr>
            <a:xfrm>
              <a:off x="3032950" y="3551781"/>
              <a:ext cx="36830" cy="36830"/>
            </a:xfrm>
            <a:custGeom>
              <a:avLst/>
              <a:gdLst/>
              <a:ahLst/>
              <a:cxnLst/>
              <a:rect l="l" t="t" r="r" b="b"/>
              <a:pathLst>
                <a:path w="36830" h="36829">
                  <a:moveTo>
                    <a:pt x="16976" y="36474"/>
                  </a:moveTo>
                  <a:lnTo>
                    <a:pt x="4918" y="30601"/>
                  </a:lnTo>
                  <a:lnTo>
                    <a:pt x="0" y="17311"/>
                  </a:lnTo>
                  <a:lnTo>
                    <a:pt x="5721" y="5036"/>
                  </a:lnTo>
                  <a:lnTo>
                    <a:pt x="18787" y="0"/>
                  </a:lnTo>
                  <a:lnTo>
                    <a:pt x="31370" y="5516"/>
                  </a:lnTo>
                  <a:lnTo>
                    <a:pt x="36554" y="18255"/>
                  </a:lnTo>
                  <a:lnTo>
                    <a:pt x="36488" y="19824"/>
                  </a:lnTo>
                  <a:lnTo>
                    <a:pt x="30481" y="31670"/>
                  </a:lnTo>
                  <a:lnTo>
                    <a:pt x="16976" y="36474"/>
                  </a:lnTo>
                  <a:close/>
                </a:path>
              </a:pathLst>
            </a:custGeom>
            <a:solidFill>
              <a:srgbClr val="000000"/>
            </a:solidFill>
          </p:spPr>
          <p:txBody>
            <a:bodyPr wrap="square" lIns="0" tIns="0" rIns="0" bIns="0" rtlCol="0"/>
            <a:lstStyle/>
            <a:p>
              <a:endParaRPr sz="1710"/>
            </a:p>
          </p:txBody>
        </p:sp>
        <p:sp>
          <p:nvSpPr>
            <p:cNvPr id="58" name="object 57">
              <a:extLst>
                <a:ext uri="{FF2B5EF4-FFF2-40B4-BE49-F238E27FC236}">
                  <a16:creationId xmlns:a16="http://schemas.microsoft.com/office/drawing/2014/main" id="{05BC8346-DB0F-4CCF-B5E0-324B7868DC84}"/>
                </a:ext>
              </a:extLst>
            </p:cNvPr>
            <p:cNvSpPr/>
            <p:nvPr/>
          </p:nvSpPr>
          <p:spPr>
            <a:xfrm>
              <a:off x="3032950" y="3551781"/>
              <a:ext cx="36830" cy="36830"/>
            </a:xfrm>
            <a:custGeom>
              <a:avLst/>
              <a:gdLst/>
              <a:ahLst/>
              <a:cxnLst/>
              <a:rect l="l" t="t" r="r" b="b"/>
              <a:pathLst>
                <a:path w="36830" h="36829">
                  <a:moveTo>
                    <a:pt x="36554" y="18255"/>
                  </a:moveTo>
                  <a:lnTo>
                    <a:pt x="31370" y="5516"/>
                  </a:lnTo>
                  <a:lnTo>
                    <a:pt x="18787" y="0"/>
                  </a:lnTo>
                  <a:lnTo>
                    <a:pt x="5721" y="5036"/>
                  </a:lnTo>
                  <a:lnTo>
                    <a:pt x="0" y="17311"/>
                  </a:lnTo>
                  <a:lnTo>
                    <a:pt x="4918" y="30601"/>
                  </a:lnTo>
                  <a:lnTo>
                    <a:pt x="16976" y="36474"/>
                  </a:lnTo>
                  <a:lnTo>
                    <a:pt x="30481" y="31670"/>
                  </a:lnTo>
                  <a:lnTo>
                    <a:pt x="36488" y="19824"/>
                  </a:lnTo>
                  <a:lnTo>
                    <a:pt x="36554" y="18255"/>
                  </a:lnTo>
                  <a:close/>
                </a:path>
              </a:pathLst>
            </a:custGeom>
            <a:ln w="15471">
              <a:solidFill>
                <a:srgbClr val="000000"/>
              </a:solidFill>
            </a:ln>
          </p:spPr>
          <p:txBody>
            <a:bodyPr wrap="square" lIns="0" tIns="0" rIns="0" bIns="0" rtlCol="0"/>
            <a:lstStyle/>
            <a:p>
              <a:endParaRPr sz="1710"/>
            </a:p>
          </p:txBody>
        </p:sp>
        <p:sp>
          <p:nvSpPr>
            <p:cNvPr id="59" name="object 58">
              <a:extLst>
                <a:ext uri="{FF2B5EF4-FFF2-40B4-BE49-F238E27FC236}">
                  <a16:creationId xmlns:a16="http://schemas.microsoft.com/office/drawing/2014/main" id="{AF88DBC7-61B4-4F40-89B8-64FB9EC875A0}"/>
                </a:ext>
              </a:extLst>
            </p:cNvPr>
            <p:cNvSpPr/>
            <p:nvPr/>
          </p:nvSpPr>
          <p:spPr>
            <a:xfrm>
              <a:off x="1527311" y="3551780"/>
              <a:ext cx="36830" cy="36830"/>
            </a:xfrm>
            <a:custGeom>
              <a:avLst/>
              <a:gdLst/>
              <a:ahLst/>
              <a:cxnLst/>
              <a:rect l="l" t="t" r="r" b="b"/>
              <a:pathLst>
                <a:path w="36830" h="36829">
                  <a:moveTo>
                    <a:pt x="16976" y="36474"/>
                  </a:moveTo>
                  <a:lnTo>
                    <a:pt x="4918" y="30601"/>
                  </a:lnTo>
                  <a:lnTo>
                    <a:pt x="0" y="17311"/>
                  </a:lnTo>
                  <a:lnTo>
                    <a:pt x="5721" y="5036"/>
                  </a:lnTo>
                  <a:lnTo>
                    <a:pt x="18787" y="0"/>
                  </a:lnTo>
                  <a:lnTo>
                    <a:pt x="31370" y="5516"/>
                  </a:lnTo>
                  <a:lnTo>
                    <a:pt x="36554" y="18255"/>
                  </a:lnTo>
                  <a:lnTo>
                    <a:pt x="36488" y="19824"/>
                  </a:lnTo>
                  <a:lnTo>
                    <a:pt x="30481" y="31670"/>
                  </a:lnTo>
                  <a:lnTo>
                    <a:pt x="16976" y="36474"/>
                  </a:lnTo>
                  <a:close/>
                </a:path>
              </a:pathLst>
            </a:custGeom>
            <a:solidFill>
              <a:srgbClr val="000000"/>
            </a:solidFill>
          </p:spPr>
          <p:txBody>
            <a:bodyPr wrap="square" lIns="0" tIns="0" rIns="0" bIns="0" rtlCol="0"/>
            <a:lstStyle/>
            <a:p>
              <a:endParaRPr sz="1710"/>
            </a:p>
          </p:txBody>
        </p:sp>
        <p:sp>
          <p:nvSpPr>
            <p:cNvPr id="60" name="object 59">
              <a:extLst>
                <a:ext uri="{FF2B5EF4-FFF2-40B4-BE49-F238E27FC236}">
                  <a16:creationId xmlns:a16="http://schemas.microsoft.com/office/drawing/2014/main" id="{2D662D6D-7009-4D3B-8CE2-774C040999AF}"/>
                </a:ext>
              </a:extLst>
            </p:cNvPr>
            <p:cNvSpPr/>
            <p:nvPr/>
          </p:nvSpPr>
          <p:spPr>
            <a:xfrm>
              <a:off x="1527311" y="3551780"/>
              <a:ext cx="36830" cy="36830"/>
            </a:xfrm>
            <a:custGeom>
              <a:avLst/>
              <a:gdLst/>
              <a:ahLst/>
              <a:cxnLst/>
              <a:rect l="l" t="t" r="r" b="b"/>
              <a:pathLst>
                <a:path w="36830" h="36829">
                  <a:moveTo>
                    <a:pt x="36554" y="18255"/>
                  </a:moveTo>
                  <a:lnTo>
                    <a:pt x="31370" y="5516"/>
                  </a:lnTo>
                  <a:lnTo>
                    <a:pt x="18787" y="0"/>
                  </a:lnTo>
                  <a:lnTo>
                    <a:pt x="5721" y="5036"/>
                  </a:lnTo>
                  <a:lnTo>
                    <a:pt x="0" y="17311"/>
                  </a:lnTo>
                  <a:lnTo>
                    <a:pt x="4918" y="30601"/>
                  </a:lnTo>
                  <a:lnTo>
                    <a:pt x="16976" y="36474"/>
                  </a:lnTo>
                  <a:lnTo>
                    <a:pt x="30481" y="31670"/>
                  </a:lnTo>
                  <a:lnTo>
                    <a:pt x="36488" y="19824"/>
                  </a:lnTo>
                  <a:lnTo>
                    <a:pt x="36554" y="18255"/>
                  </a:lnTo>
                  <a:close/>
                </a:path>
              </a:pathLst>
            </a:custGeom>
            <a:ln w="15471">
              <a:solidFill>
                <a:srgbClr val="000000"/>
              </a:solidFill>
            </a:ln>
          </p:spPr>
          <p:txBody>
            <a:bodyPr wrap="square" lIns="0" tIns="0" rIns="0" bIns="0" rtlCol="0"/>
            <a:lstStyle/>
            <a:p>
              <a:endParaRPr sz="1710"/>
            </a:p>
          </p:txBody>
        </p:sp>
        <p:sp>
          <p:nvSpPr>
            <p:cNvPr id="61" name="object 60">
              <a:extLst>
                <a:ext uri="{FF2B5EF4-FFF2-40B4-BE49-F238E27FC236}">
                  <a16:creationId xmlns:a16="http://schemas.microsoft.com/office/drawing/2014/main" id="{436B01F0-918C-4719-A2FA-3E03E3C7F8FE}"/>
                </a:ext>
              </a:extLst>
            </p:cNvPr>
            <p:cNvSpPr/>
            <p:nvPr/>
          </p:nvSpPr>
          <p:spPr>
            <a:xfrm>
              <a:off x="3221917" y="3551780"/>
              <a:ext cx="36830" cy="36830"/>
            </a:xfrm>
            <a:custGeom>
              <a:avLst/>
              <a:gdLst/>
              <a:ahLst/>
              <a:cxnLst/>
              <a:rect l="l" t="t" r="r" b="b"/>
              <a:pathLst>
                <a:path w="36829" h="36829">
                  <a:moveTo>
                    <a:pt x="16976" y="36474"/>
                  </a:moveTo>
                  <a:lnTo>
                    <a:pt x="4918" y="30601"/>
                  </a:lnTo>
                  <a:lnTo>
                    <a:pt x="0" y="17311"/>
                  </a:lnTo>
                  <a:lnTo>
                    <a:pt x="5721" y="5036"/>
                  </a:lnTo>
                  <a:lnTo>
                    <a:pt x="18787" y="0"/>
                  </a:lnTo>
                  <a:lnTo>
                    <a:pt x="31370" y="5516"/>
                  </a:lnTo>
                  <a:lnTo>
                    <a:pt x="36554" y="18255"/>
                  </a:lnTo>
                  <a:lnTo>
                    <a:pt x="36488" y="19824"/>
                  </a:lnTo>
                  <a:lnTo>
                    <a:pt x="30481" y="31670"/>
                  </a:lnTo>
                  <a:lnTo>
                    <a:pt x="16976" y="36474"/>
                  </a:lnTo>
                  <a:close/>
                </a:path>
              </a:pathLst>
            </a:custGeom>
            <a:solidFill>
              <a:srgbClr val="000000"/>
            </a:solidFill>
          </p:spPr>
          <p:txBody>
            <a:bodyPr wrap="square" lIns="0" tIns="0" rIns="0" bIns="0" rtlCol="0"/>
            <a:lstStyle/>
            <a:p>
              <a:endParaRPr sz="1710"/>
            </a:p>
          </p:txBody>
        </p:sp>
        <p:sp>
          <p:nvSpPr>
            <p:cNvPr id="62" name="object 61">
              <a:extLst>
                <a:ext uri="{FF2B5EF4-FFF2-40B4-BE49-F238E27FC236}">
                  <a16:creationId xmlns:a16="http://schemas.microsoft.com/office/drawing/2014/main" id="{C5EFC394-FC2C-4EFF-A766-423D2F616B12}"/>
                </a:ext>
              </a:extLst>
            </p:cNvPr>
            <p:cNvSpPr/>
            <p:nvPr/>
          </p:nvSpPr>
          <p:spPr>
            <a:xfrm>
              <a:off x="3221917" y="3551780"/>
              <a:ext cx="36830" cy="36830"/>
            </a:xfrm>
            <a:custGeom>
              <a:avLst/>
              <a:gdLst/>
              <a:ahLst/>
              <a:cxnLst/>
              <a:rect l="l" t="t" r="r" b="b"/>
              <a:pathLst>
                <a:path w="36829" h="36829">
                  <a:moveTo>
                    <a:pt x="36554" y="18255"/>
                  </a:moveTo>
                  <a:lnTo>
                    <a:pt x="31370" y="5516"/>
                  </a:lnTo>
                  <a:lnTo>
                    <a:pt x="18787" y="0"/>
                  </a:lnTo>
                  <a:lnTo>
                    <a:pt x="5721" y="5036"/>
                  </a:lnTo>
                  <a:lnTo>
                    <a:pt x="0" y="17311"/>
                  </a:lnTo>
                  <a:lnTo>
                    <a:pt x="4918" y="30601"/>
                  </a:lnTo>
                  <a:lnTo>
                    <a:pt x="16976" y="36474"/>
                  </a:lnTo>
                  <a:lnTo>
                    <a:pt x="30481" y="31670"/>
                  </a:lnTo>
                  <a:lnTo>
                    <a:pt x="36488" y="19824"/>
                  </a:lnTo>
                  <a:lnTo>
                    <a:pt x="36554" y="18255"/>
                  </a:lnTo>
                  <a:close/>
                </a:path>
              </a:pathLst>
            </a:custGeom>
            <a:ln w="15471">
              <a:solidFill>
                <a:srgbClr val="000000"/>
              </a:solidFill>
            </a:ln>
          </p:spPr>
          <p:txBody>
            <a:bodyPr wrap="square" lIns="0" tIns="0" rIns="0" bIns="0" rtlCol="0"/>
            <a:lstStyle/>
            <a:p>
              <a:endParaRPr sz="1710"/>
            </a:p>
          </p:txBody>
        </p:sp>
        <p:sp>
          <p:nvSpPr>
            <p:cNvPr id="63" name="object 62">
              <a:extLst>
                <a:ext uri="{FF2B5EF4-FFF2-40B4-BE49-F238E27FC236}">
                  <a16:creationId xmlns:a16="http://schemas.microsoft.com/office/drawing/2014/main" id="{219AAC1C-E80C-46DB-816A-FFD042AF8D8D}"/>
                </a:ext>
              </a:extLst>
            </p:cNvPr>
            <p:cNvSpPr/>
            <p:nvPr/>
          </p:nvSpPr>
          <p:spPr>
            <a:xfrm>
              <a:off x="3386502" y="3551780"/>
              <a:ext cx="36830" cy="36830"/>
            </a:xfrm>
            <a:custGeom>
              <a:avLst/>
              <a:gdLst/>
              <a:ahLst/>
              <a:cxnLst/>
              <a:rect l="l" t="t" r="r" b="b"/>
              <a:pathLst>
                <a:path w="36829" h="36829">
                  <a:moveTo>
                    <a:pt x="16976" y="36474"/>
                  </a:moveTo>
                  <a:lnTo>
                    <a:pt x="4918" y="30601"/>
                  </a:lnTo>
                  <a:lnTo>
                    <a:pt x="0" y="17311"/>
                  </a:lnTo>
                  <a:lnTo>
                    <a:pt x="5721" y="5036"/>
                  </a:lnTo>
                  <a:lnTo>
                    <a:pt x="18787" y="0"/>
                  </a:lnTo>
                  <a:lnTo>
                    <a:pt x="31370" y="5516"/>
                  </a:lnTo>
                  <a:lnTo>
                    <a:pt x="36554" y="18255"/>
                  </a:lnTo>
                  <a:lnTo>
                    <a:pt x="36488" y="19824"/>
                  </a:lnTo>
                  <a:lnTo>
                    <a:pt x="30481" y="31670"/>
                  </a:lnTo>
                  <a:lnTo>
                    <a:pt x="16976" y="36474"/>
                  </a:lnTo>
                  <a:close/>
                </a:path>
              </a:pathLst>
            </a:custGeom>
            <a:solidFill>
              <a:srgbClr val="000000"/>
            </a:solidFill>
          </p:spPr>
          <p:txBody>
            <a:bodyPr wrap="square" lIns="0" tIns="0" rIns="0" bIns="0" rtlCol="0"/>
            <a:lstStyle/>
            <a:p>
              <a:endParaRPr sz="1710"/>
            </a:p>
          </p:txBody>
        </p:sp>
        <p:sp>
          <p:nvSpPr>
            <p:cNvPr id="64" name="object 63">
              <a:extLst>
                <a:ext uri="{FF2B5EF4-FFF2-40B4-BE49-F238E27FC236}">
                  <a16:creationId xmlns:a16="http://schemas.microsoft.com/office/drawing/2014/main" id="{830B12C2-DCD7-426D-B494-2A4651850B4B}"/>
                </a:ext>
              </a:extLst>
            </p:cNvPr>
            <p:cNvSpPr/>
            <p:nvPr/>
          </p:nvSpPr>
          <p:spPr>
            <a:xfrm>
              <a:off x="3386502" y="3551780"/>
              <a:ext cx="36830" cy="36830"/>
            </a:xfrm>
            <a:custGeom>
              <a:avLst/>
              <a:gdLst/>
              <a:ahLst/>
              <a:cxnLst/>
              <a:rect l="l" t="t" r="r" b="b"/>
              <a:pathLst>
                <a:path w="36829" h="36829">
                  <a:moveTo>
                    <a:pt x="36554" y="18255"/>
                  </a:moveTo>
                  <a:lnTo>
                    <a:pt x="31370" y="5516"/>
                  </a:lnTo>
                  <a:lnTo>
                    <a:pt x="18787" y="0"/>
                  </a:lnTo>
                  <a:lnTo>
                    <a:pt x="5721" y="5036"/>
                  </a:lnTo>
                  <a:lnTo>
                    <a:pt x="0" y="17311"/>
                  </a:lnTo>
                  <a:lnTo>
                    <a:pt x="4918" y="30601"/>
                  </a:lnTo>
                  <a:lnTo>
                    <a:pt x="16976" y="36474"/>
                  </a:lnTo>
                  <a:lnTo>
                    <a:pt x="30481" y="31670"/>
                  </a:lnTo>
                  <a:lnTo>
                    <a:pt x="36488" y="19824"/>
                  </a:lnTo>
                  <a:lnTo>
                    <a:pt x="36554" y="18255"/>
                  </a:lnTo>
                  <a:close/>
                </a:path>
              </a:pathLst>
            </a:custGeom>
            <a:ln w="15471">
              <a:solidFill>
                <a:srgbClr val="000000"/>
              </a:solidFill>
            </a:ln>
          </p:spPr>
          <p:txBody>
            <a:bodyPr wrap="square" lIns="0" tIns="0" rIns="0" bIns="0" rtlCol="0"/>
            <a:lstStyle/>
            <a:p>
              <a:endParaRPr sz="1710"/>
            </a:p>
          </p:txBody>
        </p:sp>
        <p:sp>
          <p:nvSpPr>
            <p:cNvPr id="65" name="object 64">
              <a:extLst>
                <a:ext uri="{FF2B5EF4-FFF2-40B4-BE49-F238E27FC236}">
                  <a16:creationId xmlns:a16="http://schemas.microsoft.com/office/drawing/2014/main" id="{4F71F1AD-E559-4839-9B51-EAB46E36D5C0}"/>
                </a:ext>
              </a:extLst>
            </p:cNvPr>
            <p:cNvSpPr/>
            <p:nvPr/>
          </p:nvSpPr>
          <p:spPr>
            <a:xfrm>
              <a:off x="3526703" y="3551779"/>
              <a:ext cx="36830" cy="36830"/>
            </a:xfrm>
            <a:custGeom>
              <a:avLst/>
              <a:gdLst/>
              <a:ahLst/>
              <a:cxnLst/>
              <a:rect l="l" t="t" r="r" b="b"/>
              <a:pathLst>
                <a:path w="36829" h="36829">
                  <a:moveTo>
                    <a:pt x="16976" y="36474"/>
                  </a:moveTo>
                  <a:lnTo>
                    <a:pt x="4918" y="30601"/>
                  </a:lnTo>
                  <a:lnTo>
                    <a:pt x="0" y="17311"/>
                  </a:lnTo>
                  <a:lnTo>
                    <a:pt x="5721" y="5036"/>
                  </a:lnTo>
                  <a:lnTo>
                    <a:pt x="18787" y="0"/>
                  </a:lnTo>
                  <a:lnTo>
                    <a:pt x="31370" y="5516"/>
                  </a:lnTo>
                  <a:lnTo>
                    <a:pt x="36554" y="18255"/>
                  </a:lnTo>
                  <a:lnTo>
                    <a:pt x="36488" y="19824"/>
                  </a:lnTo>
                  <a:lnTo>
                    <a:pt x="30481" y="31670"/>
                  </a:lnTo>
                  <a:lnTo>
                    <a:pt x="16976" y="36474"/>
                  </a:lnTo>
                  <a:close/>
                </a:path>
              </a:pathLst>
            </a:custGeom>
            <a:solidFill>
              <a:srgbClr val="000000"/>
            </a:solidFill>
          </p:spPr>
          <p:txBody>
            <a:bodyPr wrap="square" lIns="0" tIns="0" rIns="0" bIns="0" rtlCol="0"/>
            <a:lstStyle/>
            <a:p>
              <a:endParaRPr sz="1710"/>
            </a:p>
          </p:txBody>
        </p:sp>
        <p:sp>
          <p:nvSpPr>
            <p:cNvPr id="66" name="object 65">
              <a:extLst>
                <a:ext uri="{FF2B5EF4-FFF2-40B4-BE49-F238E27FC236}">
                  <a16:creationId xmlns:a16="http://schemas.microsoft.com/office/drawing/2014/main" id="{5C38E2DA-897A-4F66-A4B1-9F47D3976915}"/>
                </a:ext>
              </a:extLst>
            </p:cNvPr>
            <p:cNvSpPr/>
            <p:nvPr/>
          </p:nvSpPr>
          <p:spPr>
            <a:xfrm>
              <a:off x="3526703" y="3551779"/>
              <a:ext cx="36830" cy="36830"/>
            </a:xfrm>
            <a:custGeom>
              <a:avLst/>
              <a:gdLst/>
              <a:ahLst/>
              <a:cxnLst/>
              <a:rect l="l" t="t" r="r" b="b"/>
              <a:pathLst>
                <a:path w="36829" h="36829">
                  <a:moveTo>
                    <a:pt x="36554" y="18255"/>
                  </a:moveTo>
                  <a:lnTo>
                    <a:pt x="31370" y="5516"/>
                  </a:lnTo>
                  <a:lnTo>
                    <a:pt x="18787" y="0"/>
                  </a:lnTo>
                  <a:lnTo>
                    <a:pt x="5721" y="5036"/>
                  </a:lnTo>
                  <a:lnTo>
                    <a:pt x="0" y="17311"/>
                  </a:lnTo>
                  <a:lnTo>
                    <a:pt x="4918" y="30601"/>
                  </a:lnTo>
                  <a:lnTo>
                    <a:pt x="16976" y="36474"/>
                  </a:lnTo>
                  <a:lnTo>
                    <a:pt x="30481" y="31670"/>
                  </a:lnTo>
                  <a:lnTo>
                    <a:pt x="36488" y="19824"/>
                  </a:lnTo>
                  <a:lnTo>
                    <a:pt x="36554" y="18255"/>
                  </a:lnTo>
                  <a:close/>
                </a:path>
              </a:pathLst>
            </a:custGeom>
            <a:ln w="15471">
              <a:solidFill>
                <a:srgbClr val="000000"/>
              </a:solidFill>
            </a:ln>
          </p:spPr>
          <p:txBody>
            <a:bodyPr wrap="square" lIns="0" tIns="0" rIns="0" bIns="0" rtlCol="0"/>
            <a:lstStyle/>
            <a:p>
              <a:endParaRPr sz="1710"/>
            </a:p>
          </p:txBody>
        </p:sp>
        <p:sp>
          <p:nvSpPr>
            <p:cNvPr id="67" name="object 66">
              <a:extLst>
                <a:ext uri="{FF2B5EF4-FFF2-40B4-BE49-F238E27FC236}">
                  <a16:creationId xmlns:a16="http://schemas.microsoft.com/office/drawing/2014/main" id="{E9B3AA92-6138-4B96-8871-219FC8ABA2E7}"/>
                </a:ext>
              </a:extLst>
            </p:cNvPr>
            <p:cNvSpPr/>
            <p:nvPr/>
          </p:nvSpPr>
          <p:spPr>
            <a:xfrm>
              <a:off x="1210335" y="3551779"/>
              <a:ext cx="36830" cy="36830"/>
            </a:xfrm>
            <a:custGeom>
              <a:avLst/>
              <a:gdLst/>
              <a:ahLst/>
              <a:cxnLst/>
              <a:rect l="l" t="t" r="r" b="b"/>
              <a:pathLst>
                <a:path w="36830" h="36829">
                  <a:moveTo>
                    <a:pt x="16976" y="36474"/>
                  </a:moveTo>
                  <a:lnTo>
                    <a:pt x="4918" y="30601"/>
                  </a:lnTo>
                  <a:lnTo>
                    <a:pt x="0" y="17311"/>
                  </a:lnTo>
                  <a:lnTo>
                    <a:pt x="5721" y="5036"/>
                  </a:lnTo>
                  <a:lnTo>
                    <a:pt x="18787" y="0"/>
                  </a:lnTo>
                  <a:lnTo>
                    <a:pt x="31370" y="5516"/>
                  </a:lnTo>
                  <a:lnTo>
                    <a:pt x="36554" y="18255"/>
                  </a:lnTo>
                  <a:lnTo>
                    <a:pt x="36488" y="19824"/>
                  </a:lnTo>
                  <a:lnTo>
                    <a:pt x="30481" y="31670"/>
                  </a:lnTo>
                  <a:lnTo>
                    <a:pt x="16976" y="36474"/>
                  </a:lnTo>
                  <a:close/>
                </a:path>
              </a:pathLst>
            </a:custGeom>
            <a:solidFill>
              <a:srgbClr val="000000"/>
            </a:solidFill>
          </p:spPr>
          <p:txBody>
            <a:bodyPr wrap="square" lIns="0" tIns="0" rIns="0" bIns="0" rtlCol="0"/>
            <a:lstStyle/>
            <a:p>
              <a:endParaRPr sz="1710"/>
            </a:p>
          </p:txBody>
        </p:sp>
        <p:sp>
          <p:nvSpPr>
            <p:cNvPr id="68" name="object 67">
              <a:extLst>
                <a:ext uri="{FF2B5EF4-FFF2-40B4-BE49-F238E27FC236}">
                  <a16:creationId xmlns:a16="http://schemas.microsoft.com/office/drawing/2014/main" id="{5935E6ED-A79B-4297-8C13-E39722E74641}"/>
                </a:ext>
              </a:extLst>
            </p:cNvPr>
            <p:cNvSpPr/>
            <p:nvPr/>
          </p:nvSpPr>
          <p:spPr>
            <a:xfrm>
              <a:off x="1210335" y="3551779"/>
              <a:ext cx="36830" cy="36830"/>
            </a:xfrm>
            <a:custGeom>
              <a:avLst/>
              <a:gdLst/>
              <a:ahLst/>
              <a:cxnLst/>
              <a:rect l="l" t="t" r="r" b="b"/>
              <a:pathLst>
                <a:path w="36830" h="36829">
                  <a:moveTo>
                    <a:pt x="36554" y="18255"/>
                  </a:moveTo>
                  <a:lnTo>
                    <a:pt x="31370" y="5516"/>
                  </a:lnTo>
                  <a:lnTo>
                    <a:pt x="18787" y="0"/>
                  </a:lnTo>
                  <a:lnTo>
                    <a:pt x="5721" y="5036"/>
                  </a:lnTo>
                  <a:lnTo>
                    <a:pt x="0" y="17311"/>
                  </a:lnTo>
                  <a:lnTo>
                    <a:pt x="4918" y="30601"/>
                  </a:lnTo>
                  <a:lnTo>
                    <a:pt x="16976" y="36474"/>
                  </a:lnTo>
                  <a:lnTo>
                    <a:pt x="30481" y="31670"/>
                  </a:lnTo>
                  <a:lnTo>
                    <a:pt x="36488" y="19824"/>
                  </a:lnTo>
                  <a:lnTo>
                    <a:pt x="36554" y="18255"/>
                  </a:lnTo>
                  <a:close/>
                </a:path>
              </a:pathLst>
            </a:custGeom>
            <a:ln w="15471">
              <a:solidFill>
                <a:srgbClr val="000000"/>
              </a:solidFill>
            </a:ln>
          </p:spPr>
          <p:txBody>
            <a:bodyPr wrap="square" lIns="0" tIns="0" rIns="0" bIns="0" rtlCol="0"/>
            <a:lstStyle/>
            <a:p>
              <a:endParaRPr sz="1710"/>
            </a:p>
          </p:txBody>
        </p:sp>
        <p:sp>
          <p:nvSpPr>
            <p:cNvPr id="69" name="object 68">
              <a:extLst>
                <a:ext uri="{FF2B5EF4-FFF2-40B4-BE49-F238E27FC236}">
                  <a16:creationId xmlns:a16="http://schemas.microsoft.com/office/drawing/2014/main" id="{A09E50E8-27B2-4321-8379-A4D2A92F23A9}"/>
                </a:ext>
              </a:extLst>
            </p:cNvPr>
            <p:cNvSpPr/>
            <p:nvPr/>
          </p:nvSpPr>
          <p:spPr>
            <a:xfrm>
              <a:off x="1057942" y="3551778"/>
              <a:ext cx="36830" cy="36830"/>
            </a:xfrm>
            <a:custGeom>
              <a:avLst/>
              <a:gdLst/>
              <a:ahLst/>
              <a:cxnLst/>
              <a:rect l="l" t="t" r="r" b="b"/>
              <a:pathLst>
                <a:path w="36830" h="36829">
                  <a:moveTo>
                    <a:pt x="16976" y="36474"/>
                  </a:moveTo>
                  <a:lnTo>
                    <a:pt x="4918" y="30601"/>
                  </a:lnTo>
                  <a:lnTo>
                    <a:pt x="0" y="17311"/>
                  </a:lnTo>
                  <a:lnTo>
                    <a:pt x="5721" y="5036"/>
                  </a:lnTo>
                  <a:lnTo>
                    <a:pt x="18787" y="0"/>
                  </a:lnTo>
                  <a:lnTo>
                    <a:pt x="31370" y="5516"/>
                  </a:lnTo>
                  <a:lnTo>
                    <a:pt x="36554" y="18255"/>
                  </a:lnTo>
                  <a:lnTo>
                    <a:pt x="36488" y="19824"/>
                  </a:lnTo>
                  <a:lnTo>
                    <a:pt x="30481" y="31670"/>
                  </a:lnTo>
                  <a:lnTo>
                    <a:pt x="16976" y="36474"/>
                  </a:lnTo>
                  <a:close/>
                </a:path>
              </a:pathLst>
            </a:custGeom>
            <a:solidFill>
              <a:srgbClr val="000000"/>
            </a:solidFill>
          </p:spPr>
          <p:txBody>
            <a:bodyPr wrap="square" lIns="0" tIns="0" rIns="0" bIns="0" rtlCol="0"/>
            <a:lstStyle/>
            <a:p>
              <a:endParaRPr sz="1710"/>
            </a:p>
          </p:txBody>
        </p:sp>
        <p:sp>
          <p:nvSpPr>
            <p:cNvPr id="70" name="object 69">
              <a:extLst>
                <a:ext uri="{FF2B5EF4-FFF2-40B4-BE49-F238E27FC236}">
                  <a16:creationId xmlns:a16="http://schemas.microsoft.com/office/drawing/2014/main" id="{574048CF-33E4-4550-855D-9A3190669380}"/>
                </a:ext>
              </a:extLst>
            </p:cNvPr>
            <p:cNvSpPr/>
            <p:nvPr/>
          </p:nvSpPr>
          <p:spPr>
            <a:xfrm>
              <a:off x="1057942" y="3551778"/>
              <a:ext cx="36830" cy="36830"/>
            </a:xfrm>
            <a:custGeom>
              <a:avLst/>
              <a:gdLst/>
              <a:ahLst/>
              <a:cxnLst/>
              <a:rect l="l" t="t" r="r" b="b"/>
              <a:pathLst>
                <a:path w="36830" h="36829">
                  <a:moveTo>
                    <a:pt x="36554" y="18255"/>
                  </a:moveTo>
                  <a:lnTo>
                    <a:pt x="31370" y="5516"/>
                  </a:lnTo>
                  <a:lnTo>
                    <a:pt x="18787" y="0"/>
                  </a:lnTo>
                  <a:lnTo>
                    <a:pt x="5721" y="5036"/>
                  </a:lnTo>
                  <a:lnTo>
                    <a:pt x="0" y="17311"/>
                  </a:lnTo>
                  <a:lnTo>
                    <a:pt x="4918" y="30601"/>
                  </a:lnTo>
                  <a:lnTo>
                    <a:pt x="16976" y="36474"/>
                  </a:lnTo>
                  <a:lnTo>
                    <a:pt x="30481" y="31670"/>
                  </a:lnTo>
                  <a:lnTo>
                    <a:pt x="36488" y="19824"/>
                  </a:lnTo>
                  <a:lnTo>
                    <a:pt x="36554" y="18255"/>
                  </a:lnTo>
                  <a:close/>
                </a:path>
              </a:pathLst>
            </a:custGeom>
            <a:ln w="15471">
              <a:solidFill>
                <a:srgbClr val="000000"/>
              </a:solidFill>
            </a:ln>
          </p:spPr>
          <p:txBody>
            <a:bodyPr wrap="square" lIns="0" tIns="0" rIns="0" bIns="0" rtlCol="0"/>
            <a:lstStyle/>
            <a:p>
              <a:endParaRPr sz="1710"/>
            </a:p>
          </p:txBody>
        </p:sp>
        <p:sp>
          <p:nvSpPr>
            <p:cNvPr id="71" name="object 70">
              <a:extLst>
                <a:ext uri="{FF2B5EF4-FFF2-40B4-BE49-F238E27FC236}">
                  <a16:creationId xmlns:a16="http://schemas.microsoft.com/office/drawing/2014/main" id="{6A078927-AD95-42D0-9D6F-61018FDBDEEE}"/>
                </a:ext>
              </a:extLst>
            </p:cNvPr>
            <p:cNvSpPr/>
            <p:nvPr/>
          </p:nvSpPr>
          <p:spPr>
            <a:xfrm>
              <a:off x="2459935" y="3220693"/>
              <a:ext cx="0" cy="360045"/>
            </a:xfrm>
            <a:custGeom>
              <a:avLst/>
              <a:gdLst/>
              <a:ahLst/>
              <a:cxnLst/>
              <a:rect l="l" t="t" r="r" b="b"/>
              <a:pathLst>
                <a:path h="360045">
                  <a:moveTo>
                    <a:pt x="0" y="359992"/>
                  </a:moveTo>
                  <a:lnTo>
                    <a:pt x="0" y="0"/>
                  </a:lnTo>
                </a:path>
              </a:pathLst>
            </a:custGeom>
            <a:ln w="15483">
              <a:solidFill>
                <a:srgbClr val="000000"/>
              </a:solidFill>
            </a:ln>
          </p:spPr>
          <p:txBody>
            <a:bodyPr wrap="square" lIns="0" tIns="0" rIns="0" bIns="0" rtlCol="0"/>
            <a:lstStyle/>
            <a:p>
              <a:endParaRPr sz="1710"/>
            </a:p>
          </p:txBody>
        </p:sp>
        <p:sp>
          <p:nvSpPr>
            <p:cNvPr id="72" name="object 71">
              <a:extLst>
                <a:ext uri="{FF2B5EF4-FFF2-40B4-BE49-F238E27FC236}">
                  <a16:creationId xmlns:a16="http://schemas.microsoft.com/office/drawing/2014/main" id="{A73B0B7A-4B95-4514-86A6-89187403290A}"/>
                </a:ext>
              </a:extLst>
            </p:cNvPr>
            <p:cNvSpPr/>
            <p:nvPr/>
          </p:nvSpPr>
          <p:spPr>
            <a:xfrm>
              <a:off x="2425538" y="3187003"/>
              <a:ext cx="67310" cy="68580"/>
            </a:xfrm>
            <a:custGeom>
              <a:avLst/>
              <a:gdLst/>
              <a:ahLst/>
              <a:cxnLst/>
              <a:rect l="l" t="t" r="r" b="b"/>
              <a:pathLst>
                <a:path w="67310" h="68579">
                  <a:moveTo>
                    <a:pt x="34396" y="68480"/>
                  </a:moveTo>
                  <a:lnTo>
                    <a:pt x="2228" y="44151"/>
                  </a:lnTo>
                  <a:lnTo>
                    <a:pt x="0" y="28200"/>
                  </a:lnTo>
                  <a:lnTo>
                    <a:pt x="4326" y="16656"/>
                  </a:lnTo>
                  <a:lnTo>
                    <a:pt x="13079" y="7509"/>
                  </a:lnTo>
                  <a:lnTo>
                    <a:pt x="26021" y="1656"/>
                  </a:lnTo>
                  <a:lnTo>
                    <a:pt x="42913" y="0"/>
                  </a:lnTo>
                  <a:lnTo>
                    <a:pt x="53301" y="5139"/>
                  </a:lnTo>
                  <a:lnTo>
                    <a:pt x="61314" y="14509"/>
                  </a:lnTo>
                  <a:lnTo>
                    <a:pt x="66144" y="28131"/>
                  </a:lnTo>
                  <a:lnTo>
                    <a:pt x="66979" y="46027"/>
                  </a:lnTo>
                  <a:lnTo>
                    <a:pt x="59623" y="57680"/>
                  </a:lnTo>
                  <a:lnTo>
                    <a:pt x="48352" y="65575"/>
                  </a:lnTo>
                  <a:lnTo>
                    <a:pt x="34396" y="68480"/>
                  </a:lnTo>
                  <a:close/>
                </a:path>
              </a:pathLst>
            </a:custGeom>
            <a:solidFill>
              <a:srgbClr val="000000"/>
            </a:solidFill>
          </p:spPr>
          <p:txBody>
            <a:bodyPr wrap="square" lIns="0" tIns="0" rIns="0" bIns="0" rtlCol="0"/>
            <a:lstStyle/>
            <a:p>
              <a:endParaRPr sz="1710"/>
            </a:p>
          </p:txBody>
        </p:sp>
        <p:sp>
          <p:nvSpPr>
            <p:cNvPr id="73" name="object 72">
              <a:extLst>
                <a:ext uri="{FF2B5EF4-FFF2-40B4-BE49-F238E27FC236}">
                  <a16:creationId xmlns:a16="http://schemas.microsoft.com/office/drawing/2014/main" id="{D36B4DF3-0035-4DF4-8667-0098E66EF5CF}"/>
                </a:ext>
              </a:extLst>
            </p:cNvPr>
            <p:cNvSpPr/>
            <p:nvPr/>
          </p:nvSpPr>
          <p:spPr>
            <a:xfrm>
              <a:off x="2563582" y="3378962"/>
              <a:ext cx="36830" cy="36830"/>
            </a:xfrm>
            <a:custGeom>
              <a:avLst/>
              <a:gdLst/>
              <a:ahLst/>
              <a:cxnLst/>
              <a:rect l="l" t="t" r="r" b="b"/>
              <a:pathLst>
                <a:path w="36830" h="36829">
                  <a:moveTo>
                    <a:pt x="16976" y="36474"/>
                  </a:moveTo>
                  <a:lnTo>
                    <a:pt x="4918" y="30601"/>
                  </a:lnTo>
                  <a:lnTo>
                    <a:pt x="0" y="17311"/>
                  </a:lnTo>
                  <a:lnTo>
                    <a:pt x="5721" y="5036"/>
                  </a:lnTo>
                  <a:lnTo>
                    <a:pt x="18787" y="0"/>
                  </a:lnTo>
                  <a:lnTo>
                    <a:pt x="31370" y="5516"/>
                  </a:lnTo>
                  <a:lnTo>
                    <a:pt x="36554" y="18255"/>
                  </a:lnTo>
                  <a:lnTo>
                    <a:pt x="36488" y="19824"/>
                  </a:lnTo>
                  <a:lnTo>
                    <a:pt x="30481" y="31670"/>
                  </a:lnTo>
                  <a:lnTo>
                    <a:pt x="16976" y="36474"/>
                  </a:lnTo>
                  <a:close/>
                </a:path>
              </a:pathLst>
            </a:custGeom>
            <a:solidFill>
              <a:srgbClr val="000000"/>
            </a:solidFill>
          </p:spPr>
          <p:txBody>
            <a:bodyPr wrap="square" lIns="0" tIns="0" rIns="0" bIns="0" rtlCol="0"/>
            <a:lstStyle/>
            <a:p>
              <a:endParaRPr sz="1710"/>
            </a:p>
          </p:txBody>
        </p:sp>
        <p:sp>
          <p:nvSpPr>
            <p:cNvPr id="74" name="object 73">
              <a:extLst>
                <a:ext uri="{FF2B5EF4-FFF2-40B4-BE49-F238E27FC236}">
                  <a16:creationId xmlns:a16="http://schemas.microsoft.com/office/drawing/2014/main" id="{18DCCFCB-DD84-40C9-8536-C21FF7ACC8A1}"/>
                </a:ext>
              </a:extLst>
            </p:cNvPr>
            <p:cNvSpPr/>
            <p:nvPr/>
          </p:nvSpPr>
          <p:spPr>
            <a:xfrm>
              <a:off x="2563582" y="3378962"/>
              <a:ext cx="36830" cy="36830"/>
            </a:xfrm>
            <a:custGeom>
              <a:avLst/>
              <a:gdLst/>
              <a:ahLst/>
              <a:cxnLst/>
              <a:rect l="l" t="t" r="r" b="b"/>
              <a:pathLst>
                <a:path w="36830" h="36829">
                  <a:moveTo>
                    <a:pt x="36554" y="18255"/>
                  </a:moveTo>
                  <a:lnTo>
                    <a:pt x="31370" y="5516"/>
                  </a:lnTo>
                  <a:lnTo>
                    <a:pt x="18787" y="0"/>
                  </a:lnTo>
                  <a:lnTo>
                    <a:pt x="5721" y="5036"/>
                  </a:lnTo>
                  <a:lnTo>
                    <a:pt x="0" y="17311"/>
                  </a:lnTo>
                  <a:lnTo>
                    <a:pt x="4918" y="30601"/>
                  </a:lnTo>
                  <a:lnTo>
                    <a:pt x="16976" y="36474"/>
                  </a:lnTo>
                  <a:lnTo>
                    <a:pt x="30481" y="31670"/>
                  </a:lnTo>
                  <a:lnTo>
                    <a:pt x="36488" y="19824"/>
                  </a:lnTo>
                  <a:lnTo>
                    <a:pt x="36554" y="18255"/>
                  </a:lnTo>
                  <a:close/>
                </a:path>
              </a:pathLst>
            </a:custGeom>
            <a:ln w="15471">
              <a:solidFill>
                <a:srgbClr val="000000"/>
              </a:solidFill>
            </a:ln>
          </p:spPr>
          <p:txBody>
            <a:bodyPr wrap="square" lIns="0" tIns="0" rIns="0" bIns="0" rtlCol="0"/>
            <a:lstStyle/>
            <a:p>
              <a:endParaRPr sz="1710"/>
            </a:p>
          </p:txBody>
        </p:sp>
        <p:sp>
          <p:nvSpPr>
            <p:cNvPr id="75" name="object 74">
              <a:extLst>
                <a:ext uri="{FF2B5EF4-FFF2-40B4-BE49-F238E27FC236}">
                  <a16:creationId xmlns:a16="http://schemas.microsoft.com/office/drawing/2014/main" id="{4D3FA20B-2954-48CD-B227-F8F7EE4B79FE}"/>
                </a:ext>
              </a:extLst>
            </p:cNvPr>
            <p:cNvSpPr/>
            <p:nvPr/>
          </p:nvSpPr>
          <p:spPr>
            <a:xfrm>
              <a:off x="2685495" y="3378961"/>
              <a:ext cx="36830" cy="36830"/>
            </a:xfrm>
            <a:custGeom>
              <a:avLst/>
              <a:gdLst/>
              <a:ahLst/>
              <a:cxnLst/>
              <a:rect l="l" t="t" r="r" b="b"/>
              <a:pathLst>
                <a:path w="36830" h="36829">
                  <a:moveTo>
                    <a:pt x="16976" y="36474"/>
                  </a:moveTo>
                  <a:lnTo>
                    <a:pt x="4918" y="30601"/>
                  </a:lnTo>
                  <a:lnTo>
                    <a:pt x="0" y="17311"/>
                  </a:lnTo>
                  <a:lnTo>
                    <a:pt x="5721" y="5036"/>
                  </a:lnTo>
                  <a:lnTo>
                    <a:pt x="18787" y="0"/>
                  </a:lnTo>
                  <a:lnTo>
                    <a:pt x="31370" y="5516"/>
                  </a:lnTo>
                  <a:lnTo>
                    <a:pt x="36554" y="18255"/>
                  </a:lnTo>
                  <a:lnTo>
                    <a:pt x="36488" y="19824"/>
                  </a:lnTo>
                  <a:lnTo>
                    <a:pt x="30481" y="31670"/>
                  </a:lnTo>
                  <a:lnTo>
                    <a:pt x="16976" y="36474"/>
                  </a:lnTo>
                  <a:close/>
                </a:path>
              </a:pathLst>
            </a:custGeom>
            <a:solidFill>
              <a:srgbClr val="000000"/>
            </a:solidFill>
          </p:spPr>
          <p:txBody>
            <a:bodyPr wrap="square" lIns="0" tIns="0" rIns="0" bIns="0" rtlCol="0"/>
            <a:lstStyle/>
            <a:p>
              <a:endParaRPr sz="1710"/>
            </a:p>
          </p:txBody>
        </p:sp>
        <p:sp>
          <p:nvSpPr>
            <p:cNvPr id="76" name="object 75">
              <a:extLst>
                <a:ext uri="{FF2B5EF4-FFF2-40B4-BE49-F238E27FC236}">
                  <a16:creationId xmlns:a16="http://schemas.microsoft.com/office/drawing/2014/main" id="{EDAC8A26-DADB-4BB7-8BB6-15A25894ABA0}"/>
                </a:ext>
              </a:extLst>
            </p:cNvPr>
            <p:cNvSpPr/>
            <p:nvPr/>
          </p:nvSpPr>
          <p:spPr>
            <a:xfrm>
              <a:off x="2685495" y="3378961"/>
              <a:ext cx="36830" cy="36830"/>
            </a:xfrm>
            <a:custGeom>
              <a:avLst/>
              <a:gdLst/>
              <a:ahLst/>
              <a:cxnLst/>
              <a:rect l="l" t="t" r="r" b="b"/>
              <a:pathLst>
                <a:path w="36830" h="36829">
                  <a:moveTo>
                    <a:pt x="36554" y="18255"/>
                  </a:moveTo>
                  <a:lnTo>
                    <a:pt x="31370" y="5516"/>
                  </a:lnTo>
                  <a:lnTo>
                    <a:pt x="18787" y="0"/>
                  </a:lnTo>
                  <a:lnTo>
                    <a:pt x="5721" y="5036"/>
                  </a:lnTo>
                  <a:lnTo>
                    <a:pt x="0" y="17311"/>
                  </a:lnTo>
                  <a:lnTo>
                    <a:pt x="4918" y="30601"/>
                  </a:lnTo>
                  <a:lnTo>
                    <a:pt x="16976" y="36474"/>
                  </a:lnTo>
                  <a:lnTo>
                    <a:pt x="30481" y="31670"/>
                  </a:lnTo>
                  <a:lnTo>
                    <a:pt x="36488" y="19824"/>
                  </a:lnTo>
                  <a:lnTo>
                    <a:pt x="36554" y="18255"/>
                  </a:lnTo>
                  <a:close/>
                </a:path>
              </a:pathLst>
            </a:custGeom>
            <a:ln w="15471">
              <a:solidFill>
                <a:srgbClr val="000000"/>
              </a:solidFill>
            </a:ln>
          </p:spPr>
          <p:txBody>
            <a:bodyPr wrap="square" lIns="0" tIns="0" rIns="0" bIns="0" rtlCol="0"/>
            <a:lstStyle/>
            <a:p>
              <a:endParaRPr sz="1710"/>
            </a:p>
          </p:txBody>
        </p:sp>
        <p:sp>
          <p:nvSpPr>
            <p:cNvPr id="77" name="object 76">
              <a:extLst>
                <a:ext uri="{FF2B5EF4-FFF2-40B4-BE49-F238E27FC236}">
                  <a16:creationId xmlns:a16="http://schemas.microsoft.com/office/drawing/2014/main" id="{358BD0D3-8B6F-47DF-87D7-2410EF536DF3}"/>
                </a:ext>
              </a:extLst>
            </p:cNvPr>
            <p:cNvSpPr/>
            <p:nvPr/>
          </p:nvSpPr>
          <p:spPr>
            <a:xfrm>
              <a:off x="2789122" y="3378961"/>
              <a:ext cx="36830" cy="36830"/>
            </a:xfrm>
            <a:custGeom>
              <a:avLst/>
              <a:gdLst/>
              <a:ahLst/>
              <a:cxnLst/>
              <a:rect l="l" t="t" r="r" b="b"/>
              <a:pathLst>
                <a:path w="36830" h="36829">
                  <a:moveTo>
                    <a:pt x="16976" y="36474"/>
                  </a:moveTo>
                  <a:lnTo>
                    <a:pt x="4918" y="30601"/>
                  </a:lnTo>
                  <a:lnTo>
                    <a:pt x="0" y="17311"/>
                  </a:lnTo>
                  <a:lnTo>
                    <a:pt x="5721" y="5036"/>
                  </a:lnTo>
                  <a:lnTo>
                    <a:pt x="18787" y="0"/>
                  </a:lnTo>
                  <a:lnTo>
                    <a:pt x="31370" y="5516"/>
                  </a:lnTo>
                  <a:lnTo>
                    <a:pt x="36554" y="18255"/>
                  </a:lnTo>
                  <a:lnTo>
                    <a:pt x="36488" y="19824"/>
                  </a:lnTo>
                  <a:lnTo>
                    <a:pt x="30481" y="31670"/>
                  </a:lnTo>
                  <a:lnTo>
                    <a:pt x="16976" y="36474"/>
                  </a:lnTo>
                  <a:close/>
                </a:path>
              </a:pathLst>
            </a:custGeom>
            <a:solidFill>
              <a:srgbClr val="000000"/>
            </a:solidFill>
          </p:spPr>
          <p:txBody>
            <a:bodyPr wrap="square" lIns="0" tIns="0" rIns="0" bIns="0" rtlCol="0"/>
            <a:lstStyle/>
            <a:p>
              <a:endParaRPr sz="1710"/>
            </a:p>
          </p:txBody>
        </p:sp>
        <p:sp>
          <p:nvSpPr>
            <p:cNvPr id="78" name="object 77">
              <a:extLst>
                <a:ext uri="{FF2B5EF4-FFF2-40B4-BE49-F238E27FC236}">
                  <a16:creationId xmlns:a16="http://schemas.microsoft.com/office/drawing/2014/main" id="{9BC25C9A-97E0-4901-AC25-3BB2FC0CCC31}"/>
                </a:ext>
              </a:extLst>
            </p:cNvPr>
            <p:cNvSpPr/>
            <p:nvPr/>
          </p:nvSpPr>
          <p:spPr>
            <a:xfrm>
              <a:off x="2789122" y="3378961"/>
              <a:ext cx="36830" cy="36830"/>
            </a:xfrm>
            <a:custGeom>
              <a:avLst/>
              <a:gdLst/>
              <a:ahLst/>
              <a:cxnLst/>
              <a:rect l="l" t="t" r="r" b="b"/>
              <a:pathLst>
                <a:path w="36830" h="36829">
                  <a:moveTo>
                    <a:pt x="36554" y="18255"/>
                  </a:moveTo>
                  <a:lnTo>
                    <a:pt x="31370" y="5516"/>
                  </a:lnTo>
                  <a:lnTo>
                    <a:pt x="18787" y="0"/>
                  </a:lnTo>
                  <a:lnTo>
                    <a:pt x="5721" y="5036"/>
                  </a:lnTo>
                  <a:lnTo>
                    <a:pt x="0" y="17311"/>
                  </a:lnTo>
                  <a:lnTo>
                    <a:pt x="4918" y="30601"/>
                  </a:lnTo>
                  <a:lnTo>
                    <a:pt x="16976" y="36474"/>
                  </a:lnTo>
                  <a:lnTo>
                    <a:pt x="30481" y="31670"/>
                  </a:lnTo>
                  <a:lnTo>
                    <a:pt x="36488" y="19824"/>
                  </a:lnTo>
                  <a:lnTo>
                    <a:pt x="36554" y="18255"/>
                  </a:lnTo>
                  <a:close/>
                </a:path>
              </a:pathLst>
            </a:custGeom>
            <a:ln w="15471">
              <a:solidFill>
                <a:srgbClr val="000000"/>
              </a:solidFill>
            </a:ln>
          </p:spPr>
          <p:txBody>
            <a:bodyPr wrap="square" lIns="0" tIns="0" rIns="0" bIns="0" rtlCol="0"/>
            <a:lstStyle/>
            <a:p>
              <a:endParaRPr sz="1710"/>
            </a:p>
          </p:txBody>
        </p:sp>
        <p:sp>
          <p:nvSpPr>
            <p:cNvPr id="79" name="object 78">
              <a:extLst>
                <a:ext uri="{FF2B5EF4-FFF2-40B4-BE49-F238E27FC236}">
                  <a16:creationId xmlns:a16="http://schemas.microsoft.com/office/drawing/2014/main" id="{6FCBD4C0-0843-4C50-BB86-C93778D8F516}"/>
                </a:ext>
              </a:extLst>
            </p:cNvPr>
            <p:cNvSpPr/>
            <p:nvPr/>
          </p:nvSpPr>
          <p:spPr>
            <a:xfrm>
              <a:off x="2917113" y="3220692"/>
              <a:ext cx="0" cy="360045"/>
            </a:xfrm>
            <a:custGeom>
              <a:avLst/>
              <a:gdLst/>
              <a:ahLst/>
              <a:cxnLst/>
              <a:rect l="l" t="t" r="r" b="b"/>
              <a:pathLst>
                <a:path h="360045">
                  <a:moveTo>
                    <a:pt x="0" y="359992"/>
                  </a:moveTo>
                  <a:lnTo>
                    <a:pt x="0" y="0"/>
                  </a:lnTo>
                </a:path>
              </a:pathLst>
            </a:custGeom>
            <a:ln w="15483">
              <a:solidFill>
                <a:srgbClr val="000000"/>
              </a:solidFill>
            </a:ln>
          </p:spPr>
          <p:txBody>
            <a:bodyPr wrap="square" lIns="0" tIns="0" rIns="0" bIns="0" rtlCol="0"/>
            <a:lstStyle/>
            <a:p>
              <a:endParaRPr sz="1710"/>
            </a:p>
          </p:txBody>
        </p:sp>
        <p:sp>
          <p:nvSpPr>
            <p:cNvPr id="80" name="object 79">
              <a:extLst>
                <a:ext uri="{FF2B5EF4-FFF2-40B4-BE49-F238E27FC236}">
                  <a16:creationId xmlns:a16="http://schemas.microsoft.com/office/drawing/2014/main" id="{7223683F-97E3-44E8-B292-30F49C64B219}"/>
                </a:ext>
              </a:extLst>
            </p:cNvPr>
            <p:cNvSpPr/>
            <p:nvPr/>
          </p:nvSpPr>
          <p:spPr>
            <a:xfrm>
              <a:off x="2882717" y="3187001"/>
              <a:ext cx="67310" cy="68580"/>
            </a:xfrm>
            <a:custGeom>
              <a:avLst/>
              <a:gdLst/>
              <a:ahLst/>
              <a:cxnLst/>
              <a:rect l="l" t="t" r="r" b="b"/>
              <a:pathLst>
                <a:path w="67310" h="68579">
                  <a:moveTo>
                    <a:pt x="34396" y="68480"/>
                  </a:moveTo>
                  <a:lnTo>
                    <a:pt x="2228" y="44151"/>
                  </a:lnTo>
                  <a:lnTo>
                    <a:pt x="0" y="28200"/>
                  </a:lnTo>
                  <a:lnTo>
                    <a:pt x="4326" y="16656"/>
                  </a:lnTo>
                  <a:lnTo>
                    <a:pt x="13079" y="7509"/>
                  </a:lnTo>
                  <a:lnTo>
                    <a:pt x="26021" y="1656"/>
                  </a:lnTo>
                  <a:lnTo>
                    <a:pt x="42913" y="0"/>
                  </a:lnTo>
                  <a:lnTo>
                    <a:pt x="53301" y="5139"/>
                  </a:lnTo>
                  <a:lnTo>
                    <a:pt x="61314" y="14509"/>
                  </a:lnTo>
                  <a:lnTo>
                    <a:pt x="66144" y="28131"/>
                  </a:lnTo>
                  <a:lnTo>
                    <a:pt x="66979" y="46027"/>
                  </a:lnTo>
                  <a:lnTo>
                    <a:pt x="59623" y="57680"/>
                  </a:lnTo>
                  <a:lnTo>
                    <a:pt x="48352" y="65575"/>
                  </a:lnTo>
                  <a:lnTo>
                    <a:pt x="34396" y="68480"/>
                  </a:lnTo>
                  <a:close/>
                </a:path>
              </a:pathLst>
            </a:custGeom>
            <a:solidFill>
              <a:srgbClr val="000000"/>
            </a:solidFill>
          </p:spPr>
          <p:txBody>
            <a:bodyPr wrap="square" lIns="0" tIns="0" rIns="0" bIns="0" rtlCol="0"/>
            <a:lstStyle/>
            <a:p>
              <a:endParaRPr sz="1710"/>
            </a:p>
          </p:txBody>
        </p:sp>
        <p:sp>
          <p:nvSpPr>
            <p:cNvPr id="81" name="object 80">
              <a:extLst>
                <a:ext uri="{FF2B5EF4-FFF2-40B4-BE49-F238E27FC236}">
                  <a16:creationId xmlns:a16="http://schemas.microsoft.com/office/drawing/2014/main" id="{4B9CE128-9F96-4770-9545-C22E143B1386}"/>
                </a:ext>
              </a:extLst>
            </p:cNvPr>
            <p:cNvSpPr/>
            <p:nvPr/>
          </p:nvSpPr>
          <p:spPr>
            <a:xfrm>
              <a:off x="2155150" y="3220692"/>
              <a:ext cx="0" cy="354330"/>
            </a:xfrm>
            <a:custGeom>
              <a:avLst/>
              <a:gdLst/>
              <a:ahLst/>
              <a:cxnLst/>
              <a:rect l="l" t="t" r="r" b="b"/>
              <a:pathLst>
                <a:path h="354329">
                  <a:moveTo>
                    <a:pt x="0" y="353904"/>
                  </a:moveTo>
                  <a:lnTo>
                    <a:pt x="0" y="0"/>
                  </a:lnTo>
                </a:path>
              </a:pathLst>
            </a:custGeom>
            <a:ln w="15483">
              <a:solidFill>
                <a:srgbClr val="000000"/>
              </a:solidFill>
            </a:ln>
          </p:spPr>
          <p:txBody>
            <a:bodyPr wrap="square" lIns="0" tIns="0" rIns="0" bIns="0" rtlCol="0"/>
            <a:lstStyle/>
            <a:p>
              <a:endParaRPr sz="1710"/>
            </a:p>
          </p:txBody>
        </p:sp>
        <p:sp>
          <p:nvSpPr>
            <p:cNvPr id="82" name="object 81">
              <a:extLst>
                <a:ext uri="{FF2B5EF4-FFF2-40B4-BE49-F238E27FC236}">
                  <a16:creationId xmlns:a16="http://schemas.microsoft.com/office/drawing/2014/main" id="{AF1F2FAC-7AA2-441D-9BA1-B0623E37BEDB}"/>
                </a:ext>
              </a:extLst>
            </p:cNvPr>
            <p:cNvSpPr/>
            <p:nvPr/>
          </p:nvSpPr>
          <p:spPr>
            <a:xfrm>
              <a:off x="2120753" y="3187001"/>
              <a:ext cx="67310" cy="68580"/>
            </a:xfrm>
            <a:custGeom>
              <a:avLst/>
              <a:gdLst/>
              <a:ahLst/>
              <a:cxnLst/>
              <a:rect l="l" t="t" r="r" b="b"/>
              <a:pathLst>
                <a:path w="67310" h="68579">
                  <a:moveTo>
                    <a:pt x="34396" y="68480"/>
                  </a:moveTo>
                  <a:lnTo>
                    <a:pt x="2228" y="44151"/>
                  </a:lnTo>
                  <a:lnTo>
                    <a:pt x="0" y="28200"/>
                  </a:lnTo>
                  <a:lnTo>
                    <a:pt x="4326" y="16656"/>
                  </a:lnTo>
                  <a:lnTo>
                    <a:pt x="13079" y="7509"/>
                  </a:lnTo>
                  <a:lnTo>
                    <a:pt x="26021" y="1656"/>
                  </a:lnTo>
                  <a:lnTo>
                    <a:pt x="42913" y="0"/>
                  </a:lnTo>
                  <a:lnTo>
                    <a:pt x="53301" y="5139"/>
                  </a:lnTo>
                  <a:lnTo>
                    <a:pt x="61314" y="14509"/>
                  </a:lnTo>
                  <a:lnTo>
                    <a:pt x="66144" y="28131"/>
                  </a:lnTo>
                  <a:lnTo>
                    <a:pt x="66979" y="46027"/>
                  </a:lnTo>
                  <a:lnTo>
                    <a:pt x="59623" y="57680"/>
                  </a:lnTo>
                  <a:lnTo>
                    <a:pt x="48352" y="65575"/>
                  </a:lnTo>
                  <a:lnTo>
                    <a:pt x="34396" y="68480"/>
                  </a:lnTo>
                  <a:close/>
                </a:path>
              </a:pathLst>
            </a:custGeom>
            <a:solidFill>
              <a:srgbClr val="000000"/>
            </a:solidFill>
          </p:spPr>
          <p:txBody>
            <a:bodyPr wrap="square" lIns="0" tIns="0" rIns="0" bIns="0" rtlCol="0"/>
            <a:lstStyle/>
            <a:p>
              <a:endParaRPr sz="1710"/>
            </a:p>
          </p:txBody>
        </p:sp>
        <p:sp>
          <p:nvSpPr>
            <p:cNvPr id="83" name="object 82">
              <a:extLst>
                <a:ext uri="{FF2B5EF4-FFF2-40B4-BE49-F238E27FC236}">
                  <a16:creationId xmlns:a16="http://schemas.microsoft.com/office/drawing/2014/main" id="{D2AEB686-139F-4C66-A93F-FA0F5F04EDE3}"/>
                </a:ext>
              </a:extLst>
            </p:cNvPr>
            <p:cNvSpPr/>
            <p:nvPr/>
          </p:nvSpPr>
          <p:spPr>
            <a:xfrm>
              <a:off x="1780284" y="3378960"/>
              <a:ext cx="36830" cy="36830"/>
            </a:xfrm>
            <a:custGeom>
              <a:avLst/>
              <a:gdLst/>
              <a:ahLst/>
              <a:cxnLst/>
              <a:rect l="l" t="t" r="r" b="b"/>
              <a:pathLst>
                <a:path w="36830" h="36829">
                  <a:moveTo>
                    <a:pt x="16976" y="36474"/>
                  </a:moveTo>
                  <a:lnTo>
                    <a:pt x="4918" y="30601"/>
                  </a:lnTo>
                  <a:lnTo>
                    <a:pt x="0" y="17311"/>
                  </a:lnTo>
                  <a:lnTo>
                    <a:pt x="5721" y="5036"/>
                  </a:lnTo>
                  <a:lnTo>
                    <a:pt x="18787" y="0"/>
                  </a:lnTo>
                  <a:lnTo>
                    <a:pt x="31370" y="5516"/>
                  </a:lnTo>
                  <a:lnTo>
                    <a:pt x="36554" y="18255"/>
                  </a:lnTo>
                  <a:lnTo>
                    <a:pt x="36488" y="19824"/>
                  </a:lnTo>
                  <a:lnTo>
                    <a:pt x="30481" y="31670"/>
                  </a:lnTo>
                  <a:lnTo>
                    <a:pt x="16976" y="36474"/>
                  </a:lnTo>
                  <a:close/>
                </a:path>
              </a:pathLst>
            </a:custGeom>
            <a:solidFill>
              <a:srgbClr val="000000"/>
            </a:solidFill>
          </p:spPr>
          <p:txBody>
            <a:bodyPr wrap="square" lIns="0" tIns="0" rIns="0" bIns="0" rtlCol="0"/>
            <a:lstStyle/>
            <a:p>
              <a:endParaRPr sz="1710"/>
            </a:p>
          </p:txBody>
        </p:sp>
        <p:sp>
          <p:nvSpPr>
            <p:cNvPr id="84" name="object 83">
              <a:extLst>
                <a:ext uri="{FF2B5EF4-FFF2-40B4-BE49-F238E27FC236}">
                  <a16:creationId xmlns:a16="http://schemas.microsoft.com/office/drawing/2014/main" id="{0E1DE8D1-A226-4FC2-BBD7-56C7C8462DFC}"/>
                </a:ext>
              </a:extLst>
            </p:cNvPr>
            <p:cNvSpPr/>
            <p:nvPr/>
          </p:nvSpPr>
          <p:spPr>
            <a:xfrm>
              <a:off x="1780284" y="3378960"/>
              <a:ext cx="36830" cy="36830"/>
            </a:xfrm>
            <a:custGeom>
              <a:avLst/>
              <a:gdLst/>
              <a:ahLst/>
              <a:cxnLst/>
              <a:rect l="l" t="t" r="r" b="b"/>
              <a:pathLst>
                <a:path w="36830" h="36829">
                  <a:moveTo>
                    <a:pt x="36554" y="18255"/>
                  </a:moveTo>
                  <a:lnTo>
                    <a:pt x="31370" y="5516"/>
                  </a:lnTo>
                  <a:lnTo>
                    <a:pt x="18787" y="0"/>
                  </a:lnTo>
                  <a:lnTo>
                    <a:pt x="5721" y="5036"/>
                  </a:lnTo>
                  <a:lnTo>
                    <a:pt x="0" y="17311"/>
                  </a:lnTo>
                  <a:lnTo>
                    <a:pt x="4918" y="30601"/>
                  </a:lnTo>
                  <a:lnTo>
                    <a:pt x="16976" y="36474"/>
                  </a:lnTo>
                  <a:lnTo>
                    <a:pt x="30481" y="31670"/>
                  </a:lnTo>
                  <a:lnTo>
                    <a:pt x="36488" y="19824"/>
                  </a:lnTo>
                  <a:lnTo>
                    <a:pt x="36554" y="18255"/>
                  </a:lnTo>
                  <a:close/>
                </a:path>
              </a:pathLst>
            </a:custGeom>
            <a:ln w="15471">
              <a:solidFill>
                <a:srgbClr val="000000"/>
              </a:solidFill>
            </a:ln>
          </p:spPr>
          <p:txBody>
            <a:bodyPr wrap="square" lIns="0" tIns="0" rIns="0" bIns="0" rtlCol="0"/>
            <a:lstStyle/>
            <a:p>
              <a:endParaRPr sz="1710"/>
            </a:p>
          </p:txBody>
        </p:sp>
        <p:sp>
          <p:nvSpPr>
            <p:cNvPr id="85" name="object 84">
              <a:extLst>
                <a:ext uri="{FF2B5EF4-FFF2-40B4-BE49-F238E27FC236}">
                  <a16:creationId xmlns:a16="http://schemas.microsoft.com/office/drawing/2014/main" id="{ECBCA711-5B24-4425-8B78-CE2ECC0C841E}"/>
                </a:ext>
              </a:extLst>
            </p:cNvPr>
            <p:cNvSpPr/>
            <p:nvPr/>
          </p:nvSpPr>
          <p:spPr>
            <a:xfrm>
              <a:off x="1902197" y="3378960"/>
              <a:ext cx="36830" cy="36830"/>
            </a:xfrm>
            <a:custGeom>
              <a:avLst/>
              <a:gdLst/>
              <a:ahLst/>
              <a:cxnLst/>
              <a:rect l="l" t="t" r="r" b="b"/>
              <a:pathLst>
                <a:path w="36830" h="36829">
                  <a:moveTo>
                    <a:pt x="16976" y="36474"/>
                  </a:moveTo>
                  <a:lnTo>
                    <a:pt x="4918" y="30601"/>
                  </a:lnTo>
                  <a:lnTo>
                    <a:pt x="0" y="17311"/>
                  </a:lnTo>
                  <a:lnTo>
                    <a:pt x="5721" y="5036"/>
                  </a:lnTo>
                  <a:lnTo>
                    <a:pt x="18787" y="0"/>
                  </a:lnTo>
                  <a:lnTo>
                    <a:pt x="31370" y="5516"/>
                  </a:lnTo>
                  <a:lnTo>
                    <a:pt x="36554" y="18255"/>
                  </a:lnTo>
                  <a:lnTo>
                    <a:pt x="36488" y="19824"/>
                  </a:lnTo>
                  <a:lnTo>
                    <a:pt x="30481" y="31670"/>
                  </a:lnTo>
                  <a:lnTo>
                    <a:pt x="16976" y="36474"/>
                  </a:lnTo>
                  <a:close/>
                </a:path>
              </a:pathLst>
            </a:custGeom>
            <a:solidFill>
              <a:srgbClr val="000000"/>
            </a:solidFill>
          </p:spPr>
          <p:txBody>
            <a:bodyPr wrap="square" lIns="0" tIns="0" rIns="0" bIns="0" rtlCol="0"/>
            <a:lstStyle/>
            <a:p>
              <a:endParaRPr sz="1710"/>
            </a:p>
          </p:txBody>
        </p:sp>
        <p:sp>
          <p:nvSpPr>
            <p:cNvPr id="86" name="object 85">
              <a:extLst>
                <a:ext uri="{FF2B5EF4-FFF2-40B4-BE49-F238E27FC236}">
                  <a16:creationId xmlns:a16="http://schemas.microsoft.com/office/drawing/2014/main" id="{BA9BBAD8-12E1-4CB1-907E-3B238EC44CE7}"/>
                </a:ext>
              </a:extLst>
            </p:cNvPr>
            <p:cNvSpPr/>
            <p:nvPr/>
          </p:nvSpPr>
          <p:spPr>
            <a:xfrm>
              <a:off x="1902197" y="3378960"/>
              <a:ext cx="36830" cy="36830"/>
            </a:xfrm>
            <a:custGeom>
              <a:avLst/>
              <a:gdLst/>
              <a:ahLst/>
              <a:cxnLst/>
              <a:rect l="l" t="t" r="r" b="b"/>
              <a:pathLst>
                <a:path w="36830" h="36829">
                  <a:moveTo>
                    <a:pt x="36554" y="18255"/>
                  </a:moveTo>
                  <a:lnTo>
                    <a:pt x="31370" y="5516"/>
                  </a:lnTo>
                  <a:lnTo>
                    <a:pt x="18787" y="0"/>
                  </a:lnTo>
                  <a:lnTo>
                    <a:pt x="5721" y="5036"/>
                  </a:lnTo>
                  <a:lnTo>
                    <a:pt x="0" y="17311"/>
                  </a:lnTo>
                  <a:lnTo>
                    <a:pt x="4918" y="30601"/>
                  </a:lnTo>
                  <a:lnTo>
                    <a:pt x="16976" y="36474"/>
                  </a:lnTo>
                  <a:lnTo>
                    <a:pt x="30481" y="31670"/>
                  </a:lnTo>
                  <a:lnTo>
                    <a:pt x="36488" y="19824"/>
                  </a:lnTo>
                  <a:lnTo>
                    <a:pt x="36554" y="18255"/>
                  </a:lnTo>
                  <a:close/>
                </a:path>
              </a:pathLst>
            </a:custGeom>
            <a:ln w="15471">
              <a:solidFill>
                <a:srgbClr val="000000"/>
              </a:solidFill>
            </a:ln>
          </p:spPr>
          <p:txBody>
            <a:bodyPr wrap="square" lIns="0" tIns="0" rIns="0" bIns="0" rtlCol="0"/>
            <a:lstStyle/>
            <a:p>
              <a:endParaRPr sz="1710"/>
            </a:p>
          </p:txBody>
        </p:sp>
        <p:sp>
          <p:nvSpPr>
            <p:cNvPr id="87" name="object 86">
              <a:extLst>
                <a:ext uri="{FF2B5EF4-FFF2-40B4-BE49-F238E27FC236}">
                  <a16:creationId xmlns:a16="http://schemas.microsoft.com/office/drawing/2014/main" id="{188C95B9-4D8C-4EE1-B032-91FDD20E116D}"/>
                </a:ext>
              </a:extLst>
            </p:cNvPr>
            <p:cNvSpPr/>
            <p:nvPr/>
          </p:nvSpPr>
          <p:spPr>
            <a:xfrm>
              <a:off x="2005825" y="3378959"/>
              <a:ext cx="36830" cy="36830"/>
            </a:xfrm>
            <a:custGeom>
              <a:avLst/>
              <a:gdLst/>
              <a:ahLst/>
              <a:cxnLst/>
              <a:rect l="l" t="t" r="r" b="b"/>
              <a:pathLst>
                <a:path w="36830" h="36829">
                  <a:moveTo>
                    <a:pt x="16976" y="36474"/>
                  </a:moveTo>
                  <a:lnTo>
                    <a:pt x="4918" y="30601"/>
                  </a:lnTo>
                  <a:lnTo>
                    <a:pt x="0" y="17311"/>
                  </a:lnTo>
                  <a:lnTo>
                    <a:pt x="5721" y="5036"/>
                  </a:lnTo>
                  <a:lnTo>
                    <a:pt x="18787" y="0"/>
                  </a:lnTo>
                  <a:lnTo>
                    <a:pt x="31370" y="5516"/>
                  </a:lnTo>
                  <a:lnTo>
                    <a:pt x="36554" y="18255"/>
                  </a:lnTo>
                  <a:lnTo>
                    <a:pt x="36488" y="19824"/>
                  </a:lnTo>
                  <a:lnTo>
                    <a:pt x="30481" y="31670"/>
                  </a:lnTo>
                  <a:lnTo>
                    <a:pt x="16976" y="36474"/>
                  </a:lnTo>
                  <a:close/>
                </a:path>
              </a:pathLst>
            </a:custGeom>
            <a:solidFill>
              <a:srgbClr val="000000"/>
            </a:solidFill>
          </p:spPr>
          <p:txBody>
            <a:bodyPr wrap="square" lIns="0" tIns="0" rIns="0" bIns="0" rtlCol="0"/>
            <a:lstStyle/>
            <a:p>
              <a:endParaRPr sz="1710"/>
            </a:p>
          </p:txBody>
        </p:sp>
        <p:sp>
          <p:nvSpPr>
            <p:cNvPr id="88" name="object 87">
              <a:extLst>
                <a:ext uri="{FF2B5EF4-FFF2-40B4-BE49-F238E27FC236}">
                  <a16:creationId xmlns:a16="http://schemas.microsoft.com/office/drawing/2014/main" id="{5A3CC114-42EA-47D0-953A-8A964049F39F}"/>
                </a:ext>
              </a:extLst>
            </p:cNvPr>
            <p:cNvSpPr/>
            <p:nvPr/>
          </p:nvSpPr>
          <p:spPr>
            <a:xfrm>
              <a:off x="2005825" y="3378959"/>
              <a:ext cx="36830" cy="36830"/>
            </a:xfrm>
            <a:custGeom>
              <a:avLst/>
              <a:gdLst/>
              <a:ahLst/>
              <a:cxnLst/>
              <a:rect l="l" t="t" r="r" b="b"/>
              <a:pathLst>
                <a:path w="36830" h="36829">
                  <a:moveTo>
                    <a:pt x="36554" y="18255"/>
                  </a:moveTo>
                  <a:lnTo>
                    <a:pt x="31370" y="5516"/>
                  </a:lnTo>
                  <a:lnTo>
                    <a:pt x="18787" y="0"/>
                  </a:lnTo>
                  <a:lnTo>
                    <a:pt x="5721" y="5036"/>
                  </a:lnTo>
                  <a:lnTo>
                    <a:pt x="0" y="17311"/>
                  </a:lnTo>
                  <a:lnTo>
                    <a:pt x="4918" y="30601"/>
                  </a:lnTo>
                  <a:lnTo>
                    <a:pt x="16976" y="36474"/>
                  </a:lnTo>
                  <a:lnTo>
                    <a:pt x="30481" y="31670"/>
                  </a:lnTo>
                  <a:lnTo>
                    <a:pt x="36488" y="19824"/>
                  </a:lnTo>
                  <a:lnTo>
                    <a:pt x="36554" y="18255"/>
                  </a:lnTo>
                  <a:close/>
                </a:path>
              </a:pathLst>
            </a:custGeom>
            <a:ln w="15471">
              <a:solidFill>
                <a:srgbClr val="000000"/>
              </a:solidFill>
            </a:ln>
          </p:spPr>
          <p:txBody>
            <a:bodyPr wrap="square" lIns="0" tIns="0" rIns="0" bIns="0" rtlCol="0"/>
            <a:lstStyle/>
            <a:p>
              <a:endParaRPr sz="1710"/>
            </a:p>
          </p:txBody>
        </p:sp>
        <p:sp>
          <p:nvSpPr>
            <p:cNvPr id="89" name="object 88">
              <a:extLst>
                <a:ext uri="{FF2B5EF4-FFF2-40B4-BE49-F238E27FC236}">
                  <a16:creationId xmlns:a16="http://schemas.microsoft.com/office/drawing/2014/main" id="{137C4D39-E5F3-41CE-8993-4CE04F718622}"/>
                </a:ext>
              </a:extLst>
            </p:cNvPr>
            <p:cNvSpPr/>
            <p:nvPr/>
          </p:nvSpPr>
          <p:spPr>
            <a:xfrm>
              <a:off x="2306659" y="3214604"/>
              <a:ext cx="0" cy="354330"/>
            </a:xfrm>
            <a:custGeom>
              <a:avLst/>
              <a:gdLst/>
              <a:ahLst/>
              <a:cxnLst/>
              <a:rect l="l" t="t" r="r" b="b"/>
              <a:pathLst>
                <a:path h="354329">
                  <a:moveTo>
                    <a:pt x="0" y="353904"/>
                  </a:moveTo>
                  <a:lnTo>
                    <a:pt x="0" y="0"/>
                  </a:lnTo>
                </a:path>
              </a:pathLst>
            </a:custGeom>
            <a:ln w="15483">
              <a:solidFill>
                <a:srgbClr val="000000"/>
              </a:solidFill>
            </a:ln>
          </p:spPr>
          <p:txBody>
            <a:bodyPr wrap="square" lIns="0" tIns="0" rIns="0" bIns="0" rtlCol="0"/>
            <a:lstStyle/>
            <a:p>
              <a:endParaRPr sz="1710"/>
            </a:p>
          </p:txBody>
        </p:sp>
        <p:sp>
          <p:nvSpPr>
            <p:cNvPr id="90" name="object 89">
              <a:extLst>
                <a:ext uri="{FF2B5EF4-FFF2-40B4-BE49-F238E27FC236}">
                  <a16:creationId xmlns:a16="http://schemas.microsoft.com/office/drawing/2014/main" id="{8D65A640-A4E3-4212-8B5E-1D208E963FA3}"/>
                </a:ext>
              </a:extLst>
            </p:cNvPr>
            <p:cNvSpPr/>
            <p:nvPr/>
          </p:nvSpPr>
          <p:spPr>
            <a:xfrm>
              <a:off x="2272263" y="3180912"/>
              <a:ext cx="67310" cy="68580"/>
            </a:xfrm>
            <a:custGeom>
              <a:avLst/>
              <a:gdLst/>
              <a:ahLst/>
              <a:cxnLst/>
              <a:rect l="l" t="t" r="r" b="b"/>
              <a:pathLst>
                <a:path w="67310" h="68580">
                  <a:moveTo>
                    <a:pt x="34396" y="68480"/>
                  </a:moveTo>
                  <a:lnTo>
                    <a:pt x="2228" y="44151"/>
                  </a:lnTo>
                  <a:lnTo>
                    <a:pt x="0" y="28200"/>
                  </a:lnTo>
                  <a:lnTo>
                    <a:pt x="4326" y="16656"/>
                  </a:lnTo>
                  <a:lnTo>
                    <a:pt x="13079" y="7509"/>
                  </a:lnTo>
                  <a:lnTo>
                    <a:pt x="26021" y="1656"/>
                  </a:lnTo>
                  <a:lnTo>
                    <a:pt x="42913" y="0"/>
                  </a:lnTo>
                  <a:lnTo>
                    <a:pt x="53301" y="5139"/>
                  </a:lnTo>
                  <a:lnTo>
                    <a:pt x="61314" y="14509"/>
                  </a:lnTo>
                  <a:lnTo>
                    <a:pt x="66144" y="28131"/>
                  </a:lnTo>
                  <a:lnTo>
                    <a:pt x="66979" y="46027"/>
                  </a:lnTo>
                  <a:lnTo>
                    <a:pt x="59623" y="57680"/>
                  </a:lnTo>
                  <a:lnTo>
                    <a:pt x="48352" y="65575"/>
                  </a:lnTo>
                  <a:lnTo>
                    <a:pt x="34396" y="68480"/>
                  </a:lnTo>
                  <a:close/>
                </a:path>
              </a:pathLst>
            </a:custGeom>
            <a:solidFill>
              <a:srgbClr val="000000"/>
            </a:solidFill>
          </p:spPr>
          <p:txBody>
            <a:bodyPr wrap="square" lIns="0" tIns="0" rIns="0" bIns="0" rtlCol="0"/>
            <a:lstStyle/>
            <a:p>
              <a:endParaRPr sz="1710"/>
            </a:p>
          </p:txBody>
        </p:sp>
        <p:sp>
          <p:nvSpPr>
            <p:cNvPr id="91" name="object 90">
              <a:extLst>
                <a:ext uri="{FF2B5EF4-FFF2-40B4-BE49-F238E27FC236}">
                  <a16:creationId xmlns:a16="http://schemas.microsoft.com/office/drawing/2014/main" id="{9E23510B-6F2B-4A08-820D-8081E8687193}"/>
                </a:ext>
              </a:extLst>
            </p:cNvPr>
            <p:cNvSpPr txBox="1"/>
            <p:nvPr/>
          </p:nvSpPr>
          <p:spPr>
            <a:xfrm>
              <a:off x="1497835" y="3638346"/>
              <a:ext cx="1558290" cy="556045"/>
            </a:xfrm>
            <a:prstGeom prst="rect">
              <a:avLst/>
            </a:prstGeom>
          </p:spPr>
          <p:txBody>
            <a:bodyPr vert="horz" wrap="square" lIns="0" tIns="0" rIns="0" bIns="0" rtlCol="0">
              <a:spAutoFit/>
            </a:bodyPr>
            <a:lstStyle/>
            <a:p>
              <a:pPr marL="12066">
                <a:tabLst>
                  <a:tab pos="749919" algn="l"/>
                  <a:tab pos="1234379" algn="l"/>
                </a:tabLst>
              </a:pPr>
              <a:r>
                <a:rPr sz="1283" spc="-5" dirty="0">
                  <a:latin typeface="Symbol"/>
                  <a:cs typeface="Symbol"/>
                </a:rPr>
                <a:t></a:t>
              </a:r>
              <a:r>
                <a:rPr sz="1283" i="1" dirty="0">
                  <a:latin typeface="Times New Roman"/>
                  <a:cs typeface="Times New Roman"/>
                </a:rPr>
                <a:t>M	</a:t>
              </a:r>
              <a:r>
                <a:rPr sz="1283" dirty="0">
                  <a:latin typeface="Times New Roman"/>
                  <a:cs typeface="Times New Roman"/>
                </a:rPr>
                <a:t>0	</a:t>
              </a:r>
              <a:r>
                <a:rPr sz="1283" i="1" dirty="0">
                  <a:latin typeface="Times New Roman"/>
                  <a:cs typeface="Times New Roman"/>
                </a:rPr>
                <a:t>M</a:t>
              </a:r>
              <a:endParaRPr sz="1283" dirty="0">
                <a:latin typeface="Times New Roman"/>
                <a:cs typeface="Times New Roman"/>
              </a:endParaRPr>
            </a:p>
            <a:p>
              <a:pPr marL="124886">
                <a:spcBef>
                  <a:spcPts val="309"/>
                </a:spcBef>
              </a:pPr>
              <a:r>
                <a:rPr sz="1900" dirty="0">
                  <a:latin typeface="Arial Unicode MS"/>
                  <a:cs typeface="Arial Unicode MS"/>
                </a:rPr>
                <a:t>矩形序列</a:t>
              </a:r>
              <a:r>
                <a:rPr sz="1900" i="1" spc="-5" dirty="0">
                  <a:latin typeface="Times New Roman"/>
                  <a:cs typeface="Times New Roman"/>
                </a:rPr>
                <a:t>x</a:t>
              </a:r>
              <a:r>
                <a:rPr sz="1900" dirty="0">
                  <a:latin typeface="Times New Roman"/>
                  <a:cs typeface="Times New Roman"/>
                </a:rPr>
                <a:t>[</a:t>
              </a:r>
              <a:r>
                <a:rPr sz="1900" i="1" spc="-5" dirty="0">
                  <a:latin typeface="Times New Roman"/>
                  <a:cs typeface="Times New Roman"/>
                </a:rPr>
                <a:t>k</a:t>
              </a:r>
              <a:r>
                <a:rPr sz="1900" dirty="0">
                  <a:latin typeface="Times New Roman"/>
                  <a:cs typeface="Times New Roman"/>
                </a:rPr>
                <a:t>]</a:t>
              </a:r>
            </a:p>
          </p:txBody>
        </p:sp>
        <p:sp>
          <p:nvSpPr>
            <p:cNvPr id="92" name="object 91">
              <a:extLst>
                <a:ext uri="{FF2B5EF4-FFF2-40B4-BE49-F238E27FC236}">
                  <a16:creationId xmlns:a16="http://schemas.microsoft.com/office/drawing/2014/main" id="{282A14FA-1DBF-43F3-9825-DD0C6AFDBC35}"/>
                </a:ext>
              </a:extLst>
            </p:cNvPr>
            <p:cNvSpPr txBox="1"/>
            <p:nvPr/>
          </p:nvSpPr>
          <p:spPr>
            <a:xfrm>
              <a:off x="2336292" y="2990425"/>
              <a:ext cx="111760" cy="207800"/>
            </a:xfrm>
            <a:prstGeom prst="rect">
              <a:avLst/>
            </a:prstGeom>
          </p:spPr>
          <p:txBody>
            <a:bodyPr vert="horz" wrap="square" lIns="0" tIns="0" rIns="0" bIns="0" rtlCol="0">
              <a:spAutoFit/>
            </a:bodyPr>
            <a:lstStyle/>
            <a:p>
              <a:pPr marL="12066"/>
              <a:r>
                <a:rPr sz="1283" dirty="0">
                  <a:latin typeface="Times New Roman"/>
                  <a:cs typeface="Times New Roman"/>
                </a:rPr>
                <a:t>1</a:t>
              </a:r>
              <a:endParaRPr sz="1283">
                <a:latin typeface="Times New Roman"/>
                <a:cs typeface="Times New Roman"/>
              </a:endParaRPr>
            </a:p>
          </p:txBody>
        </p:sp>
      </p:grpSp>
    </p:spTree>
    <p:extLst>
      <p:ext uri="{BB962C8B-B14F-4D97-AF65-F5344CB8AC3E}">
        <p14:creationId xmlns:p14="http://schemas.microsoft.com/office/powerpoint/2010/main" val="26514337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C7F70-949B-4251-9F98-0B3B64FC72B8}"/>
              </a:ext>
            </a:extLst>
          </p:cNvPr>
          <p:cNvSpPr>
            <a:spLocks noGrp="1"/>
          </p:cNvSpPr>
          <p:nvPr>
            <p:ph type="title"/>
          </p:nvPr>
        </p:nvSpPr>
        <p:spPr/>
        <p:txBody>
          <a:bodyPr/>
          <a:lstStyle/>
          <a:p>
            <a:r>
              <a:rPr lang="en-US" altLang="zh-CN" dirty="0"/>
              <a:t>1.2 </a:t>
            </a:r>
            <a:r>
              <a:rPr lang="zh-CN" altLang="en-US" dirty="0"/>
              <a:t>线性系统</a:t>
            </a:r>
            <a:r>
              <a:rPr lang="en-US" altLang="zh-CN" dirty="0"/>
              <a:t>-</a:t>
            </a:r>
            <a:r>
              <a:rPr lang="zh-CN" altLang="en-US" dirty="0"/>
              <a:t>离散非周期信号的频谱</a:t>
            </a:r>
          </a:p>
        </p:txBody>
      </p:sp>
      <p:sp>
        <p:nvSpPr>
          <p:cNvPr id="3" name="内容占位符 2">
            <a:extLst>
              <a:ext uri="{FF2B5EF4-FFF2-40B4-BE49-F238E27FC236}">
                <a16:creationId xmlns:a16="http://schemas.microsoft.com/office/drawing/2014/main" id="{244C045C-1CD5-4D16-A0A1-66161FD02C1E}"/>
              </a:ext>
            </a:extLst>
          </p:cNvPr>
          <p:cNvSpPr>
            <a:spLocks noGrp="1"/>
          </p:cNvSpPr>
          <p:nvPr>
            <p:ph idx="1"/>
          </p:nvPr>
        </p:nvSpPr>
        <p:spPr/>
        <p:txBody>
          <a:bodyPr/>
          <a:lstStyle/>
          <a:p>
            <a:r>
              <a:rPr lang="zh-CN" altLang="en-US" dirty="0"/>
              <a:t>音乐信号频谱</a:t>
            </a:r>
          </a:p>
        </p:txBody>
      </p:sp>
      <p:sp>
        <p:nvSpPr>
          <p:cNvPr id="4" name="object 2">
            <a:extLst>
              <a:ext uri="{FF2B5EF4-FFF2-40B4-BE49-F238E27FC236}">
                <a16:creationId xmlns:a16="http://schemas.microsoft.com/office/drawing/2014/main" id="{BC9DC1CA-A2D1-4D1B-B0D1-E66C958E7191}"/>
              </a:ext>
            </a:extLst>
          </p:cNvPr>
          <p:cNvSpPr txBox="1"/>
          <p:nvPr/>
        </p:nvSpPr>
        <p:spPr>
          <a:xfrm>
            <a:off x="2931623" y="3994233"/>
            <a:ext cx="98338" cy="116955"/>
          </a:xfrm>
          <a:prstGeom prst="rect">
            <a:avLst/>
          </a:prstGeom>
        </p:spPr>
        <p:txBody>
          <a:bodyPr vert="horz" wrap="square" lIns="0" tIns="0" rIns="0" bIns="0" rtlCol="0">
            <a:spAutoFit/>
          </a:bodyPr>
          <a:lstStyle/>
          <a:p>
            <a:pPr marL="12066"/>
            <a:r>
              <a:rPr sz="760" spc="157" dirty="0">
                <a:latin typeface="Arial"/>
                <a:cs typeface="Arial"/>
              </a:rPr>
              <a:t>0</a:t>
            </a:r>
            <a:endParaRPr sz="760">
              <a:latin typeface="Arial"/>
              <a:cs typeface="Arial"/>
            </a:endParaRPr>
          </a:p>
        </p:txBody>
      </p:sp>
      <p:sp>
        <p:nvSpPr>
          <p:cNvPr id="5" name="object 3">
            <a:extLst>
              <a:ext uri="{FF2B5EF4-FFF2-40B4-BE49-F238E27FC236}">
                <a16:creationId xmlns:a16="http://schemas.microsoft.com/office/drawing/2014/main" id="{15534CD8-1779-498F-AFD6-B1C847DDC047}"/>
              </a:ext>
            </a:extLst>
          </p:cNvPr>
          <p:cNvSpPr txBox="1"/>
          <p:nvPr/>
        </p:nvSpPr>
        <p:spPr>
          <a:xfrm>
            <a:off x="3299191" y="3994233"/>
            <a:ext cx="238906" cy="116955"/>
          </a:xfrm>
          <a:prstGeom prst="rect">
            <a:avLst/>
          </a:prstGeom>
        </p:spPr>
        <p:txBody>
          <a:bodyPr vert="horz" wrap="square" lIns="0" tIns="0" rIns="0" bIns="0" rtlCol="0">
            <a:spAutoFit/>
          </a:bodyPr>
          <a:lstStyle/>
          <a:p>
            <a:pPr marL="12066"/>
            <a:r>
              <a:rPr sz="760" spc="138" dirty="0">
                <a:latin typeface="Arial"/>
                <a:cs typeface="Arial"/>
              </a:rPr>
              <a:t>500</a:t>
            </a:r>
            <a:endParaRPr sz="760">
              <a:latin typeface="Arial"/>
              <a:cs typeface="Arial"/>
            </a:endParaRPr>
          </a:p>
        </p:txBody>
      </p:sp>
      <p:sp>
        <p:nvSpPr>
          <p:cNvPr id="6" name="object 4">
            <a:extLst>
              <a:ext uri="{FF2B5EF4-FFF2-40B4-BE49-F238E27FC236}">
                <a16:creationId xmlns:a16="http://schemas.microsoft.com/office/drawing/2014/main" id="{48D65B75-0AAA-4FFB-A0BF-D742C802AE73}"/>
              </a:ext>
            </a:extLst>
          </p:cNvPr>
          <p:cNvSpPr txBox="1"/>
          <p:nvPr/>
        </p:nvSpPr>
        <p:spPr>
          <a:xfrm>
            <a:off x="3697388" y="3994233"/>
            <a:ext cx="310096" cy="116955"/>
          </a:xfrm>
          <a:prstGeom prst="rect">
            <a:avLst/>
          </a:prstGeom>
        </p:spPr>
        <p:txBody>
          <a:bodyPr vert="horz" wrap="square" lIns="0" tIns="0" rIns="0" bIns="0" rtlCol="0">
            <a:spAutoFit/>
          </a:bodyPr>
          <a:lstStyle/>
          <a:p>
            <a:pPr marL="12066"/>
            <a:r>
              <a:rPr sz="760" spc="138" dirty="0">
                <a:latin typeface="Arial"/>
                <a:cs typeface="Arial"/>
              </a:rPr>
              <a:t>1000</a:t>
            </a:r>
            <a:endParaRPr sz="760">
              <a:latin typeface="Arial"/>
              <a:cs typeface="Arial"/>
            </a:endParaRPr>
          </a:p>
        </p:txBody>
      </p:sp>
      <p:sp>
        <p:nvSpPr>
          <p:cNvPr id="7" name="object 5">
            <a:extLst>
              <a:ext uri="{FF2B5EF4-FFF2-40B4-BE49-F238E27FC236}">
                <a16:creationId xmlns:a16="http://schemas.microsoft.com/office/drawing/2014/main" id="{18D26953-DCD5-419F-89E5-8C03F0BAF7DF}"/>
              </a:ext>
            </a:extLst>
          </p:cNvPr>
          <p:cNvSpPr txBox="1"/>
          <p:nvPr/>
        </p:nvSpPr>
        <p:spPr>
          <a:xfrm>
            <a:off x="4146638" y="3994233"/>
            <a:ext cx="310096" cy="116955"/>
          </a:xfrm>
          <a:prstGeom prst="rect">
            <a:avLst/>
          </a:prstGeom>
        </p:spPr>
        <p:txBody>
          <a:bodyPr vert="horz" wrap="square" lIns="0" tIns="0" rIns="0" bIns="0" rtlCol="0">
            <a:spAutoFit/>
          </a:bodyPr>
          <a:lstStyle/>
          <a:p>
            <a:pPr marL="12066"/>
            <a:r>
              <a:rPr sz="760" spc="138" dirty="0">
                <a:latin typeface="Arial"/>
                <a:cs typeface="Arial"/>
              </a:rPr>
              <a:t>1500</a:t>
            </a:r>
            <a:endParaRPr sz="760">
              <a:latin typeface="Arial"/>
              <a:cs typeface="Arial"/>
            </a:endParaRPr>
          </a:p>
        </p:txBody>
      </p:sp>
      <p:sp>
        <p:nvSpPr>
          <p:cNvPr id="8" name="object 6">
            <a:extLst>
              <a:ext uri="{FF2B5EF4-FFF2-40B4-BE49-F238E27FC236}">
                <a16:creationId xmlns:a16="http://schemas.microsoft.com/office/drawing/2014/main" id="{50350C54-D578-4734-A0C0-06B50B312895}"/>
              </a:ext>
            </a:extLst>
          </p:cNvPr>
          <p:cNvSpPr txBox="1"/>
          <p:nvPr/>
        </p:nvSpPr>
        <p:spPr>
          <a:xfrm>
            <a:off x="4585676" y="3994233"/>
            <a:ext cx="310096" cy="116955"/>
          </a:xfrm>
          <a:prstGeom prst="rect">
            <a:avLst/>
          </a:prstGeom>
        </p:spPr>
        <p:txBody>
          <a:bodyPr vert="horz" wrap="square" lIns="0" tIns="0" rIns="0" bIns="0" rtlCol="0">
            <a:spAutoFit/>
          </a:bodyPr>
          <a:lstStyle/>
          <a:p>
            <a:pPr marL="12066"/>
            <a:r>
              <a:rPr sz="760" spc="138" dirty="0">
                <a:latin typeface="Arial"/>
                <a:cs typeface="Arial"/>
              </a:rPr>
              <a:t>2000</a:t>
            </a:r>
            <a:endParaRPr sz="760">
              <a:latin typeface="Arial"/>
              <a:cs typeface="Arial"/>
            </a:endParaRPr>
          </a:p>
        </p:txBody>
      </p:sp>
      <p:sp>
        <p:nvSpPr>
          <p:cNvPr id="9" name="object 7">
            <a:extLst>
              <a:ext uri="{FF2B5EF4-FFF2-40B4-BE49-F238E27FC236}">
                <a16:creationId xmlns:a16="http://schemas.microsoft.com/office/drawing/2014/main" id="{98F0596D-1E41-40DC-8A03-5E77F5F00F88}"/>
              </a:ext>
            </a:extLst>
          </p:cNvPr>
          <p:cNvSpPr txBox="1"/>
          <p:nvPr/>
        </p:nvSpPr>
        <p:spPr>
          <a:xfrm>
            <a:off x="5034924" y="3994233"/>
            <a:ext cx="310096" cy="116955"/>
          </a:xfrm>
          <a:prstGeom prst="rect">
            <a:avLst/>
          </a:prstGeom>
        </p:spPr>
        <p:txBody>
          <a:bodyPr vert="horz" wrap="square" lIns="0" tIns="0" rIns="0" bIns="0" rtlCol="0">
            <a:spAutoFit/>
          </a:bodyPr>
          <a:lstStyle/>
          <a:p>
            <a:pPr marL="12066"/>
            <a:r>
              <a:rPr sz="760" spc="138" dirty="0">
                <a:latin typeface="Arial"/>
                <a:cs typeface="Arial"/>
              </a:rPr>
              <a:t>2500</a:t>
            </a:r>
            <a:endParaRPr sz="760">
              <a:latin typeface="Arial"/>
              <a:cs typeface="Arial"/>
            </a:endParaRPr>
          </a:p>
        </p:txBody>
      </p:sp>
      <p:sp>
        <p:nvSpPr>
          <p:cNvPr id="10" name="object 8">
            <a:extLst>
              <a:ext uri="{FF2B5EF4-FFF2-40B4-BE49-F238E27FC236}">
                <a16:creationId xmlns:a16="http://schemas.microsoft.com/office/drawing/2014/main" id="{39A2C60D-1CAD-4A1D-8404-C1581B1427C6}"/>
              </a:ext>
            </a:extLst>
          </p:cNvPr>
          <p:cNvSpPr txBox="1"/>
          <p:nvPr/>
        </p:nvSpPr>
        <p:spPr>
          <a:xfrm>
            <a:off x="5473965" y="3994233"/>
            <a:ext cx="310096" cy="116955"/>
          </a:xfrm>
          <a:prstGeom prst="rect">
            <a:avLst/>
          </a:prstGeom>
        </p:spPr>
        <p:txBody>
          <a:bodyPr vert="horz" wrap="square" lIns="0" tIns="0" rIns="0" bIns="0" rtlCol="0">
            <a:spAutoFit/>
          </a:bodyPr>
          <a:lstStyle/>
          <a:p>
            <a:pPr marL="12066"/>
            <a:r>
              <a:rPr sz="760" spc="138" dirty="0">
                <a:latin typeface="Arial"/>
                <a:cs typeface="Arial"/>
              </a:rPr>
              <a:t>3000</a:t>
            </a:r>
            <a:endParaRPr sz="760">
              <a:latin typeface="Arial"/>
              <a:cs typeface="Arial"/>
            </a:endParaRPr>
          </a:p>
        </p:txBody>
      </p:sp>
      <p:sp>
        <p:nvSpPr>
          <p:cNvPr id="11" name="object 9">
            <a:extLst>
              <a:ext uri="{FF2B5EF4-FFF2-40B4-BE49-F238E27FC236}">
                <a16:creationId xmlns:a16="http://schemas.microsoft.com/office/drawing/2014/main" id="{D2731BDA-A60D-46AB-BC9C-92C8BEE64266}"/>
              </a:ext>
            </a:extLst>
          </p:cNvPr>
          <p:cNvSpPr txBox="1"/>
          <p:nvPr/>
        </p:nvSpPr>
        <p:spPr>
          <a:xfrm>
            <a:off x="5913004" y="3994233"/>
            <a:ext cx="310096" cy="116955"/>
          </a:xfrm>
          <a:prstGeom prst="rect">
            <a:avLst/>
          </a:prstGeom>
        </p:spPr>
        <p:txBody>
          <a:bodyPr vert="horz" wrap="square" lIns="0" tIns="0" rIns="0" bIns="0" rtlCol="0">
            <a:spAutoFit/>
          </a:bodyPr>
          <a:lstStyle/>
          <a:p>
            <a:pPr marL="12066"/>
            <a:r>
              <a:rPr sz="760" spc="138" dirty="0">
                <a:latin typeface="Arial"/>
                <a:cs typeface="Arial"/>
              </a:rPr>
              <a:t>3500</a:t>
            </a:r>
            <a:endParaRPr sz="760">
              <a:latin typeface="Arial"/>
              <a:cs typeface="Arial"/>
            </a:endParaRPr>
          </a:p>
        </p:txBody>
      </p:sp>
      <p:sp>
        <p:nvSpPr>
          <p:cNvPr id="12" name="object 10">
            <a:extLst>
              <a:ext uri="{FF2B5EF4-FFF2-40B4-BE49-F238E27FC236}">
                <a16:creationId xmlns:a16="http://schemas.microsoft.com/office/drawing/2014/main" id="{AEA4C09F-3554-4D11-85F1-EEC9C8063381}"/>
              </a:ext>
            </a:extLst>
          </p:cNvPr>
          <p:cNvSpPr txBox="1"/>
          <p:nvPr/>
        </p:nvSpPr>
        <p:spPr>
          <a:xfrm>
            <a:off x="6362253" y="3994233"/>
            <a:ext cx="310096" cy="116955"/>
          </a:xfrm>
          <a:prstGeom prst="rect">
            <a:avLst/>
          </a:prstGeom>
        </p:spPr>
        <p:txBody>
          <a:bodyPr vert="horz" wrap="square" lIns="0" tIns="0" rIns="0" bIns="0" rtlCol="0">
            <a:spAutoFit/>
          </a:bodyPr>
          <a:lstStyle/>
          <a:p>
            <a:pPr marL="12066"/>
            <a:r>
              <a:rPr sz="760" spc="138" dirty="0">
                <a:latin typeface="Arial"/>
                <a:cs typeface="Arial"/>
              </a:rPr>
              <a:t>4000</a:t>
            </a:r>
            <a:endParaRPr sz="760">
              <a:latin typeface="Arial"/>
              <a:cs typeface="Arial"/>
            </a:endParaRPr>
          </a:p>
        </p:txBody>
      </p:sp>
      <p:sp>
        <p:nvSpPr>
          <p:cNvPr id="13" name="object 11">
            <a:extLst>
              <a:ext uri="{FF2B5EF4-FFF2-40B4-BE49-F238E27FC236}">
                <a16:creationId xmlns:a16="http://schemas.microsoft.com/office/drawing/2014/main" id="{611F3EF7-F954-4D43-804F-18E6FED6EF4D}"/>
              </a:ext>
            </a:extLst>
          </p:cNvPr>
          <p:cNvSpPr txBox="1"/>
          <p:nvPr/>
        </p:nvSpPr>
        <p:spPr>
          <a:xfrm>
            <a:off x="6801292" y="3994233"/>
            <a:ext cx="310096" cy="116955"/>
          </a:xfrm>
          <a:prstGeom prst="rect">
            <a:avLst/>
          </a:prstGeom>
        </p:spPr>
        <p:txBody>
          <a:bodyPr vert="horz" wrap="square" lIns="0" tIns="0" rIns="0" bIns="0" rtlCol="0">
            <a:spAutoFit/>
          </a:bodyPr>
          <a:lstStyle/>
          <a:p>
            <a:pPr marL="12066"/>
            <a:r>
              <a:rPr sz="760" spc="138" dirty="0">
                <a:latin typeface="Arial"/>
                <a:cs typeface="Arial"/>
              </a:rPr>
              <a:t>4500</a:t>
            </a:r>
            <a:endParaRPr sz="760">
              <a:latin typeface="Arial"/>
              <a:cs typeface="Arial"/>
            </a:endParaRPr>
          </a:p>
        </p:txBody>
      </p:sp>
      <p:sp>
        <p:nvSpPr>
          <p:cNvPr id="14" name="object 12">
            <a:extLst>
              <a:ext uri="{FF2B5EF4-FFF2-40B4-BE49-F238E27FC236}">
                <a16:creationId xmlns:a16="http://schemas.microsoft.com/office/drawing/2014/main" id="{3F8823D8-F9E3-40EC-A89E-B99AA6ACA96C}"/>
              </a:ext>
            </a:extLst>
          </p:cNvPr>
          <p:cNvSpPr/>
          <p:nvPr/>
        </p:nvSpPr>
        <p:spPr>
          <a:xfrm>
            <a:off x="7405550" y="3926170"/>
            <a:ext cx="0" cy="0"/>
          </a:xfrm>
          <a:custGeom>
            <a:avLst/>
            <a:gdLst/>
            <a:ahLst/>
            <a:cxnLst/>
            <a:rect l="l" t="t" r="r" b="b"/>
            <a:pathLst>
              <a:path>
                <a:moveTo>
                  <a:pt x="0" y="0"/>
                </a:moveTo>
                <a:lnTo>
                  <a:pt x="0" y="0"/>
                </a:lnTo>
              </a:path>
            </a:pathLst>
          </a:custGeom>
          <a:ln w="8058">
            <a:solidFill>
              <a:srgbClr val="000000"/>
            </a:solidFill>
          </a:ln>
        </p:spPr>
        <p:txBody>
          <a:bodyPr wrap="square" lIns="0" tIns="0" rIns="0" bIns="0" rtlCol="0"/>
          <a:lstStyle/>
          <a:p>
            <a:endParaRPr sz="1710"/>
          </a:p>
        </p:txBody>
      </p:sp>
      <p:sp>
        <p:nvSpPr>
          <p:cNvPr id="15" name="object 13">
            <a:extLst>
              <a:ext uri="{FF2B5EF4-FFF2-40B4-BE49-F238E27FC236}">
                <a16:creationId xmlns:a16="http://schemas.microsoft.com/office/drawing/2014/main" id="{C33CF048-B334-41EA-A180-4A6ECCD89470}"/>
              </a:ext>
            </a:extLst>
          </p:cNvPr>
          <p:cNvSpPr/>
          <p:nvPr/>
        </p:nvSpPr>
        <p:spPr>
          <a:xfrm>
            <a:off x="7405550" y="2900243"/>
            <a:ext cx="0" cy="0"/>
          </a:xfrm>
          <a:custGeom>
            <a:avLst/>
            <a:gdLst/>
            <a:ahLst/>
            <a:cxnLst/>
            <a:rect l="l" t="t" r="r" b="b"/>
            <a:pathLst>
              <a:path>
                <a:moveTo>
                  <a:pt x="0" y="0"/>
                </a:moveTo>
                <a:lnTo>
                  <a:pt x="0" y="0"/>
                </a:lnTo>
              </a:path>
            </a:pathLst>
          </a:custGeom>
          <a:ln w="8058">
            <a:solidFill>
              <a:srgbClr val="000000"/>
            </a:solidFill>
          </a:ln>
        </p:spPr>
        <p:txBody>
          <a:bodyPr wrap="square" lIns="0" tIns="0" rIns="0" bIns="0" rtlCol="0"/>
          <a:lstStyle/>
          <a:p>
            <a:endParaRPr sz="1710"/>
          </a:p>
        </p:txBody>
      </p:sp>
      <p:sp>
        <p:nvSpPr>
          <p:cNvPr id="16" name="object 14">
            <a:extLst>
              <a:ext uri="{FF2B5EF4-FFF2-40B4-BE49-F238E27FC236}">
                <a16:creationId xmlns:a16="http://schemas.microsoft.com/office/drawing/2014/main" id="{9F833B05-CC22-4457-8F9D-94DD0C176043}"/>
              </a:ext>
            </a:extLst>
          </p:cNvPr>
          <p:cNvSpPr txBox="1"/>
          <p:nvPr/>
        </p:nvSpPr>
        <p:spPr>
          <a:xfrm>
            <a:off x="7250541" y="3994233"/>
            <a:ext cx="310096" cy="116955"/>
          </a:xfrm>
          <a:prstGeom prst="rect">
            <a:avLst/>
          </a:prstGeom>
        </p:spPr>
        <p:txBody>
          <a:bodyPr vert="horz" wrap="square" lIns="0" tIns="0" rIns="0" bIns="0" rtlCol="0">
            <a:spAutoFit/>
          </a:bodyPr>
          <a:lstStyle/>
          <a:p>
            <a:pPr marL="12066"/>
            <a:r>
              <a:rPr sz="760" spc="138" dirty="0">
                <a:latin typeface="Arial"/>
                <a:cs typeface="Arial"/>
              </a:rPr>
              <a:t>5000</a:t>
            </a:r>
            <a:endParaRPr sz="760">
              <a:latin typeface="Arial"/>
              <a:cs typeface="Arial"/>
            </a:endParaRPr>
          </a:p>
        </p:txBody>
      </p:sp>
      <p:sp>
        <p:nvSpPr>
          <p:cNvPr id="17" name="object 15">
            <a:extLst>
              <a:ext uri="{FF2B5EF4-FFF2-40B4-BE49-F238E27FC236}">
                <a16:creationId xmlns:a16="http://schemas.microsoft.com/office/drawing/2014/main" id="{C3EE74AB-CEF8-46F1-81B2-10A3AA64A91E}"/>
              </a:ext>
            </a:extLst>
          </p:cNvPr>
          <p:cNvSpPr txBox="1"/>
          <p:nvPr/>
        </p:nvSpPr>
        <p:spPr>
          <a:xfrm>
            <a:off x="2849941" y="3910016"/>
            <a:ext cx="98338" cy="116955"/>
          </a:xfrm>
          <a:prstGeom prst="rect">
            <a:avLst/>
          </a:prstGeom>
        </p:spPr>
        <p:txBody>
          <a:bodyPr vert="horz" wrap="square" lIns="0" tIns="0" rIns="0" bIns="0" rtlCol="0">
            <a:spAutoFit/>
          </a:bodyPr>
          <a:lstStyle/>
          <a:p>
            <a:pPr marL="12066"/>
            <a:r>
              <a:rPr sz="760" spc="157" dirty="0">
                <a:latin typeface="Arial"/>
                <a:cs typeface="Arial"/>
              </a:rPr>
              <a:t>0</a:t>
            </a:r>
            <a:endParaRPr sz="760">
              <a:latin typeface="Arial"/>
              <a:cs typeface="Arial"/>
            </a:endParaRPr>
          </a:p>
        </p:txBody>
      </p:sp>
      <p:sp>
        <p:nvSpPr>
          <p:cNvPr id="18" name="object 16">
            <a:extLst>
              <a:ext uri="{FF2B5EF4-FFF2-40B4-BE49-F238E27FC236}">
                <a16:creationId xmlns:a16="http://schemas.microsoft.com/office/drawing/2014/main" id="{6B55F5F8-7903-46AA-80D4-F5EA8F8790E7}"/>
              </a:ext>
            </a:extLst>
          </p:cNvPr>
          <p:cNvSpPr txBox="1"/>
          <p:nvPr/>
        </p:nvSpPr>
        <p:spPr>
          <a:xfrm>
            <a:off x="2666158" y="3687987"/>
            <a:ext cx="279327" cy="116955"/>
          </a:xfrm>
          <a:prstGeom prst="rect">
            <a:avLst/>
          </a:prstGeom>
        </p:spPr>
        <p:txBody>
          <a:bodyPr vert="horz" wrap="square" lIns="0" tIns="0" rIns="0" bIns="0" rtlCol="0">
            <a:spAutoFit/>
          </a:bodyPr>
          <a:lstStyle/>
          <a:p>
            <a:pPr marL="12066"/>
            <a:r>
              <a:rPr sz="760" spc="138" dirty="0">
                <a:latin typeface="Arial"/>
                <a:cs typeface="Arial"/>
              </a:rPr>
              <a:t>0</a:t>
            </a:r>
            <a:r>
              <a:rPr sz="760" spc="105" dirty="0">
                <a:latin typeface="Arial"/>
                <a:cs typeface="Arial"/>
              </a:rPr>
              <a:t>.</a:t>
            </a:r>
            <a:r>
              <a:rPr sz="760" spc="138" dirty="0">
                <a:latin typeface="Arial"/>
                <a:cs typeface="Arial"/>
              </a:rPr>
              <a:t>05</a:t>
            </a:r>
            <a:endParaRPr sz="760">
              <a:latin typeface="Arial"/>
              <a:cs typeface="Arial"/>
            </a:endParaRPr>
          </a:p>
        </p:txBody>
      </p:sp>
      <p:sp>
        <p:nvSpPr>
          <p:cNvPr id="19" name="object 17">
            <a:extLst>
              <a:ext uri="{FF2B5EF4-FFF2-40B4-BE49-F238E27FC236}">
                <a16:creationId xmlns:a16="http://schemas.microsoft.com/office/drawing/2014/main" id="{5D168DA1-2AAD-4C5C-9885-764452F27F58}"/>
              </a:ext>
            </a:extLst>
          </p:cNvPr>
          <p:cNvSpPr txBox="1"/>
          <p:nvPr/>
        </p:nvSpPr>
        <p:spPr>
          <a:xfrm>
            <a:off x="2737629" y="3465957"/>
            <a:ext cx="210551" cy="116955"/>
          </a:xfrm>
          <a:prstGeom prst="rect">
            <a:avLst/>
          </a:prstGeom>
        </p:spPr>
        <p:txBody>
          <a:bodyPr vert="horz" wrap="square" lIns="0" tIns="0" rIns="0" bIns="0" rtlCol="0">
            <a:spAutoFit/>
          </a:bodyPr>
          <a:lstStyle/>
          <a:p>
            <a:pPr marL="12066"/>
            <a:r>
              <a:rPr sz="760" spc="138" dirty="0">
                <a:latin typeface="Arial"/>
                <a:cs typeface="Arial"/>
              </a:rPr>
              <a:t>0</a:t>
            </a:r>
            <a:r>
              <a:rPr sz="760" spc="105" dirty="0">
                <a:latin typeface="Arial"/>
                <a:cs typeface="Arial"/>
              </a:rPr>
              <a:t>.</a:t>
            </a:r>
            <a:r>
              <a:rPr sz="760" spc="157" dirty="0">
                <a:latin typeface="Arial"/>
                <a:cs typeface="Arial"/>
              </a:rPr>
              <a:t>1</a:t>
            </a:r>
            <a:endParaRPr sz="760">
              <a:latin typeface="Arial"/>
              <a:cs typeface="Arial"/>
            </a:endParaRPr>
          </a:p>
        </p:txBody>
      </p:sp>
      <p:sp>
        <p:nvSpPr>
          <p:cNvPr id="20" name="object 18">
            <a:extLst>
              <a:ext uri="{FF2B5EF4-FFF2-40B4-BE49-F238E27FC236}">
                <a16:creationId xmlns:a16="http://schemas.microsoft.com/office/drawing/2014/main" id="{8461CD20-5076-4DE0-A062-249723F33C21}"/>
              </a:ext>
            </a:extLst>
          </p:cNvPr>
          <p:cNvSpPr txBox="1"/>
          <p:nvPr/>
        </p:nvSpPr>
        <p:spPr>
          <a:xfrm>
            <a:off x="2666158" y="3251585"/>
            <a:ext cx="279327" cy="116955"/>
          </a:xfrm>
          <a:prstGeom prst="rect">
            <a:avLst/>
          </a:prstGeom>
        </p:spPr>
        <p:txBody>
          <a:bodyPr vert="horz" wrap="square" lIns="0" tIns="0" rIns="0" bIns="0" rtlCol="0">
            <a:spAutoFit/>
          </a:bodyPr>
          <a:lstStyle/>
          <a:p>
            <a:pPr marL="12066"/>
            <a:r>
              <a:rPr sz="760" spc="138" dirty="0">
                <a:latin typeface="Arial"/>
                <a:cs typeface="Arial"/>
              </a:rPr>
              <a:t>0</a:t>
            </a:r>
            <a:r>
              <a:rPr sz="760" spc="105" dirty="0">
                <a:latin typeface="Arial"/>
                <a:cs typeface="Arial"/>
              </a:rPr>
              <a:t>.</a:t>
            </a:r>
            <a:r>
              <a:rPr sz="760" spc="138" dirty="0">
                <a:latin typeface="Arial"/>
                <a:cs typeface="Arial"/>
              </a:rPr>
              <a:t>15</a:t>
            </a:r>
            <a:endParaRPr sz="760">
              <a:latin typeface="Arial"/>
              <a:cs typeface="Arial"/>
            </a:endParaRPr>
          </a:p>
        </p:txBody>
      </p:sp>
      <p:sp>
        <p:nvSpPr>
          <p:cNvPr id="21" name="object 19">
            <a:extLst>
              <a:ext uri="{FF2B5EF4-FFF2-40B4-BE49-F238E27FC236}">
                <a16:creationId xmlns:a16="http://schemas.microsoft.com/office/drawing/2014/main" id="{5E67A253-01A1-471E-A9B9-56C7A34E6D76}"/>
              </a:ext>
            </a:extLst>
          </p:cNvPr>
          <p:cNvSpPr txBox="1"/>
          <p:nvPr/>
        </p:nvSpPr>
        <p:spPr>
          <a:xfrm>
            <a:off x="2737629" y="3029557"/>
            <a:ext cx="210551" cy="116955"/>
          </a:xfrm>
          <a:prstGeom prst="rect">
            <a:avLst/>
          </a:prstGeom>
        </p:spPr>
        <p:txBody>
          <a:bodyPr vert="horz" wrap="square" lIns="0" tIns="0" rIns="0" bIns="0" rtlCol="0">
            <a:spAutoFit/>
          </a:bodyPr>
          <a:lstStyle/>
          <a:p>
            <a:pPr marL="12066"/>
            <a:r>
              <a:rPr sz="760" spc="138" dirty="0">
                <a:latin typeface="Arial"/>
                <a:cs typeface="Arial"/>
              </a:rPr>
              <a:t>0</a:t>
            </a:r>
            <a:r>
              <a:rPr sz="760" spc="105" dirty="0">
                <a:latin typeface="Arial"/>
                <a:cs typeface="Arial"/>
              </a:rPr>
              <a:t>.</a:t>
            </a:r>
            <a:r>
              <a:rPr sz="760" spc="157" dirty="0">
                <a:latin typeface="Arial"/>
                <a:cs typeface="Arial"/>
              </a:rPr>
              <a:t>2</a:t>
            </a:r>
            <a:endParaRPr sz="760">
              <a:latin typeface="Arial"/>
              <a:cs typeface="Arial"/>
            </a:endParaRPr>
          </a:p>
        </p:txBody>
      </p:sp>
      <p:sp>
        <p:nvSpPr>
          <p:cNvPr id="22" name="object 20">
            <a:extLst>
              <a:ext uri="{FF2B5EF4-FFF2-40B4-BE49-F238E27FC236}">
                <a16:creationId xmlns:a16="http://schemas.microsoft.com/office/drawing/2014/main" id="{4A97CD28-CD18-4623-BA2A-29DAD2A5BF21}"/>
              </a:ext>
            </a:extLst>
          </p:cNvPr>
          <p:cNvSpPr txBox="1"/>
          <p:nvPr/>
        </p:nvSpPr>
        <p:spPr>
          <a:xfrm>
            <a:off x="2666157" y="2815182"/>
            <a:ext cx="279327" cy="116955"/>
          </a:xfrm>
          <a:prstGeom prst="rect">
            <a:avLst/>
          </a:prstGeom>
        </p:spPr>
        <p:txBody>
          <a:bodyPr vert="horz" wrap="square" lIns="0" tIns="0" rIns="0" bIns="0" rtlCol="0">
            <a:spAutoFit/>
          </a:bodyPr>
          <a:lstStyle/>
          <a:p>
            <a:pPr marL="12066"/>
            <a:r>
              <a:rPr sz="760" spc="138" dirty="0">
                <a:latin typeface="Arial"/>
                <a:cs typeface="Arial"/>
              </a:rPr>
              <a:t>0</a:t>
            </a:r>
            <a:r>
              <a:rPr sz="760" spc="105" dirty="0">
                <a:latin typeface="Arial"/>
                <a:cs typeface="Arial"/>
              </a:rPr>
              <a:t>.</a:t>
            </a:r>
            <a:r>
              <a:rPr sz="760" spc="138" dirty="0">
                <a:latin typeface="Arial"/>
                <a:cs typeface="Arial"/>
              </a:rPr>
              <a:t>25</a:t>
            </a:r>
            <a:endParaRPr sz="760">
              <a:latin typeface="Arial"/>
              <a:cs typeface="Arial"/>
            </a:endParaRPr>
          </a:p>
        </p:txBody>
      </p:sp>
      <p:sp>
        <p:nvSpPr>
          <p:cNvPr id="23" name="object 21">
            <a:extLst>
              <a:ext uri="{FF2B5EF4-FFF2-40B4-BE49-F238E27FC236}">
                <a16:creationId xmlns:a16="http://schemas.microsoft.com/office/drawing/2014/main" id="{1A20B733-9AA1-442E-8771-3285E8A36BD4}"/>
              </a:ext>
            </a:extLst>
          </p:cNvPr>
          <p:cNvSpPr/>
          <p:nvPr/>
        </p:nvSpPr>
        <p:spPr>
          <a:xfrm>
            <a:off x="7405550" y="2869618"/>
            <a:ext cx="0" cy="0"/>
          </a:xfrm>
          <a:custGeom>
            <a:avLst/>
            <a:gdLst/>
            <a:ahLst/>
            <a:cxnLst/>
            <a:rect l="l" t="t" r="r" b="b"/>
            <a:pathLst>
              <a:path>
                <a:moveTo>
                  <a:pt x="0" y="0"/>
                </a:moveTo>
                <a:lnTo>
                  <a:pt x="0" y="0"/>
                </a:lnTo>
              </a:path>
            </a:pathLst>
          </a:custGeom>
          <a:ln w="8058">
            <a:solidFill>
              <a:srgbClr val="000000"/>
            </a:solidFill>
          </a:ln>
        </p:spPr>
        <p:txBody>
          <a:bodyPr wrap="square" lIns="0" tIns="0" rIns="0" bIns="0" rtlCol="0"/>
          <a:lstStyle/>
          <a:p>
            <a:endParaRPr sz="1710"/>
          </a:p>
        </p:txBody>
      </p:sp>
      <p:sp>
        <p:nvSpPr>
          <p:cNvPr id="24" name="object 22">
            <a:extLst>
              <a:ext uri="{FF2B5EF4-FFF2-40B4-BE49-F238E27FC236}">
                <a16:creationId xmlns:a16="http://schemas.microsoft.com/office/drawing/2014/main" id="{5757CFF9-CE20-43AF-9825-904D92D1C5D7}"/>
              </a:ext>
            </a:extLst>
          </p:cNvPr>
          <p:cNvSpPr/>
          <p:nvPr/>
        </p:nvSpPr>
        <p:spPr>
          <a:xfrm>
            <a:off x="2969215" y="2864513"/>
            <a:ext cx="4450374" cy="1322374"/>
          </a:xfrm>
          <a:prstGeom prst="rect">
            <a:avLst/>
          </a:prstGeom>
          <a:blipFill>
            <a:blip r:embed="rId2" cstate="print"/>
            <a:stretch>
              <a:fillRect/>
            </a:stretch>
          </a:blipFill>
        </p:spPr>
        <p:txBody>
          <a:bodyPr wrap="square" lIns="0" tIns="0" rIns="0" bIns="0" rtlCol="0"/>
          <a:lstStyle/>
          <a:p>
            <a:endParaRPr sz="1710"/>
          </a:p>
        </p:txBody>
      </p:sp>
      <p:sp>
        <p:nvSpPr>
          <p:cNvPr id="25" name="object 23">
            <a:extLst>
              <a:ext uri="{FF2B5EF4-FFF2-40B4-BE49-F238E27FC236}">
                <a16:creationId xmlns:a16="http://schemas.microsoft.com/office/drawing/2014/main" id="{634A69AD-B3FD-46DB-864A-0B3B89DA1D2E}"/>
              </a:ext>
            </a:extLst>
          </p:cNvPr>
          <p:cNvSpPr txBox="1"/>
          <p:nvPr/>
        </p:nvSpPr>
        <p:spPr>
          <a:xfrm>
            <a:off x="4760114" y="4437995"/>
            <a:ext cx="458507" cy="256480"/>
          </a:xfrm>
          <a:prstGeom prst="rect">
            <a:avLst/>
          </a:prstGeom>
        </p:spPr>
        <p:txBody>
          <a:bodyPr vert="horz" wrap="square" lIns="0" tIns="0" rIns="0" bIns="0" rtlCol="0">
            <a:spAutoFit/>
          </a:bodyPr>
          <a:lstStyle/>
          <a:p>
            <a:pPr marL="12066">
              <a:lnSpc>
                <a:spcPts val="2047"/>
              </a:lnSpc>
            </a:pPr>
            <a:r>
              <a:rPr sz="1710" dirty="0">
                <a:latin typeface="宋体"/>
                <a:cs typeface="宋体"/>
              </a:rPr>
              <a:t>频谱</a:t>
            </a:r>
            <a:endParaRPr sz="1710">
              <a:latin typeface="宋体"/>
              <a:cs typeface="宋体"/>
            </a:endParaRPr>
          </a:p>
        </p:txBody>
      </p:sp>
      <p:sp>
        <p:nvSpPr>
          <p:cNvPr id="26" name="object 24">
            <a:extLst>
              <a:ext uri="{FF2B5EF4-FFF2-40B4-BE49-F238E27FC236}">
                <a16:creationId xmlns:a16="http://schemas.microsoft.com/office/drawing/2014/main" id="{4A04E123-2030-4697-B7E9-C214E01503DE}"/>
              </a:ext>
            </a:extLst>
          </p:cNvPr>
          <p:cNvSpPr txBox="1"/>
          <p:nvPr/>
        </p:nvSpPr>
        <p:spPr>
          <a:xfrm>
            <a:off x="7699531" y="3905603"/>
            <a:ext cx="276914" cy="263149"/>
          </a:xfrm>
          <a:prstGeom prst="rect">
            <a:avLst/>
          </a:prstGeom>
        </p:spPr>
        <p:txBody>
          <a:bodyPr vert="horz" wrap="square" lIns="0" tIns="0" rIns="0" bIns="0" rtlCol="0">
            <a:spAutoFit/>
          </a:bodyPr>
          <a:lstStyle/>
          <a:p>
            <a:pPr marL="12066"/>
            <a:r>
              <a:rPr sz="1710" spc="-5" dirty="0">
                <a:latin typeface="Times New Roman"/>
                <a:cs typeface="Times New Roman"/>
              </a:rPr>
              <a:t>Hz</a:t>
            </a:r>
            <a:endParaRPr sz="1710">
              <a:latin typeface="Times New Roman"/>
              <a:cs typeface="Times New Roman"/>
            </a:endParaRPr>
          </a:p>
        </p:txBody>
      </p:sp>
      <p:sp>
        <p:nvSpPr>
          <p:cNvPr id="27" name="object 25">
            <a:extLst>
              <a:ext uri="{FF2B5EF4-FFF2-40B4-BE49-F238E27FC236}">
                <a16:creationId xmlns:a16="http://schemas.microsoft.com/office/drawing/2014/main" id="{DDFEB005-9D51-4B8E-BD0B-295D2D059F45}"/>
              </a:ext>
            </a:extLst>
          </p:cNvPr>
          <p:cNvSpPr/>
          <p:nvPr/>
        </p:nvSpPr>
        <p:spPr>
          <a:xfrm>
            <a:off x="8386978" y="3292075"/>
            <a:ext cx="577706" cy="479248"/>
          </a:xfrm>
          <a:prstGeom prst="rect">
            <a:avLst/>
          </a:prstGeom>
          <a:blipFill>
            <a:blip r:embed="rId3" cstate="print"/>
            <a:stretch>
              <a:fillRect/>
            </a:stretch>
          </a:blipFill>
        </p:spPr>
        <p:txBody>
          <a:bodyPr wrap="square" lIns="0" tIns="0" rIns="0" bIns="0" rtlCol="0"/>
          <a:lstStyle/>
          <a:p>
            <a:endParaRPr sz="1710"/>
          </a:p>
        </p:txBody>
      </p:sp>
      <p:sp>
        <p:nvSpPr>
          <p:cNvPr id="28" name="object 26">
            <a:extLst>
              <a:ext uri="{FF2B5EF4-FFF2-40B4-BE49-F238E27FC236}">
                <a16:creationId xmlns:a16="http://schemas.microsoft.com/office/drawing/2014/main" id="{AF97D949-382C-4BF0-8392-F0C11AC4622E}"/>
              </a:ext>
            </a:extLst>
          </p:cNvPr>
          <p:cNvSpPr/>
          <p:nvPr/>
        </p:nvSpPr>
        <p:spPr>
          <a:xfrm>
            <a:off x="2917378" y="4641867"/>
            <a:ext cx="4497593" cy="1094987"/>
          </a:xfrm>
          <a:custGeom>
            <a:avLst/>
            <a:gdLst/>
            <a:ahLst/>
            <a:cxnLst/>
            <a:rect l="l" t="t" r="r" b="b"/>
            <a:pathLst>
              <a:path w="4733925" h="1152525">
                <a:moveTo>
                  <a:pt x="0" y="0"/>
                </a:moveTo>
                <a:lnTo>
                  <a:pt x="4733636" y="0"/>
                </a:lnTo>
                <a:lnTo>
                  <a:pt x="4733636" y="1152361"/>
                </a:lnTo>
                <a:lnTo>
                  <a:pt x="0" y="1152361"/>
                </a:lnTo>
                <a:lnTo>
                  <a:pt x="0" y="0"/>
                </a:lnTo>
                <a:close/>
              </a:path>
            </a:pathLst>
          </a:custGeom>
          <a:solidFill>
            <a:srgbClr val="FFFFFF"/>
          </a:solidFill>
        </p:spPr>
        <p:txBody>
          <a:bodyPr wrap="square" lIns="0" tIns="0" rIns="0" bIns="0" rtlCol="0"/>
          <a:lstStyle/>
          <a:p>
            <a:endParaRPr sz="1710"/>
          </a:p>
        </p:txBody>
      </p:sp>
      <p:sp>
        <p:nvSpPr>
          <p:cNvPr id="29" name="object 27">
            <a:extLst>
              <a:ext uri="{FF2B5EF4-FFF2-40B4-BE49-F238E27FC236}">
                <a16:creationId xmlns:a16="http://schemas.microsoft.com/office/drawing/2014/main" id="{A044936A-20DC-41FF-BE81-F6CC0DF75A7C}"/>
              </a:ext>
            </a:extLst>
          </p:cNvPr>
          <p:cNvSpPr/>
          <p:nvPr/>
        </p:nvSpPr>
        <p:spPr>
          <a:xfrm>
            <a:off x="7414700" y="4641869"/>
            <a:ext cx="0" cy="0"/>
          </a:xfrm>
          <a:custGeom>
            <a:avLst/>
            <a:gdLst/>
            <a:ahLst/>
            <a:cxnLst/>
            <a:rect l="l" t="t" r="r" b="b"/>
            <a:pathLst>
              <a:path>
                <a:moveTo>
                  <a:pt x="0" y="0"/>
                </a:moveTo>
                <a:lnTo>
                  <a:pt x="0" y="0"/>
                </a:lnTo>
              </a:path>
            </a:pathLst>
          </a:custGeom>
          <a:ln w="8058">
            <a:solidFill>
              <a:srgbClr val="000000"/>
            </a:solidFill>
            <a:prstDash val="dash"/>
          </a:ln>
        </p:spPr>
        <p:txBody>
          <a:bodyPr wrap="square" lIns="0" tIns="0" rIns="0" bIns="0" rtlCol="0"/>
          <a:lstStyle/>
          <a:p>
            <a:endParaRPr sz="1710"/>
          </a:p>
        </p:txBody>
      </p:sp>
      <p:sp>
        <p:nvSpPr>
          <p:cNvPr id="30" name="object 28">
            <a:extLst>
              <a:ext uri="{FF2B5EF4-FFF2-40B4-BE49-F238E27FC236}">
                <a16:creationId xmlns:a16="http://schemas.microsoft.com/office/drawing/2014/main" id="{C73C3332-3142-4CBA-94DD-F1D077E0871A}"/>
              </a:ext>
            </a:extLst>
          </p:cNvPr>
          <p:cNvSpPr/>
          <p:nvPr/>
        </p:nvSpPr>
        <p:spPr>
          <a:xfrm>
            <a:off x="7414700" y="4641869"/>
            <a:ext cx="0" cy="0"/>
          </a:xfrm>
          <a:custGeom>
            <a:avLst/>
            <a:gdLst/>
            <a:ahLst/>
            <a:cxnLst/>
            <a:rect l="l" t="t" r="r" b="b"/>
            <a:pathLst>
              <a:path>
                <a:moveTo>
                  <a:pt x="0" y="0"/>
                </a:moveTo>
                <a:lnTo>
                  <a:pt x="0" y="0"/>
                </a:lnTo>
              </a:path>
            </a:pathLst>
          </a:custGeom>
          <a:ln w="8058">
            <a:solidFill>
              <a:srgbClr val="000000"/>
            </a:solidFill>
            <a:prstDash val="dash"/>
          </a:ln>
        </p:spPr>
        <p:txBody>
          <a:bodyPr wrap="square" lIns="0" tIns="0" rIns="0" bIns="0" rtlCol="0"/>
          <a:lstStyle/>
          <a:p>
            <a:endParaRPr sz="1710"/>
          </a:p>
        </p:txBody>
      </p:sp>
      <p:sp>
        <p:nvSpPr>
          <p:cNvPr id="31" name="object 29">
            <a:extLst>
              <a:ext uri="{FF2B5EF4-FFF2-40B4-BE49-F238E27FC236}">
                <a16:creationId xmlns:a16="http://schemas.microsoft.com/office/drawing/2014/main" id="{391D6A66-284A-41BE-80D2-7E3A94F4E088}"/>
              </a:ext>
            </a:extLst>
          </p:cNvPr>
          <p:cNvSpPr/>
          <p:nvPr/>
        </p:nvSpPr>
        <p:spPr>
          <a:xfrm>
            <a:off x="7414700" y="5736702"/>
            <a:ext cx="0" cy="0"/>
          </a:xfrm>
          <a:custGeom>
            <a:avLst/>
            <a:gdLst/>
            <a:ahLst/>
            <a:cxnLst/>
            <a:rect l="l" t="t" r="r" b="b"/>
            <a:pathLst>
              <a:path>
                <a:moveTo>
                  <a:pt x="0" y="0"/>
                </a:moveTo>
                <a:lnTo>
                  <a:pt x="0" y="0"/>
                </a:lnTo>
              </a:path>
            </a:pathLst>
          </a:custGeom>
          <a:ln w="8058">
            <a:solidFill>
              <a:srgbClr val="000000"/>
            </a:solidFill>
            <a:prstDash val="dash"/>
          </a:ln>
        </p:spPr>
        <p:txBody>
          <a:bodyPr wrap="square" lIns="0" tIns="0" rIns="0" bIns="0" rtlCol="0"/>
          <a:lstStyle/>
          <a:p>
            <a:endParaRPr sz="1710"/>
          </a:p>
        </p:txBody>
      </p:sp>
      <p:sp>
        <p:nvSpPr>
          <p:cNvPr id="32" name="object 30">
            <a:extLst>
              <a:ext uri="{FF2B5EF4-FFF2-40B4-BE49-F238E27FC236}">
                <a16:creationId xmlns:a16="http://schemas.microsoft.com/office/drawing/2014/main" id="{935F4CD6-01E3-4AB7-8A9B-376418B5F054}"/>
              </a:ext>
            </a:extLst>
          </p:cNvPr>
          <p:cNvSpPr/>
          <p:nvPr/>
        </p:nvSpPr>
        <p:spPr>
          <a:xfrm>
            <a:off x="7414700" y="5736702"/>
            <a:ext cx="0" cy="0"/>
          </a:xfrm>
          <a:custGeom>
            <a:avLst/>
            <a:gdLst/>
            <a:ahLst/>
            <a:cxnLst/>
            <a:rect l="l" t="t" r="r" b="b"/>
            <a:pathLst>
              <a:path>
                <a:moveTo>
                  <a:pt x="0" y="0"/>
                </a:moveTo>
                <a:lnTo>
                  <a:pt x="0" y="0"/>
                </a:lnTo>
              </a:path>
            </a:pathLst>
          </a:custGeom>
          <a:ln w="8058">
            <a:solidFill>
              <a:srgbClr val="000000"/>
            </a:solidFill>
            <a:prstDash val="dash"/>
          </a:ln>
        </p:spPr>
        <p:txBody>
          <a:bodyPr wrap="square" lIns="0" tIns="0" rIns="0" bIns="0" rtlCol="0"/>
          <a:lstStyle/>
          <a:p>
            <a:endParaRPr sz="1710"/>
          </a:p>
        </p:txBody>
      </p:sp>
      <p:sp>
        <p:nvSpPr>
          <p:cNvPr id="33" name="object 31">
            <a:extLst>
              <a:ext uri="{FF2B5EF4-FFF2-40B4-BE49-F238E27FC236}">
                <a16:creationId xmlns:a16="http://schemas.microsoft.com/office/drawing/2014/main" id="{9520D193-6FFD-436D-9FD7-FB9CD8144E08}"/>
              </a:ext>
            </a:extLst>
          </p:cNvPr>
          <p:cNvSpPr/>
          <p:nvPr/>
        </p:nvSpPr>
        <p:spPr>
          <a:xfrm>
            <a:off x="7414699" y="5514672"/>
            <a:ext cx="0" cy="0"/>
          </a:xfrm>
          <a:custGeom>
            <a:avLst/>
            <a:gdLst/>
            <a:ahLst/>
            <a:cxnLst/>
            <a:rect l="l" t="t" r="r" b="b"/>
            <a:pathLst>
              <a:path>
                <a:moveTo>
                  <a:pt x="0" y="0"/>
                </a:moveTo>
                <a:lnTo>
                  <a:pt x="0" y="0"/>
                </a:lnTo>
              </a:path>
            </a:pathLst>
          </a:custGeom>
          <a:ln w="8058">
            <a:solidFill>
              <a:srgbClr val="000000"/>
            </a:solidFill>
            <a:prstDash val="dash"/>
          </a:ln>
        </p:spPr>
        <p:txBody>
          <a:bodyPr wrap="square" lIns="0" tIns="0" rIns="0" bIns="0" rtlCol="0"/>
          <a:lstStyle/>
          <a:p>
            <a:endParaRPr sz="1710"/>
          </a:p>
        </p:txBody>
      </p:sp>
      <p:sp>
        <p:nvSpPr>
          <p:cNvPr id="34" name="object 32">
            <a:extLst>
              <a:ext uri="{FF2B5EF4-FFF2-40B4-BE49-F238E27FC236}">
                <a16:creationId xmlns:a16="http://schemas.microsoft.com/office/drawing/2014/main" id="{CAD79F6D-0BC4-44C9-8643-3A650507D0A4}"/>
              </a:ext>
            </a:extLst>
          </p:cNvPr>
          <p:cNvSpPr/>
          <p:nvPr/>
        </p:nvSpPr>
        <p:spPr>
          <a:xfrm>
            <a:off x="7414699" y="5514672"/>
            <a:ext cx="0" cy="0"/>
          </a:xfrm>
          <a:custGeom>
            <a:avLst/>
            <a:gdLst/>
            <a:ahLst/>
            <a:cxnLst/>
            <a:rect l="l" t="t" r="r" b="b"/>
            <a:pathLst>
              <a:path>
                <a:moveTo>
                  <a:pt x="0" y="0"/>
                </a:moveTo>
                <a:lnTo>
                  <a:pt x="0" y="0"/>
                </a:lnTo>
              </a:path>
            </a:pathLst>
          </a:custGeom>
          <a:ln w="8058">
            <a:solidFill>
              <a:srgbClr val="000000"/>
            </a:solidFill>
            <a:prstDash val="dash"/>
          </a:ln>
        </p:spPr>
        <p:txBody>
          <a:bodyPr wrap="square" lIns="0" tIns="0" rIns="0" bIns="0" rtlCol="0"/>
          <a:lstStyle/>
          <a:p>
            <a:endParaRPr sz="1710"/>
          </a:p>
        </p:txBody>
      </p:sp>
      <p:sp>
        <p:nvSpPr>
          <p:cNvPr id="35" name="object 33">
            <a:extLst>
              <a:ext uri="{FF2B5EF4-FFF2-40B4-BE49-F238E27FC236}">
                <a16:creationId xmlns:a16="http://schemas.microsoft.com/office/drawing/2014/main" id="{7CACFCDF-20B7-489A-B769-3B629C862D5D}"/>
              </a:ext>
            </a:extLst>
          </p:cNvPr>
          <p:cNvSpPr/>
          <p:nvPr/>
        </p:nvSpPr>
        <p:spPr>
          <a:xfrm>
            <a:off x="7414699" y="5292643"/>
            <a:ext cx="0" cy="0"/>
          </a:xfrm>
          <a:custGeom>
            <a:avLst/>
            <a:gdLst/>
            <a:ahLst/>
            <a:cxnLst/>
            <a:rect l="l" t="t" r="r" b="b"/>
            <a:pathLst>
              <a:path>
                <a:moveTo>
                  <a:pt x="0" y="0"/>
                </a:moveTo>
                <a:lnTo>
                  <a:pt x="0" y="0"/>
                </a:lnTo>
              </a:path>
            </a:pathLst>
          </a:custGeom>
          <a:ln w="8058">
            <a:solidFill>
              <a:srgbClr val="000000"/>
            </a:solidFill>
            <a:prstDash val="dash"/>
          </a:ln>
        </p:spPr>
        <p:txBody>
          <a:bodyPr wrap="square" lIns="0" tIns="0" rIns="0" bIns="0" rtlCol="0"/>
          <a:lstStyle/>
          <a:p>
            <a:endParaRPr sz="1710"/>
          </a:p>
        </p:txBody>
      </p:sp>
      <p:sp>
        <p:nvSpPr>
          <p:cNvPr id="36" name="object 34">
            <a:extLst>
              <a:ext uri="{FF2B5EF4-FFF2-40B4-BE49-F238E27FC236}">
                <a16:creationId xmlns:a16="http://schemas.microsoft.com/office/drawing/2014/main" id="{256666A9-7B8E-4B48-861E-61C34A621266}"/>
              </a:ext>
            </a:extLst>
          </p:cNvPr>
          <p:cNvSpPr/>
          <p:nvPr/>
        </p:nvSpPr>
        <p:spPr>
          <a:xfrm>
            <a:off x="7414699" y="5292643"/>
            <a:ext cx="0" cy="0"/>
          </a:xfrm>
          <a:custGeom>
            <a:avLst/>
            <a:gdLst/>
            <a:ahLst/>
            <a:cxnLst/>
            <a:rect l="l" t="t" r="r" b="b"/>
            <a:pathLst>
              <a:path>
                <a:moveTo>
                  <a:pt x="0" y="0"/>
                </a:moveTo>
                <a:lnTo>
                  <a:pt x="0" y="0"/>
                </a:lnTo>
              </a:path>
            </a:pathLst>
          </a:custGeom>
          <a:ln w="8058">
            <a:solidFill>
              <a:srgbClr val="000000"/>
            </a:solidFill>
            <a:prstDash val="dash"/>
          </a:ln>
        </p:spPr>
        <p:txBody>
          <a:bodyPr wrap="square" lIns="0" tIns="0" rIns="0" bIns="0" rtlCol="0"/>
          <a:lstStyle/>
          <a:p>
            <a:endParaRPr sz="1710"/>
          </a:p>
        </p:txBody>
      </p:sp>
      <p:sp>
        <p:nvSpPr>
          <p:cNvPr id="37" name="object 35">
            <a:extLst>
              <a:ext uri="{FF2B5EF4-FFF2-40B4-BE49-F238E27FC236}">
                <a16:creationId xmlns:a16="http://schemas.microsoft.com/office/drawing/2014/main" id="{6C71F599-CFF4-45CE-AA9C-605B747E9158}"/>
              </a:ext>
            </a:extLst>
          </p:cNvPr>
          <p:cNvSpPr/>
          <p:nvPr/>
        </p:nvSpPr>
        <p:spPr>
          <a:xfrm>
            <a:off x="2917380" y="4641869"/>
            <a:ext cx="0" cy="0"/>
          </a:xfrm>
          <a:custGeom>
            <a:avLst/>
            <a:gdLst/>
            <a:ahLst/>
            <a:cxnLst/>
            <a:rect l="l" t="t" r="r" b="b"/>
            <a:pathLst>
              <a:path>
                <a:moveTo>
                  <a:pt x="0" y="0"/>
                </a:moveTo>
                <a:lnTo>
                  <a:pt x="0" y="0"/>
                </a:lnTo>
              </a:path>
            </a:pathLst>
          </a:custGeom>
          <a:ln w="8058">
            <a:solidFill>
              <a:srgbClr val="000000"/>
            </a:solidFill>
          </a:ln>
        </p:spPr>
        <p:txBody>
          <a:bodyPr wrap="square" lIns="0" tIns="0" rIns="0" bIns="0" rtlCol="0"/>
          <a:lstStyle/>
          <a:p>
            <a:endParaRPr sz="1710"/>
          </a:p>
        </p:txBody>
      </p:sp>
      <p:sp>
        <p:nvSpPr>
          <p:cNvPr id="38" name="object 36">
            <a:extLst>
              <a:ext uri="{FF2B5EF4-FFF2-40B4-BE49-F238E27FC236}">
                <a16:creationId xmlns:a16="http://schemas.microsoft.com/office/drawing/2014/main" id="{7EA9F867-6833-4333-B2A4-C86A555BD466}"/>
              </a:ext>
            </a:extLst>
          </p:cNvPr>
          <p:cNvSpPr/>
          <p:nvPr/>
        </p:nvSpPr>
        <p:spPr>
          <a:xfrm>
            <a:off x="2917380" y="4641869"/>
            <a:ext cx="0" cy="0"/>
          </a:xfrm>
          <a:custGeom>
            <a:avLst/>
            <a:gdLst/>
            <a:ahLst/>
            <a:cxnLst/>
            <a:rect l="l" t="t" r="r" b="b"/>
            <a:pathLst>
              <a:path>
                <a:moveTo>
                  <a:pt x="0" y="0"/>
                </a:moveTo>
                <a:lnTo>
                  <a:pt x="0" y="0"/>
                </a:lnTo>
              </a:path>
            </a:pathLst>
          </a:custGeom>
          <a:ln w="8058">
            <a:solidFill>
              <a:srgbClr val="000000"/>
            </a:solidFill>
          </a:ln>
        </p:spPr>
        <p:txBody>
          <a:bodyPr wrap="square" lIns="0" tIns="0" rIns="0" bIns="0" rtlCol="0"/>
          <a:lstStyle/>
          <a:p>
            <a:endParaRPr sz="1710"/>
          </a:p>
        </p:txBody>
      </p:sp>
      <p:sp>
        <p:nvSpPr>
          <p:cNvPr id="39" name="object 37">
            <a:extLst>
              <a:ext uri="{FF2B5EF4-FFF2-40B4-BE49-F238E27FC236}">
                <a16:creationId xmlns:a16="http://schemas.microsoft.com/office/drawing/2014/main" id="{68B81019-7409-4D6B-A12E-A97058B63349}"/>
              </a:ext>
            </a:extLst>
          </p:cNvPr>
          <p:cNvSpPr/>
          <p:nvPr/>
        </p:nvSpPr>
        <p:spPr>
          <a:xfrm>
            <a:off x="2917380" y="5698420"/>
            <a:ext cx="0" cy="0"/>
          </a:xfrm>
          <a:custGeom>
            <a:avLst/>
            <a:gdLst/>
            <a:ahLst/>
            <a:cxnLst/>
            <a:rect l="l" t="t" r="r" b="b"/>
            <a:pathLst>
              <a:path>
                <a:moveTo>
                  <a:pt x="0" y="0"/>
                </a:moveTo>
                <a:lnTo>
                  <a:pt x="0" y="0"/>
                </a:lnTo>
              </a:path>
            </a:pathLst>
          </a:custGeom>
          <a:ln w="8058">
            <a:solidFill>
              <a:srgbClr val="000000"/>
            </a:solidFill>
          </a:ln>
        </p:spPr>
        <p:txBody>
          <a:bodyPr wrap="square" lIns="0" tIns="0" rIns="0" bIns="0" rtlCol="0"/>
          <a:lstStyle/>
          <a:p>
            <a:endParaRPr sz="1710"/>
          </a:p>
        </p:txBody>
      </p:sp>
      <p:sp>
        <p:nvSpPr>
          <p:cNvPr id="40" name="object 38">
            <a:extLst>
              <a:ext uri="{FF2B5EF4-FFF2-40B4-BE49-F238E27FC236}">
                <a16:creationId xmlns:a16="http://schemas.microsoft.com/office/drawing/2014/main" id="{2EF334FE-BB91-458E-A380-DD7700D5188E}"/>
              </a:ext>
            </a:extLst>
          </p:cNvPr>
          <p:cNvSpPr/>
          <p:nvPr/>
        </p:nvSpPr>
        <p:spPr>
          <a:xfrm>
            <a:off x="2917380" y="4672494"/>
            <a:ext cx="0" cy="0"/>
          </a:xfrm>
          <a:custGeom>
            <a:avLst/>
            <a:gdLst/>
            <a:ahLst/>
            <a:cxnLst/>
            <a:rect l="l" t="t" r="r" b="b"/>
            <a:pathLst>
              <a:path>
                <a:moveTo>
                  <a:pt x="0" y="0"/>
                </a:moveTo>
                <a:lnTo>
                  <a:pt x="0" y="0"/>
                </a:lnTo>
              </a:path>
            </a:pathLst>
          </a:custGeom>
          <a:ln w="8058">
            <a:solidFill>
              <a:srgbClr val="000000"/>
            </a:solidFill>
          </a:ln>
        </p:spPr>
        <p:txBody>
          <a:bodyPr wrap="square" lIns="0" tIns="0" rIns="0" bIns="0" rtlCol="0"/>
          <a:lstStyle/>
          <a:p>
            <a:endParaRPr sz="1710"/>
          </a:p>
        </p:txBody>
      </p:sp>
      <p:sp>
        <p:nvSpPr>
          <p:cNvPr id="41" name="object 39">
            <a:extLst>
              <a:ext uri="{FF2B5EF4-FFF2-40B4-BE49-F238E27FC236}">
                <a16:creationId xmlns:a16="http://schemas.microsoft.com/office/drawing/2014/main" id="{80AA6C1C-3998-4282-B80E-B95909C71081}"/>
              </a:ext>
            </a:extLst>
          </p:cNvPr>
          <p:cNvSpPr txBox="1"/>
          <p:nvPr/>
        </p:nvSpPr>
        <p:spPr>
          <a:xfrm>
            <a:off x="2874226" y="5766484"/>
            <a:ext cx="99544" cy="116955"/>
          </a:xfrm>
          <a:prstGeom prst="rect">
            <a:avLst/>
          </a:prstGeom>
        </p:spPr>
        <p:txBody>
          <a:bodyPr vert="horz" wrap="square" lIns="0" tIns="0" rIns="0" bIns="0" rtlCol="0">
            <a:spAutoFit/>
          </a:bodyPr>
          <a:lstStyle/>
          <a:p>
            <a:pPr marL="12066"/>
            <a:r>
              <a:rPr sz="760" spc="166" dirty="0">
                <a:latin typeface="Arial"/>
                <a:cs typeface="Arial"/>
              </a:rPr>
              <a:t>0</a:t>
            </a:r>
            <a:endParaRPr sz="760">
              <a:latin typeface="Arial"/>
              <a:cs typeface="Arial"/>
            </a:endParaRPr>
          </a:p>
        </p:txBody>
      </p:sp>
      <p:sp>
        <p:nvSpPr>
          <p:cNvPr id="42" name="object 40">
            <a:extLst>
              <a:ext uri="{FF2B5EF4-FFF2-40B4-BE49-F238E27FC236}">
                <a16:creationId xmlns:a16="http://schemas.microsoft.com/office/drawing/2014/main" id="{0620B12D-8FC5-47AE-B639-E4FFE807C5EE}"/>
              </a:ext>
            </a:extLst>
          </p:cNvPr>
          <p:cNvSpPr txBox="1"/>
          <p:nvPr/>
        </p:nvSpPr>
        <p:spPr>
          <a:xfrm>
            <a:off x="3247276" y="5766484"/>
            <a:ext cx="241923" cy="116955"/>
          </a:xfrm>
          <a:prstGeom prst="rect">
            <a:avLst/>
          </a:prstGeom>
        </p:spPr>
        <p:txBody>
          <a:bodyPr vert="horz" wrap="square" lIns="0" tIns="0" rIns="0" bIns="0" rtlCol="0">
            <a:spAutoFit/>
          </a:bodyPr>
          <a:lstStyle/>
          <a:p>
            <a:pPr marL="12066"/>
            <a:r>
              <a:rPr sz="760" spc="147" dirty="0">
                <a:latin typeface="Arial"/>
                <a:cs typeface="Arial"/>
              </a:rPr>
              <a:t>500</a:t>
            </a:r>
            <a:endParaRPr sz="760">
              <a:latin typeface="Arial"/>
              <a:cs typeface="Arial"/>
            </a:endParaRPr>
          </a:p>
        </p:txBody>
      </p:sp>
      <p:sp>
        <p:nvSpPr>
          <p:cNvPr id="43" name="object 41">
            <a:extLst>
              <a:ext uri="{FF2B5EF4-FFF2-40B4-BE49-F238E27FC236}">
                <a16:creationId xmlns:a16="http://schemas.microsoft.com/office/drawing/2014/main" id="{9872905B-64F6-4F22-882F-97FC7CB3F879}"/>
              </a:ext>
            </a:extLst>
          </p:cNvPr>
          <p:cNvSpPr txBox="1"/>
          <p:nvPr/>
        </p:nvSpPr>
        <p:spPr>
          <a:xfrm>
            <a:off x="3651412" y="5766484"/>
            <a:ext cx="314319" cy="116955"/>
          </a:xfrm>
          <a:prstGeom prst="rect">
            <a:avLst/>
          </a:prstGeom>
        </p:spPr>
        <p:txBody>
          <a:bodyPr vert="horz" wrap="square" lIns="0" tIns="0" rIns="0" bIns="0" rtlCol="0">
            <a:spAutoFit/>
          </a:bodyPr>
          <a:lstStyle/>
          <a:p>
            <a:pPr marL="12066"/>
            <a:r>
              <a:rPr sz="760" spc="147" dirty="0">
                <a:latin typeface="Arial"/>
                <a:cs typeface="Arial"/>
              </a:rPr>
              <a:t>1000</a:t>
            </a:r>
            <a:endParaRPr sz="760">
              <a:latin typeface="Arial"/>
              <a:cs typeface="Arial"/>
            </a:endParaRPr>
          </a:p>
        </p:txBody>
      </p:sp>
      <p:sp>
        <p:nvSpPr>
          <p:cNvPr id="44" name="object 42">
            <a:extLst>
              <a:ext uri="{FF2B5EF4-FFF2-40B4-BE49-F238E27FC236}">
                <a16:creationId xmlns:a16="http://schemas.microsoft.com/office/drawing/2014/main" id="{AAC04202-0A22-4B3E-8EBE-D9C6EF893592}"/>
              </a:ext>
            </a:extLst>
          </p:cNvPr>
          <p:cNvSpPr txBox="1"/>
          <p:nvPr/>
        </p:nvSpPr>
        <p:spPr>
          <a:xfrm>
            <a:off x="4107362" y="5766484"/>
            <a:ext cx="314319" cy="116955"/>
          </a:xfrm>
          <a:prstGeom prst="rect">
            <a:avLst/>
          </a:prstGeom>
        </p:spPr>
        <p:txBody>
          <a:bodyPr vert="horz" wrap="square" lIns="0" tIns="0" rIns="0" bIns="0" rtlCol="0">
            <a:spAutoFit/>
          </a:bodyPr>
          <a:lstStyle/>
          <a:p>
            <a:pPr marL="12066"/>
            <a:r>
              <a:rPr sz="760" spc="147" dirty="0">
                <a:latin typeface="Arial"/>
                <a:cs typeface="Arial"/>
              </a:rPr>
              <a:t>1500</a:t>
            </a:r>
            <a:endParaRPr sz="760">
              <a:latin typeface="Arial"/>
              <a:cs typeface="Arial"/>
            </a:endParaRPr>
          </a:p>
        </p:txBody>
      </p:sp>
      <p:sp>
        <p:nvSpPr>
          <p:cNvPr id="45" name="object 43">
            <a:extLst>
              <a:ext uri="{FF2B5EF4-FFF2-40B4-BE49-F238E27FC236}">
                <a16:creationId xmlns:a16="http://schemas.microsoft.com/office/drawing/2014/main" id="{EB4B243D-1784-43EC-9B0E-EDBF595C41A3}"/>
              </a:ext>
            </a:extLst>
          </p:cNvPr>
          <p:cNvSpPr txBox="1"/>
          <p:nvPr/>
        </p:nvSpPr>
        <p:spPr>
          <a:xfrm>
            <a:off x="4552947" y="5766484"/>
            <a:ext cx="314319" cy="116955"/>
          </a:xfrm>
          <a:prstGeom prst="rect">
            <a:avLst/>
          </a:prstGeom>
        </p:spPr>
        <p:txBody>
          <a:bodyPr vert="horz" wrap="square" lIns="0" tIns="0" rIns="0" bIns="0" rtlCol="0">
            <a:spAutoFit/>
          </a:bodyPr>
          <a:lstStyle/>
          <a:p>
            <a:pPr marL="12066"/>
            <a:r>
              <a:rPr sz="760" spc="147" dirty="0">
                <a:latin typeface="Arial"/>
                <a:cs typeface="Arial"/>
              </a:rPr>
              <a:t>2000</a:t>
            </a:r>
            <a:endParaRPr sz="760">
              <a:latin typeface="Arial"/>
              <a:cs typeface="Arial"/>
            </a:endParaRPr>
          </a:p>
        </p:txBody>
      </p:sp>
      <p:sp>
        <p:nvSpPr>
          <p:cNvPr id="46" name="object 44">
            <a:extLst>
              <a:ext uri="{FF2B5EF4-FFF2-40B4-BE49-F238E27FC236}">
                <a16:creationId xmlns:a16="http://schemas.microsoft.com/office/drawing/2014/main" id="{CAE116F3-B957-4115-8980-470EFF216BF1}"/>
              </a:ext>
            </a:extLst>
          </p:cNvPr>
          <p:cNvSpPr txBox="1"/>
          <p:nvPr/>
        </p:nvSpPr>
        <p:spPr>
          <a:xfrm>
            <a:off x="5008897" y="5766484"/>
            <a:ext cx="314319" cy="116955"/>
          </a:xfrm>
          <a:prstGeom prst="rect">
            <a:avLst/>
          </a:prstGeom>
        </p:spPr>
        <p:txBody>
          <a:bodyPr vert="horz" wrap="square" lIns="0" tIns="0" rIns="0" bIns="0" rtlCol="0">
            <a:spAutoFit/>
          </a:bodyPr>
          <a:lstStyle/>
          <a:p>
            <a:pPr marL="12066"/>
            <a:r>
              <a:rPr sz="760" spc="147" dirty="0">
                <a:latin typeface="Arial"/>
                <a:cs typeface="Arial"/>
              </a:rPr>
              <a:t>2500</a:t>
            </a:r>
            <a:endParaRPr sz="760">
              <a:latin typeface="Arial"/>
              <a:cs typeface="Arial"/>
            </a:endParaRPr>
          </a:p>
        </p:txBody>
      </p:sp>
      <p:sp>
        <p:nvSpPr>
          <p:cNvPr id="47" name="object 45">
            <a:extLst>
              <a:ext uri="{FF2B5EF4-FFF2-40B4-BE49-F238E27FC236}">
                <a16:creationId xmlns:a16="http://schemas.microsoft.com/office/drawing/2014/main" id="{A75DDCB0-B038-4C6A-8BAC-7641B7DB6FB5}"/>
              </a:ext>
            </a:extLst>
          </p:cNvPr>
          <p:cNvSpPr txBox="1"/>
          <p:nvPr/>
        </p:nvSpPr>
        <p:spPr>
          <a:xfrm>
            <a:off x="5454484" y="5766484"/>
            <a:ext cx="314319" cy="116955"/>
          </a:xfrm>
          <a:prstGeom prst="rect">
            <a:avLst/>
          </a:prstGeom>
        </p:spPr>
        <p:txBody>
          <a:bodyPr vert="horz" wrap="square" lIns="0" tIns="0" rIns="0" bIns="0" rtlCol="0">
            <a:spAutoFit/>
          </a:bodyPr>
          <a:lstStyle/>
          <a:p>
            <a:pPr marL="12066"/>
            <a:r>
              <a:rPr sz="760" spc="147" dirty="0">
                <a:latin typeface="Arial"/>
                <a:cs typeface="Arial"/>
              </a:rPr>
              <a:t>3000</a:t>
            </a:r>
            <a:endParaRPr sz="760">
              <a:latin typeface="Arial"/>
              <a:cs typeface="Arial"/>
            </a:endParaRPr>
          </a:p>
        </p:txBody>
      </p:sp>
      <p:sp>
        <p:nvSpPr>
          <p:cNvPr id="48" name="object 46">
            <a:extLst>
              <a:ext uri="{FF2B5EF4-FFF2-40B4-BE49-F238E27FC236}">
                <a16:creationId xmlns:a16="http://schemas.microsoft.com/office/drawing/2014/main" id="{E247A313-5F8A-4F4E-A68D-DD4D215C3263}"/>
              </a:ext>
            </a:extLst>
          </p:cNvPr>
          <p:cNvSpPr txBox="1"/>
          <p:nvPr/>
        </p:nvSpPr>
        <p:spPr>
          <a:xfrm>
            <a:off x="5900071" y="5766484"/>
            <a:ext cx="314319" cy="116955"/>
          </a:xfrm>
          <a:prstGeom prst="rect">
            <a:avLst/>
          </a:prstGeom>
        </p:spPr>
        <p:txBody>
          <a:bodyPr vert="horz" wrap="square" lIns="0" tIns="0" rIns="0" bIns="0" rtlCol="0">
            <a:spAutoFit/>
          </a:bodyPr>
          <a:lstStyle/>
          <a:p>
            <a:pPr marL="12066"/>
            <a:r>
              <a:rPr sz="760" spc="147" dirty="0">
                <a:latin typeface="Arial"/>
                <a:cs typeface="Arial"/>
              </a:rPr>
              <a:t>3500</a:t>
            </a:r>
            <a:endParaRPr sz="760">
              <a:latin typeface="Arial"/>
              <a:cs typeface="Arial"/>
            </a:endParaRPr>
          </a:p>
        </p:txBody>
      </p:sp>
      <p:sp>
        <p:nvSpPr>
          <p:cNvPr id="49" name="object 47">
            <a:extLst>
              <a:ext uri="{FF2B5EF4-FFF2-40B4-BE49-F238E27FC236}">
                <a16:creationId xmlns:a16="http://schemas.microsoft.com/office/drawing/2014/main" id="{C6EEF604-BDED-4310-9314-7375AC937F0E}"/>
              </a:ext>
            </a:extLst>
          </p:cNvPr>
          <p:cNvSpPr txBox="1"/>
          <p:nvPr/>
        </p:nvSpPr>
        <p:spPr>
          <a:xfrm>
            <a:off x="6356021" y="5766484"/>
            <a:ext cx="314319" cy="116955"/>
          </a:xfrm>
          <a:prstGeom prst="rect">
            <a:avLst/>
          </a:prstGeom>
        </p:spPr>
        <p:txBody>
          <a:bodyPr vert="horz" wrap="square" lIns="0" tIns="0" rIns="0" bIns="0" rtlCol="0">
            <a:spAutoFit/>
          </a:bodyPr>
          <a:lstStyle/>
          <a:p>
            <a:pPr marL="12066"/>
            <a:r>
              <a:rPr sz="760" spc="147" dirty="0">
                <a:latin typeface="Arial"/>
                <a:cs typeface="Arial"/>
              </a:rPr>
              <a:t>4000</a:t>
            </a:r>
            <a:endParaRPr sz="760">
              <a:latin typeface="Arial"/>
              <a:cs typeface="Arial"/>
            </a:endParaRPr>
          </a:p>
        </p:txBody>
      </p:sp>
      <p:sp>
        <p:nvSpPr>
          <p:cNvPr id="50" name="object 48">
            <a:extLst>
              <a:ext uri="{FF2B5EF4-FFF2-40B4-BE49-F238E27FC236}">
                <a16:creationId xmlns:a16="http://schemas.microsoft.com/office/drawing/2014/main" id="{0E99E681-04E3-446C-B9F9-B44B154F6DB0}"/>
              </a:ext>
            </a:extLst>
          </p:cNvPr>
          <p:cNvSpPr txBox="1"/>
          <p:nvPr/>
        </p:nvSpPr>
        <p:spPr>
          <a:xfrm>
            <a:off x="6801606" y="5766484"/>
            <a:ext cx="314319" cy="116955"/>
          </a:xfrm>
          <a:prstGeom prst="rect">
            <a:avLst/>
          </a:prstGeom>
        </p:spPr>
        <p:txBody>
          <a:bodyPr vert="horz" wrap="square" lIns="0" tIns="0" rIns="0" bIns="0" rtlCol="0">
            <a:spAutoFit/>
          </a:bodyPr>
          <a:lstStyle/>
          <a:p>
            <a:pPr marL="12066"/>
            <a:r>
              <a:rPr sz="760" spc="147" dirty="0">
                <a:latin typeface="Arial"/>
                <a:cs typeface="Arial"/>
              </a:rPr>
              <a:t>4500</a:t>
            </a:r>
            <a:endParaRPr sz="760">
              <a:latin typeface="Arial"/>
              <a:cs typeface="Arial"/>
            </a:endParaRPr>
          </a:p>
        </p:txBody>
      </p:sp>
      <p:sp>
        <p:nvSpPr>
          <p:cNvPr id="51" name="object 49">
            <a:extLst>
              <a:ext uri="{FF2B5EF4-FFF2-40B4-BE49-F238E27FC236}">
                <a16:creationId xmlns:a16="http://schemas.microsoft.com/office/drawing/2014/main" id="{89F9C89A-872C-477F-AECF-A3889A1BEB75}"/>
              </a:ext>
            </a:extLst>
          </p:cNvPr>
          <p:cNvSpPr/>
          <p:nvPr/>
        </p:nvSpPr>
        <p:spPr>
          <a:xfrm>
            <a:off x="2912196" y="4636687"/>
            <a:ext cx="4516695" cy="1328242"/>
          </a:xfrm>
          <a:prstGeom prst="rect">
            <a:avLst/>
          </a:prstGeom>
          <a:blipFill>
            <a:blip r:embed="rId4" cstate="print"/>
            <a:stretch>
              <a:fillRect/>
            </a:stretch>
          </a:blipFill>
        </p:spPr>
        <p:txBody>
          <a:bodyPr wrap="square" lIns="0" tIns="0" rIns="0" bIns="0" rtlCol="0"/>
          <a:lstStyle/>
          <a:p>
            <a:endParaRPr sz="1710"/>
          </a:p>
        </p:txBody>
      </p:sp>
      <p:sp>
        <p:nvSpPr>
          <p:cNvPr id="52" name="object 50">
            <a:extLst>
              <a:ext uri="{FF2B5EF4-FFF2-40B4-BE49-F238E27FC236}">
                <a16:creationId xmlns:a16="http://schemas.microsoft.com/office/drawing/2014/main" id="{F30F81B2-029C-4263-A5ED-71B902F20255}"/>
              </a:ext>
            </a:extLst>
          </p:cNvPr>
          <p:cNvSpPr txBox="1"/>
          <p:nvPr/>
        </p:nvSpPr>
        <p:spPr>
          <a:xfrm>
            <a:off x="7257556" y="5676141"/>
            <a:ext cx="718529" cy="263149"/>
          </a:xfrm>
          <a:prstGeom prst="rect">
            <a:avLst/>
          </a:prstGeom>
        </p:spPr>
        <p:txBody>
          <a:bodyPr vert="horz" wrap="square" lIns="0" tIns="0" rIns="0" bIns="0" rtlCol="0">
            <a:spAutoFit/>
          </a:bodyPr>
          <a:lstStyle/>
          <a:p>
            <a:pPr marL="12066">
              <a:tabLst>
                <a:tab pos="453692" algn="l"/>
              </a:tabLst>
            </a:pPr>
            <a:r>
              <a:rPr sz="1140" spc="220" baseline="3472" dirty="0">
                <a:latin typeface="Arial"/>
                <a:cs typeface="Arial"/>
              </a:rPr>
              <a:t>500</a:t>
            </a:r>
            <a:r>
              <a:rPr sz="1140" spc="249" baseline="3472" dirty="0">
                <a:latin typeface="Arial"/>
                <a:cs typeface="Arial"/>
              </a:rPr>
              <a:t>0</a:t>
            </a:r>
            <a:r>
              <a:rPr sz="1140" baseline="3472" dirty="0">
                <a:latin typeface="Arial"/>
                <a:cs typeface="Arial"/>
              </a:rPr>
              <a:t>	</a:t>
            </a:r>
            <a:r>
              <a:rPr sz="1710" spc="-5" dirty="0">
                <a:latin typeface="Times New Roman"/>
                <a:cs typeface="Times New Roman"/>
              </a:rPr>
              <a:t>Hz</a:t>
            </a:r>
            <a:endParaRPr sz="1710">
              <a:latin typeface="Times New Roman"/>
              <a:cs typeface="Times New Roman"/>
            </a:endParaRPr>
          </a:p>
        </p:txBody>
      </p:sp>
      <p:sp>
        <p:nvSpPr>
          <p:cNvPr id="53" name="object 51">
            <a:extLst>
              <a:ext uri="{FF2B5EF4-FFF2-40B4-BE49-F238E27FC236}">
                <a16:creationId xmlns:a16="http://schemas.microsoft.com/office/drawing/2014/main" id="{8F352EED-694D-44A7-9EF6-399B49A43555}"/>
              </a:ext>
            </a:extLst>
          </p:cNvPr>
          <p:cNvSpPr txBox="1"/>
          <p:nvPr/>
        </p:nvSpPr>
        <p:spPr>
          <a:xfrm>
            <a:off x="2791326" y="5682266"/>
            <a:ext cx="99544" cy="116955"/>
          </a:xfrm>
          <a:prstGeom prst="rect">
            <a:avLst/>
          </a:prstGeom>
        </p:spPr>
        <p:txBody>
          <a:bodyPr vert="horz" wrap="square" lIns="0" tIns="0" rIns="0" bIns="0" rtlCol="0">
            <a:spAutoFit/>
          </a:bodyPr>
          <a:lstStyle/>
          <a:p>
            <a:pPr marL="12066"/>
            <a:r>
              <a:rPr sz="760" spc="166" dirty="0">
                <a:latin typeface="Arial"/>
                <a:cs typeface="Arial"/>
              </a:rPr>
              <a:t>0</a:t>
            </a:r>
            <a:endParaRPr sz="760">
              <a:latin typeface="Arial"/>
              <a:cs typeface="Arial"/>
            </a:endParaRPr>
          </a:p>
        </p:txBody>
      </p:sp>
      <p:sp>
        <p:nvSpPr>
          <p:cNvPr id="54" name="object 52">
            <a:extLst>
              <a:ext uri="{FF2B5EF4-FFF2-40B4-BE49-F238E27FC236}">
                <a16:creationId xmlns:a16="http://schemas.microsoft.com/office/drawing/2014/main" id="{32F7D9EC-0E5F-4E7E-A972-672D7818E69A}"/>
              </a:ext>
            </a:extLst>
          </p:cNvPr>
          <p:cNvSpPr txBox="1"/>
          <p:nvPr/>
        </p:nvSpPr>
        <p:spPr>
          <a:xfrm>
            <a:off x="2604800" y="5460236"/>
            <a:ext cx="283550" cy="116955"/>
          </a:xfrm>
          <a:prstGeom prst="rect">
            <a:avLst/>
          </a:prstGeom>
        </p:spPr>
        <p:txBody>
          <a:bodyPr vert="horz" wrap="square" lIns="0" tIns="0" rIns="0" bIns="0" rtlCol="0">
            <a:spAutoFit/>
          </a:bodyPr>
          <a:lstStyle/>
          <a:p>
            <a:pPr marL="12066"/>
            <a:r>
              <a:rPr sz="760" spc="147" dirty="0">
                <a:latin typeface="Arial"/>
                <a:cs typeface="Arial"/>
              </a:rPr>
              <a:t>0</a:t>
            </a:r>
            <a:r>
              <a:rPr sz="760" spc="108" dirty="0">
                <a:latin typeface="Arial"/>
                <a:cs typeface="Arial"/>
              </a:rPr>
              <a:t>.</a:t>
            </a:r>
            <a:r>
              <a:rPr sz="760" spc="147" dirty="0">
                <a:latin typeface="Arial"/>
                <a:cs typeface="Arial"/>
              </a:rPr>
              <a:t>05</a:t>
            </a:r>
            <a:endParaRPr sz="760">
              <a:latin typeface="Arial"/>
              <a:cs typeface="Arial"/>
            </a:endParaRPr>
          </a:p>
        </p:txBody>
      </p:sp>
      <p:sp>
        <p:nvSpPr>
          <p:cNvPr id="55" name="object 53">
            <a:extLst>
              <a:ext uri="{FF2B5EF4-FFF2-40B4-BE49-F238E27FC236}">
                <a16:creationId xmlns:a16="http://schemas.microsoft.com/office/drawing/2014/main" id="{ED2E3056-716B-4443-95C6-494D869B864E}"/>
              </a:ext>
            </a:extLst>
          </p:cNvPr>
          <p:cNvSpPr txBox="1"/>
          <p:nvPr/>
        </p:nvSpPr>
        <p:spPr>
          <a:xfrm>
            <a:off x="2677337" y="5238208"/>
            <a:ext cx="212964" cy="116955"/>
          </a:xfrm>
          <a:prstGeom prst="rect">
            <a:avLst/>
          </a:prstGeom>
        </p:spPr>
        <p:txBody>
          <a:bodyPr vert="horz" wrap="square" lIns="0" tIns="0" rIns="0" bIns="0" rtlCol="0">
            <a:spAutoFit/>
          </a:bodyPr>
          <a:lstStyle/>
          <a:p>
            <a:pPr marL="12066"/>
            <a:r>
              <a:rPr sz="760" spc="147" dirty="0">
                <a:latin typeface="Arial"/>
                <a:cs typeface="Arial"/>
              </a:rPr>
              <a:t>0</a:t>
            </a:r>
            <a:r>
              <a:rPr sz="760" spc="108" dirty="0">
                <a:latin typeface="Arial"/>
                <a:cs typeface="Arial"/>
              </a:rPr>
              <a:t>.</a:t>
            </a:r>
            <a:r>
              <a:rPr sz="760" spc="166" dirty="0">
                <a:latin typeface="Arial"/>
                <a:cs typeface="Arial"/>
              </a:rPr>
              <a:t>1</a:t>
            </a:r>
            <a:endParaRPr sz="760">
              <a:latin typeface="Arial"/>
              <a:cs typeface="Arial"/>
            </a:endParaRPr>
          </a:p>
        </p:txBody>
      </p:sp>
      <p:sp>
        <p:nvSpPr>
          <p:cNvPr id="56" name="object 54">
            <a:extLst>
              <a:ext uri="{FF2B5EF4-FFF2-40B4-BE49-F238E27FC236}">
                <a16:creationId xmlns:a16="http://schemas.microsoft.com/office/drawing/2014/main" id="{5D408256-A34F-466C-A8FC-8D77823D5986}"/>
              </a:ext>
            </a:extLst>
          </p:cNvPr>
          <p:cNvSpPr txBox="1"/>
          <p:nvPr/>
        </p:nvSpPr>
        <p:spPr>
          <a:xfrm>
            <a:off x="2604800" y="5023836"/>
            <a:ext cx="283550" cy="116955"/>
          </a:xfrm>
          <a:prstGeom prst="rect">
            <a:avLst/>
          </a:prstGeom>
        </p:spPr>
        <p:txBody>
          <a:bodyPr vert="horz" wrap="square" lIns="0" tIns="0" rIns="0" bIns="0" rtlCol="0">
            <a:spAutoFit/>
          </a:bodyPr>
          <a:lstStyle/>
          <a:p>
            <a:pPr marL="12066"/>
            <a:r>
              <a:rPr sz="760" spc="147" dirty="0">
                <a:latin typeface="Arial"/>
                <a:cs typeface="Arial"/>
              </a:rPr>
              <a:t>0</a:t>
            </a:r>
            <a:r>
              <a:rPr sz="760" spc="108" dirty="0">
                <a:latin typeface="Arial"/>
                <a:cs typeface="Arial"/>
              </a:rPr>
              <a:t>.</a:t>
            </a:r>
            <a:r>
              <a:rPr sz="760" spc="147" dirty="0">
                <a:latin typeface="Arial"/>
                <a:cs typeface="Arial"/>
              </a:rPr>
              <a:t>15</a:t>
            </a:r>
            <a:endParaRPr sz="760">
              <a:latin typeface="Arial"/>
              <a:cs typeface="Arial"/>
            </a:endParaRPr>
          </a:p>
        </p:txBody>
      </p:sp>
      <p:sp>
        <p:nvSpPr>
          <p:cNvPr id="57" name="object 55">
            <a:extLst>
              <a:ext uri="{FF2B5EF4-FFF2-40B4-BE49-F238E27FC236}">
                <a16:creationId xmlns:a16="http://schemas.microsoft.com/office/drawing/2014/main" id="{8810FD19-F515-49B5-AECE-B40AD92AE674}"/>
              </a:ext>
            </a:extLst>
          </p:cNvPr>
          <p:cNvSpPr txBox="1"/>
          <p:nvPr/>
        </p:nvSpPr>
        <p:spPr>
          <a:xfrm>
            <a:off x="2677337" y="4801806"/>
            <a:ext cx="212964" cy="116955"/>
          </a:xfrm>
          <a:prstGeom prst="rect">
            <a:avLst/>
          </a:prstGeom>
        </p:spPr>
        <p:txBody>
          <a:bodyPr vert="horz" wrap="square" lIns="0" tIns="0" rIns="0" bIns="0" rtlCol="0">
            <a:spAutoFit/>
          </a:bodyPr>
          <a:lstStyle/>
          <a:p>
            <a:pPr marL="12066"/>
            <a:r>
              <a:rPr sz="760" spc="147" dirty="0">
                <a:latin typeface="Arial"/>
                <a:cs typeface="Arial"/>
              </a:rPr>
              <a:t>0</a:t>
            </a:r>
            <a:r>
              <a:rPr sz="760" spc="108" dirty="0">
                <a:latin typeface="Arial"/>
                <a:cs typeface="Arial"/>
              </a:rPr>
              <a:t>.</a:t>
            </a:r>
            <a:r>
              <a:rPr sz="760" spc="166" dirty="0">
                <a:latin typeface="Arial"/>
                <a:cs typeface="Arial"/>
              </a:rPr>
              <a:t>2</a:t>
            </a:r>
            <a:endParaRPr sz="760">
              <a:latin typeface="Arial"/>
              <a:cs typeface="Arial"/>
            </a:endParaRPr>
          </a:p>
        </p:txBody>
      </p:sp>
      <p:sp>
        <p:nvSpPr>
          <p:cNvPr id="58" name="object 56">
            <a:extLst>
              <a:ext uri="{FF2B5EF4-FFF2-40B4-BE49-F238E27FC236}">
                <a16:creationId xmlns:a16="http://schemas.microsoft.com/office/drawing/2014/main" id="{885F72D5-000A-4009-99DA-14F4CC48B98C}"/>
              </a:ext>
            </a:extLst>
          </p:cNvPr>
          <p:cNvSpPr txBox="1"/>
          <p:nvPr/>
        </p:nvSpPr>
        <p:spPr>
          <a:xfrm>
            <a:off x="2604799" y="4587433"/>
            <a:ext cx="283550" cy="116955"/>
          </a:xfrm>
          <a:prstGeom prst="rect">
            <a:avLst/>
          </a:prstGeom>
        </p:spPr>
        <p:txBody>
          <a:bodyPr vert="horz" wrap="square" lIns="0" tIns="0" rIns="0" bIns="0" rtlCol="0">
            <a:spAutoFit/>
          </a:bodyPr>
          <a:lstStyle/>
          <a:p>
            <a:pPr marL="12066"/>
            <a:r>
              <a:rPr sz="760" spc="147" dirty="0">
                <a:latin typeface="Arial"/>
                <a:cs typeface="Arial"/>
              </a:rPr>
              <a:t>0</a:t>
            </a:r>
            <a:r>
              <a:rPr sz="760" spc="108" dirty="0">
                <a:latin typeface="Arial"/>
                <a:cs typeface="Arial"/>
              </a:rPr>
              <a:t>.</a:t>
            </a:r>
            <a:r>
              <a:rPr sz="760" spc="147" dirty="0">
                <a:latin typeface="Arial"/>
                <a:cs typeface="Arial"/>
              </a:rPr>
              <a:t>25</a:t>
            </a:r>
            <a:endParaRPr sz="760">
              <a:latin typeface="Arial"/>
              <a:cs typeface="Arial"/>
            </a:endParaRPr>
          </a:p>
        </p:txBody>
      </p:sp>
      <p:sp>
        <p:nvSpPr>
          <p:cNvPr id="59" name="object 57">
            <a:extLst>
              <a:ext uri="{FF2B5EF4-FFF2-40B4-BE49-F238E27FC236}">
                <a16:creationId xmlns:a16="http://schemas.microsoft.com/office/drawing/2014/main" id="{52C53811-082D-47AF-8978-2621CBC3B147}"/>
              </a:ext>
            </a:extLst>
          </p:cNvPr>
          <p:cNvSpPr/>
          <p:nvPr/>
        </p:nvSpPr>
        <p:spPr>
          <a:xfrm>
            <a:off x="8455018" y="5002064"/>
            <a:ext cx="577707" cy="547312"/>
          </a:xfrm>
          <a:prstGeom prst="rect">
            <a:avLst/>
          </a:prstGeom>
          <a:blipFill>
            <a:blip r:embed="rId3" cstate="print"/>
            <a:stretch>
              <a:fillRect/>
            </a:stretch>
          </a:blipFill>
        </p:spPr>
        <p:txBody>
          <a:bodyPr wrap="square" lIns="0" tIns="0" rIns="0" bIns="0" rtlCol="0"/>
          <a:lstStyle/>
          <a:p>
            <a:endParaRPr sz="1710"/>
          </a:p>
        </p:txBody>
      </p:sp>
      <p:sp>
        <p:nvSpPr>
          <p:cNvPr id="60" name="object 60">
            <a:extLst>
              <a:ext uri="{FF2B5EF4-FFF2-40B4-BE49-F238E27FC236}">
                <a16:creationId xmlns:a16="http://schemas.microsoft.com/office/drawing/2014/main" id="{790DEF44-90CA-47B5-8432-37163430AEA1}"/>
              </a:ext>
            </a:extLst>
          </p:cNvPr>
          <p:cNvSpPr txBox="1"/>
          <p:nvPr/>
        </p:nvSpPr>
        <p:spPr>
          <a:xfrm>
            <a:off x="8187033" y="2894073"/>
            <a:ext cx="991823" cy="292388"/>
          </a:xfrm>
          <a:prstGeom prst="rect">
            <a:avLst/>
          </a:prstGeom>
        </p:spPr>
        <p:txBody>
          <a:bodyPr vert="horz" wrap="square" lIns="0" tIns="0" rIns="0" bIns="0" rtlCol="0">
            <a:spAutoFit/>
          </a:bodyPr>
          <a:lstStyle/>
          <a:p>
            <a:pPr marL="12066"/>
            <a:r>
              <a:rPr sz="1900" dirty="0">
                <a:solidFill>
                  <a:srgbClr val="0000CC"/>
                </a:solidFill>
                <a:latin typeface="Arial Unicode MS"/>
                <a:cs typeface="Arial Unicode MS"/>
              </a:rPr>
              <a:t>帕瓦罗蒂</a:t>
            </a:r>
            <a:endParaRPr sz="1900">
              <a:latin typeface="Arial Unicode MS"/>
              <a:cs typeface="Arial Unicode MS"/>
            </a:endParaRPr>
          </a:p>
        </p:txBody>
      </p:sp>
      <p:sp>
        <p:nvSpPr>
          <p:cNvPr id="61" name="object 61">
            <a:extLst>
              <a:ext uri="{FF2B5EF4-FFF2-40B4-BE49-F238E27FC236}">
                <a16:creationId xmlns:a16="http://schemas.microsoft.com/office/drawing/2014/main" id="{293A4A17-7A7B-4139-9ECF-20CF20B32407}"/>
              </a:ext>
            </a:extLst>
          </p:cNvPr>
          <p:cNvSpPr txBox="1"/>
          <p:nvPr/>
        </p:nvSpPr>
        <p:spPr>
          <a:xfrm>
            <a:off x="8392081" y="4672287"/>
            <a:ext cx="749901" cy="292388"/>
          </a:xfrm>
          <a:prstGeom prst="rect">
            <a:avLst/>
          </a:prstGeom>
        </p:spPr>
        <p:txBody>
          <a:bodyPr vert="horz" wrap="square" lIns="0" tIns="0" rIns="0" bIns="0" rtlCol="0">
            <a:spAutoFit/>
          </a:bodyPr>
          <a:lstStyle/>
          <a:p>
            <a:pPr marL="12066"/>
            <a:r>
              <a:rPr sz="1900" dirty="0">
                <a:solidFill>
                  <a:srgbClr val="0000CC"/>
                </a:solidFill>
                <a:latin typeface="Arial Unicode MS"/>
                <a:cs typeface="Arial Unicode MS"/>
              </a:rPr>
              <a:t>戴玉强</a:t>
            </a:r>
            <a:endParaRPr sz="1900">
              <a:latin typeface="Arial Unicode MS"/>
              <a:cs typeface="Arial Unicode MS"/>
            </a:endParaRPr>
          </a:p>
        </p:txBody>
      </p:sp>
      <p:graphicFrame>
        <p:nvGraphicFramePr>
          <p:cNvPr id="62" name="object 58">
            <a:extLst>
              <a:ext uri="{FF2B5EF4-FFF2-40B4-BE49-F238E27FC236}">
                <a16:creationId xmlns:a16="http://schemas.microsoft.com/office/drawing/2014/main" id="{E8D8AE62-4145-4A3F-8958-18F3D2BF6C7A}"/>
              </a:ext>
            </a:extLst>
          </p:cNvPr>
          <p:cNvGraphicFramePr>
            <a:graphicFrameLocks noGrp="1"/>
          </p:cNvGraphicFramePr>
          <p:nvPr>
            <p:extLst>
              <p:ext uri="{D42A27DB-BD31-4B8C-83A1-F6EECF244321}">
                <p14:modId xmlns:p14="http://schemas.microsoft.com/office/powerpoint/2010/main" val="121955146"/>
              </p:ext>
            </p:extLst>
          </p:nvPr>
        </p:nvGraphicFramePr>
        <p:xfrm>
          <a:off x="2969214" y="2865790"/>
          <a:ext cx="4431224" cy="1256873"/>
        </p:xfrm>
        <a:graphic>
          <a:graphicData uri="http://schemas.openxmlformats.org/drawingml/2006/table">
            <a:tbl>
              <a:tblPr firstRow="1" bandRow="1">
                <a:tableStyleId>{2D5ABB26-0587-4C30-8999-92F81FD0307C}</a:tableStyleId>
              </a:tblPr>
              <a:tblGrid>
                <a:gridCol w="439038">
                  <a:extLst>
                    <a:ext uri="{9D8B030D-6E8A-4147-A177-3AD203B41FA5}">
                      <a16:colId xmlns:a16="http://schemas.microsoft.com/office/drawing/2014/main" val="20000"/>
                    </a:ext>
                  </a:extLst>
                </a:gridCol>
                <a:gridCol w="439038">
                  <a:extLst>
                    <a:ext uri="{9D8B030D-6E8A-4147-A177-3AD203B41FA5}">
                      <a16:colId xmlns:a16="http://schemas.microsoft.com/office/drawing/2014/main" val="20001"/>
                    </a:ext>
                  </a:extLst>
                </a:gridCol>
                <a:gridCol w="449249">
                  <a:extLst>
                    <a:ext uri="{9D8B030D-6E8A-4147-A177-3AD203B41FA5}">
                      <a16:colId xmlns:a16="http://schemas.microsoft.com/office/drawing/2014/main" val="20002"/>
                    </a:ext>
                  </a:extLst>
                </a:gridCol>
                <a:gridCol w="439038">
                  <a:extLst>
                    <a:ext uri="{9D8B030D-6E8A-4147-A177-3AD203B41FA5}">
                      <a16:colId xmlns:a16="http://schemas.microsoft.com/office/drawing/2014/main" val="20003"/>
                    </a:ext>
                  </a:extLst>
                </a:gridCol>
                <a:gridCol w="449249">
                  <a:extLst>
                    <a:ext uri="{9D8B030D-6E8A-4147-A177-3AD203B41FA5}">
                      <a16:colId xmlns:a16="http://schemas.microsoft.com/office/drawing/2014/main" val="20004"/>
                    </a:ext>
                  </a:extLst>
                </a:gridCol>
                <a:gridCol w="439038">
                  <a:extLst>
                    <a:ext uri="{9D8B030D-6E8A-4147-A177-3AD203B41FA5}">
                      <a16:colId xmlns:a16="http://schemas.microsoft.com/office/drawing/2014/main" val="20005"/>
                    </a:ext>
                  </a:extLst>
                </a:gridCol>
                <a:gridCol w="439038">
                  <a:extLst>
                    <a:ext uri="{9D8B030D-6E8A-4147-A177-3AD203B41FA5}">
                      <a16:colId xmlns:a16="http://schemas.microsoft.com/office/drawing/2014/main" val="20006"/>
                    </a:ext>
                  </a:extLst>
                </a:gridCol>
                <a:gridCol w="449249">
                  <a:extLst>
                    <a:ext uri="{9D8B030D-6E8A-4147-A177-3AD203B41FA5}">
                      <a16:colId xmlns:a16="http://schemas.microsoft.com/office/drawing/2014/main" val="20007"/>
                    </a:ext>
                  </a:extLst>
                </a:gridCol>
                <a:gridCol w="439038">
                  <a:extLst>
                    <a:ext uri="{9D8B030D-6E8A-4147-A177-3AD203B41FA5}">
                      <a16:colId xmlns:a16="http://schemas.microsoft.com/office/drawing/2014/main" val="20008"/>
                    </a:ext>
                  </a:extLst>
                </a:gridCol>
                <a:gridCol w="449249">
                  <a:extLst>
                    <a:ext uri="{9D8B030D-6E8A-4147-A177-3AD203B41FA5}">
                      <a16:colId xmlns:a16="http://schemas.microsoft.com/office/drawing/2014/main" val="20009"/>
                    </a:ext>
                  </a:extLst>
                </a:gridCol>
              </a:tblGrid>
              <a:tr h="214373">
                <a:tc>
                  <a:txBody>
                    <a:bodyPr/>
                    <a:lstStyle/>
                    <a:p>
                      <a:endParaRPr sz="800">
                        <a:latin typeface="Arial"/>
                        <a:cs typeface="Arial"/>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800">
                        <a:latin typeface="Arial"/>
                        <a:cs typeface="Arial"/>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800">
                        <a:latin typeface="Arial"/>
                        <a:cs typeface="Arial"/>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800">
                        <a:latin typeface="Arial"/>
                        <a:cs typeface="Arial"/>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800">
                        <a:latin typeface="Arial"/>
                        <a:cs typeface="Arial"/>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800">
                        <a:latin typeface="Arial"/>
                        <a:cs typeface="Arial"/>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800">
                        <a:latin typeface="Arial"/>
                        <a:cs typeface="Arial"/>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800">
                        <a:latin typeface="Arial"/>
                        <a:cs typeface="Arial"/>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800">
                        <a:latin typeface="Arial"/>
                        <a:cs typeface="Arial"/>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800">
                        <a:latin typeface="Arial"/>
                        <a:cs typeface="Arial"/>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extLst>
                  <a:ext uri="{0D108BD9-81ED-4DB2-BD59-A6C34878D82A}">
                    <a16:rowId xmlns:a16="http://schemas.microsoft.com/office/drawing/2014/main" val="10000"/>
                  </a:ext>
                </a:extLst>
              </a:tr>
              <a:tr h="260625">
                <a:tc>
                  <a:txBody>
                    <a:bodyPr/>
                    <a:lstStyle/>
                    <a:p>
                      <a:endParaRPr sz="800">
                        <a:latin typeface="Arial"/>
                        <a:cs typeface="Arial"/>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800">
                        <a:latin typeface="Arial"/>
                        <a:cs typeface="Arial"/>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pPr algn="r">
                        <a:lnSpc>
                          <a:spcPts val="1500"/>
                        </a:lnSpc>
                      </a:pPr>
                      <a:r>
                        <a:rPr sz="1700" dirty="0">
                          <a:solidFill>
                            <a:srgbClr val="C00000"/>
                          </a:solidFill>
                          <a:latin typeface="Arial Unicode MS"/>
                          <a:cs typeface="Arial Unicode MS"/>
                        </a:rPr>
                        <a:t>频</a:t>
                      </a:r>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pPr marL="153035">
                        <a:lnSpc>
                          <a:spcPts val="1500"/>
                        </a:lnSpc>
                      </a:pPr>
                      <a:r>
                        <a:rPr sz="1700" dirty="0">
                          <a:solidFill>
                            <a:srgbClr val="C00000"/>
                          </a:solidFill>
                          <a:latin typeface="Arial Unicode MS"/>
                          <a:cs typeface="Arial Unicode MS"/>
                        </a:rPr>
                        <a:t>谱</a:t>
                      </a:r>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extLst>
                  <a:ext uri="{0D108BD9-81ED-4DB2-BD59-A6C34878D82A}">
                    <a16:rowId xmlns:a16="http://schemas.microsoft.com/office/drawing/2014/main" val="10001"/>
                  </a:ext>
                </a:extLst>
              </a:tr>
              <a:tr h="260625">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extLst>
                  <a:ext uri="{0D108BD9-81ED-4DB2-BD59-A6C34878D82A}">
                    <a16:rowId xmlns:a16="http://schemas.microsoft.com/office/drawing/2014/main" val="10002"/>
                  </a:ext>
                </a:extLst>
              </a:tr>
              <a:tr h="260625">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dirty="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dirty="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extLst>
                  <a:ext uri="{0D108BD9-81ED-4DB2-BD59-A6C34878D82A}">
                    <a16:rowId xmlns:a16="http://schemas.microsoft.com/office/drawing/2014/main" val="10003"/>
                  </a:ext>
                </a:extLst>
              </a:tr>
              <a:tr h="260625">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dirty="0">
                        <a:latin typeface="Arial Unicode MS"/>
                        <a:cs typeface="Arial Unicode MS"/>
                      </a:endParaRPr>
                    </a:p>
                  </a:txBody>
                  <a:tcPr marL="0" marR="0" marT="0" marB="0">
                    <a:lnL w="10746">
                      <a:solidFill>
                        <a:srgbClr val="000000"/>
                      </a:solidFill>
                      <a:prstDash val="solid"/>
                    </a:lnL>
                    <a:lnR w="10746">
                      <a:solidFill>
                        <a:srgbClr val="000000"/>
                      </a:solidFill>
                      <a:prstDash val="solid"/>
                    </a:lnR>
                    <a:lnT w="8058">
                      <a:solidFill>
                        <a:srgbClr val="000000"/>
                      </a:solidFill>
                      <a:prstDash val="solid"/>
                    </a:lnT>
                    <a:lnB w="8058">
                      <a:solidFill>
                        <a:srgbClr val="000000"/>
                      </a:solidFill>
                      <a:prstDash val="solid"/>
                    </a:lnB>
                  </a:tcPr>
                </a:tc>
                <a:extLst>
                  <a:ext uri="{0D108BD9-81ED-4DB2-BD59-A6C34878D82A}">
                    <a16:rowId xmlns:a16="http://schemas.microsoft.com/office/drawing/2014/main" val="10004"/>
                  </a:ext>
                </a:extLst>
              </a:tr>
            </a:tbl>
          </a:graphicData>
        </a:graphic>
      </p:graphicFrame>
      <p:graphicFrame>
        <p:nvGraphicFramePr>
          <p:cNvPr id="63" name="object 59">
            <a:extLst>
              <a:ext uri="{FF2B5EF4-FFF2-40B4-BE49-F238E27FC236}">
                <a16:creationId xmlns:a16="http://schemas.microsoft.com/office/drawing/2014/main" id="{96DA09FF-DF21-4A93-B4C2-9DE236841045}"/>
              </a:ext>
            </a:extLst>
          </p:cNvPr>
          <p:cNvGraphicFramePr>
            <a:graphicFrameLocks noGrp="1"/>
          </p:cNvGraphicFramePr>
          <p:nvPr>
            <p:extLst>
              <p:ext uri="{D42A27DB-BD31-4B8C-83A1-F6EECF244321}">
                <p14:modId xmlns:p14="http://schemas.microsoft.com/office/powerpoint/2010/main" val="3436156433"/>
              </p:ext>
            </p:extLst>
          </p:nvPr>
        </p:nvGraphicFramePr>
        <p:xfrm>
          <a:off x="2912200" y="4638041"/>
          <a:ext cx="4497314" cy="1303125"/>
        </p:xfrm>
        <a:graphic>
          <a:graphicData uri="http://schemas.openxmlformats.org/drawingml/2006/table">
            <a:tbl>
              <a:tblPr firstRow="1" bandRow="1">
                <a:tableStyleId>{2D5ABB26-0587-4C30-8999-92F81FD0307C}</a:tableStyleId>
              </a:tblPr>
              <a:tblGrid>
                <a:gridCol w="445588">
                  <a:extLst>
                    <a:ext uri="{9D8B030D-6E8A-4147-A177-3AD203B41FA5}">
                      <a16:colId xmlns:a16="http://schemas.microsoft.com/office/drawing/2014/main" val="20000"/>
                    </a:ext>
                  </a:extLst>
                </a:gridCol>
                <a:gridCol w="445586">
                  <a:extLst>
                    <a:ext uri="{9D8B030D-6E8A-4147-A177-3AD203B41FA5}">
                      <a16:colId xmlns:a16="http://schemas.microsoft.com/office/drawing/2014/main" val="20001"/>
                    </a:ext>
                  </a:extLst>
                </a:gridCol>
                <a:gridCol w="455949">
                  <a:extLst>
                    <a:ext uri="{9D8B030D-6E8A-4147-A177-3AD203B41FA5}">
                      <a16:colId xmlns:a16="http://schemas.microsoft.com/office/drawing/2014/main" val="20002"/>
                    </a:ext>
                  </a:extLst>
                </a:gridCol>
                <a:gridCol w="445586">
                  <a:extLst>
                    <a:ext uri="{9D8B030D-6E8A-4147-A177-3AD203B41FA5}">
                      <a16:colId xmlns:a16="http://schemas.microsoft.com/office/drawing/2014/main" val="20003"/>
                    </a:ext>
                  </a:extLst>
                </a:gridCol>
                <a:gridCol w="455949">
                  <a:extLst>
                    <a:ext uri="{9D8B030D-6E8A-4147-A177-3AD203B41FA5}">
                      <a16:colId xmlns:a16="http://schemas.microsoft.com/office/drawing/2014/main" val="20004"/>
                    </a:ext>
                  </a:extLst>
                </a:gridCol>
                <a:gridCol w="445586">
                  <a:extLst>
                    <a:ext uri="{9D8B030D-6E8A-4147-A177-3AD203B41FA5}">
                      <a16:colId xmlns:a16="http://schemas.microsoft.com/office/drawing/2014/main" val="20005"/>
                    </a:ext>
                  </a:extLst>
                </a:gridCol>
                <a:gridCol w="445586">
                  <a:extLst>
                    <a:ext uri="{9D8B030D-6E8A-4147-A177-3AD203B41FA5}">
                      <a16:colId xmlns:a16="http://schemas.microsoft.com/office/drawing/2014/main" val="20006"/>
                    </a:ext>
                  </a:extLst>
                </a:gridCol>
                <a:gridCol w="455949">
                  <a:extLst>
                    <a:ext uri="{9D8B030D-6E8A-4147-A177-3AD203B41FA5}">
                      <a16:colId xmlns:a16="http://schemas.microsoft.com/office/drawing/2014/main" val="20007"/>
                    </a:ext>
                  </a:extLst>
                </a:gridCol>
                <a:gridCol w="445586">
                  <a:extLst>
                    <a:ext uri="{9D8B030D-6E8A-4147-A177-3AD203B41FA5}">
                      <a16:colId xmlns:a16="http://schemas.microsoft.com/office/drawing/2014/main" val="20008"/>
                    </a:ext>
                  </a:extLst>
                </a:gridCol>
                <a:gridCol w="455949">
                  <a:extLst>
                    <a:ext uri="{9D8B030D-6E8A-4147-A177-3AD203B41FA5}">
                      <a16:colId xmlns:a16="http://schemas.microsoft.com/office/drawing/2014/main" val="20009"/>
                    </a:ext>
                  </a:extLst>
                </a:gridCol>
              </a:tblGrid>
              <a:tr h="260625">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dirty="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extLst>
                  <a:ext uri="{0D108BD9-81ED-4DB2-BD59-A6C34878D82A}">
                    <a16:rowId xmlns:a16="http://schemas.microsoft.com/office/drawing/2014/main" val="10000"/>
                  </a:ext>
                </a:extLst>
              </a:tr>
              <a:tr h="260625">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extLst>
                  <a:ext uri="{0D108BD9-81ED-4DB2-BD59-A6C34878D82A}">
                    <a16:rowId xmlns:a16="http://schemas.microsoft.com/office/drawing/2014/main" val="10001"/>
                  </a:ext>
                </a:extLst>
              </a:tr>
              <a:tr h="260625">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pPr algn="r">
                        <a:lnSpc>
                          <a:spcPts val="2090"/>
                        </a:lnSpc>
                      </a:pPr>
                      <a:r>
                        <a:rPr sz="1700" dirty="0">
                          <a:solidFill>
                            <a:srgbClr val="C00000"/>
                          </a:solidFill>
                          <a:latin typeface="Arial Unicode MS"/>
                          <a:cs typeface="Arial Unicode MS"/>
                        </a:rPr>
                        <a:t>频</a:t>
                      </a:r>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pPr marL="191770">
                        <a:lnSpc>
                          <a:spcPts val="2090"/>
                        </a:lnSpc>
                      </a:pPr>
                      <a:r>
                        <a:rPr sz="1700" dirty="0">
                          <a:solidFill>
                            <a:srgbClr val="C00000"/>
                          </a:solidFill>
                          <a:latin typeface="Arial Unicode MS"/>
                          <a:cs typeface="Arial Unicode MS"/>
                        </a:rPr>
                        <a:t>谱</a:t>
                      </a:r>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extLst>
                  <a:ext uri="{0D108BD9-81ED-4DB2-BD59-A6C34878D82A}">
                    <a16:rowId xmlns:a16="http://schemas.microsoft.com/office/drawing/2014/main" val="10002"/>
                  </a:ext>
                </a:extLst>
              </a:tr>
              <a:tr h="260625">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extLst>
                  <a:ext uri="{0D108BD9-81ED-4DB2-BD59-A6C34878D82A}">
                    <a16:rowId xmlns:a16="http://schemas.microsoft.com/office/drawing/2014/main" val="10003"/>
                  </a:ext>
                </a:extLst>
              </a:tr>
              <a:tr h="260625">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tc>
                  <a:txBody>
                    <a:bodyPr/>
                    <a:lstStyle/>
                    <a:p>
                      <a:endParaRPr sz="1700" dirty="0">
                        <a:latin typeface="Arial Unicode MS"/>
                        <a:cs typeface="Arial Unicode MS"/>
                      </a:endParaRPr>
                    </a:p>
                  </a:txBody>
                  <a:tcPr marL="0" marR="0" marT="0" marB="0">
                    <a:lnL w="10906">
                      <a:solidFill>
                        <a:srgbClr val="000000"/>
                      </a:solidFill>
                      <a:prstDash val="solid"/>
                    </a:lnL>
                    <a:lnR w="10906">
                      <a:solidFill>
                        <a:srgbClr val="000000"/>
                      </a:solidFill>
                      <a:prstDash val="solid"/>
                    </a:lnR>
                    <a:lnT w="8058">
                      <a:solidFill>
                        <a:srgbClr val="000000"/>
                      </a:solidFill>
                      <a:prstDash val="solid"/>
                    </a:lnT>
                    <a:lnB w="8058">
                      <a:solidFill>
                        <a:srgbClr val="000000"/>
                      </a:solidFill>
                      <a:prstDash val="soli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838330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657039-7F5E-4231-B2A0-CDE1C5C4225D}"/>
              </a:ext>
            </a:extLst>
          </p:cNvPr>
          <p:cNvSpPr>
            <a:spLocks noGrp="1"/>
          </p:cNvSpPr>
          <p:nvPr>
            <p:ph type="title"/>
          </p:nvPr>
        </p:nvSpPr>
        <p:spPr/>
        <p:txBody>
          <a:bodyPr/>
          <a:lstStyle/>
          <a:p>
            <a:r>
              <a:rPr lang="en-US" altLang="zh-CN" dirty="0"/>
              <a:t>1.2 </a:t>
            </a:r>
            <a:r>
              <a:rPr lang="zh-CN" altLang="en-US" dirty="0"/>
              <a:t>线性系统</a:t>
            </a:r>
            <a:r>
              <a:rPr lang="en-US" altLang="zh-CN" dirty="0"/>
              <a:t>-</a:t>
            </a:r>
            <a:r>
              <a:rPr lang="zh-CN" altLang="en-US" dirty="0"/>
              <a:t>卷积</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7C12328-8481-49B1-A539-31557FFBBF4C}"/>
                  </a:ext>
                </a:extLst>
              </p:cNvPr>
              <p:cNvSpPr>
                <a:spLocks noGrp="1"/>
              </p:cNvSpPr>
              <p:nvPr>
                <p:ph idx="1"/>
              </p:nvPr>
            </p:nvSpPr>
            <p:spPr/>
            <p:txBody>
              <a:bodyPr>
                <a:normAutofit fontScale="92500" lnSpcReduction="20000"/>
              </a:bodyPr>
              <a:lstStyle/>
              <a:p>
                <a:r>
                  <a:rPr lang="zh-CN" altLang="en-US" dirty="0"/>
                  <a:t>定义：函数</a:t>
                </a:r>
                <a14:m>
                  <m:oMath xmlns:m="http://schemas.openxmlformats.org/officeDocument/2006/math">
                    <m:r>
                      <a:rPr lang="en-US" altLang="zh-CN" b="1" i="1" smtClean="0">
                        <a:latin typeface="Cambria Math" panose="02040503050406030204" pitchFamily="18" charset="0"/>
                      </a:rPr>
                      <m:t>𝒇</m:t>
                    </m:r>
                    <m:r>
                      <a:rPr lang="en-US" altLang="zh-CN" b="1" i="1" smtClean="0">
                        <a:latin typeface="Cambria Math" panose="02040503050406030204" pitchFamily="18" charset="0"/>
                      </a:rPr>
                      <m:t>,</m:t>
                    </m:r>
                    <m:r>
                      <a:rPr lang="en-US" altLang="zh-CN" b="1" i="1" smtClean="0">
                        <a:latin typeface="Cambria Math" panose="02040503050406030204" pitchFamily="18" charset="0"/>
                      </a:rPr>
                      <m:t>𝒈</m:t>
                    </m:r>
                  </m:oMath>
                </a14:m>
                <a:r>
                  <a:rPr lang="zh-CN" altLang="en-US" dirty="0"/>
                  <a:t>的卷积</a:t>
                </a:r>
                <a14:m>
                  <m:oMath xmlns:m="http://schemas.openxmlformats.org/officeDocument/2006/math">
                    <m:r>
                      <a:rPr lang="en-US" altLang="zh-CN" b="1" i="1" smtClean="0">
                        <a:latin typeface="Cambria Math" panose="02040503050406030204" pitchFamily="18" charset="0"/>
                      </a:rPr>
                      <m:t>𝒇</m:t>
                    </m:r>
                    <m:r>
                      <a:rPr lang="en-US" altLang="zh-CN" b="1" i="1" smtClean="0">
                        <a:latin typeface="Cambria Math" panose="02040503050406030204" pitchFamily="18" charset="0"/>
                      </a:rPr>
                      <m:t>∗</m:t>
                    </m:r>
                    <m:r>
                      <a:rPr lang="en-US" altLang="zh-CN" b="1" i="1" smtClean="0">
                        <a:latin typeface="Cambria Math" panose="02040503050406030204" pitchFamily="18" charset="0"/>
                      </a:rPr>
                      <m:t>𝒈</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oMath>
                </a14:m>
                <a:r>
                  <a:rPr lang="zh-CN" altLang="en-US" dirty="0"/>
                  <a:t>为：</a:t>
                </a:r>
                <a:endParaRPr lang="en-US" altLang="zh-CN" dirty="0"/>
              </a:p>
              <a:p>
                <a:pPr marL="0" indent="0">
                  <a:buNone/>
                </a:pPr>
                <a14:m>
                  <m:oMathPara xmlns:m="http://schemas.openxmlformats.org/officeDocument/2006/math">
                    <m:oMathParaPr>
                      <m:jc m:val="centerGroup"/>
                    </m:oMathParaPr>
                    <m:oMath xmlns:m="http://schemas.openxmlformats.org/officeDocument/2006/math">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𝒇</m:t>
                          </m:r>
                          <m:r>
                            <a:rPr lang="en-US" altLang="zh-CN" b="1" i="1" smtClean="0">
                              <a:latin typeface="Cambria Math" panose="02040503050406030204" pitchFamily="18" charset="0"/>
                            </a:rPr>
                            <m:t>∗</m:t>
                          </m:r>
                          <m:r>
                            <a:rPr lang="en-US" altLang="zh-CN" b="1" i="1" smtClean="0">
                              <a:latin typeface="Cambria Math" panose="02040503050406030204" pitchFamily="18" charset="0"/>
                            </a:rPr>
                            <m:t>𝒈</m:t>
                          </m:r>
                        </m:e>
                      </m:d>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𝒕</m:t>
                          </m:r>
                        </m:e>
                      </m:d>
                      <m:r>
                        <a:rPr lang="en-US" altLang="zh-CN" b="1" i="1" smtClean="0">
                          <a:latin typeface="Cambria Math" panose="02040503050406030204" pitchFamily="18" charset="0"/>
                        </a:rPr>
                        <m:t>=</m:t>
                      </m:r>
                      <m:nary>
                        <m:naryPr>
                          <m:limLoc m:val="undOvr"/>
                          <m:ctrlPr>
                            <a:rPr lang="en-US" altLang="zh-CN" b="1" i="1" smtClean="0">
                              <a:latin typeface="Cambria Math" panose="02040503050406030204" pitchFamily="18" charset="0"/>
                            </a:rPr>
                          </m:ctrlPr>
                        </m:naryPr>
                        <m:sub>
                          <m:r>
                            <m:rPr>
                              <m:brk m:alnAt="24"/>
                            </m:rPr>
                            <a:rPr lang="en-US" altLang="zh-CN" b="1" i="1" smtClean="0">
                              <a:latin typeface="Cambria Math" panose="02040503050406030204" pitchFamily="18" charset="0"/>
                            </a:rPr>
                            <m:t>−</m:t>
                          </m:r>
                          <m:r>
                            <a:rPr lang="en-US" altLang="zh-CN" b="1" i="1" smtClean="0">
                              <a:latin typeface="Cambria Math" panose="02040503050406030204" pitchFamily="18" charset="0"/>
                            </a:rPr>
                            <m:t>∞</m:t>
                          </m:r>
                        </m:sub>
                        <m:sup>
                          <m:r>
                            <a:rPr lang="en-US" altLang="zh-CN" b="1" i="1" smtClean="0">
                              <a:latin typeface="Cambria Math" panose="02040503050406030204" pitchFamily="18" charset="0"/>
                            </a:rPr>
                            <m:t>∞</m:t>
                          </m:r>
                        </m:sup>
                        <m:e>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𝝉</m:t>
                              </m:r>
                            </m:e>
                          </m:d>
                          <m:r>
                            <a:rPr lang="en-US" altLang="zh-CN" b="1" i="1" smtClean="0">
                              <a:latin typeface="Cambria Math" panose="02040503050406030204" pitchFamily="18" charset="0"/>
                            </a:rPr>
                            <m:t>𝒈</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𝝉</m:t>
                              </m:r>
                            </m:e>
                          </m:d>
                          <m:r>
                            <a:rPr lang="en-US" altLang="zh-CN" b="1" i="1" smtClean="0">
                              <a:latin typeface="Cambria Math" panose="02040503050406030204" pitchFamily="18" charset="0"/>
                            </a:rPr>
                            <m:t>𝒅</m:t>
                          </m:r>
                          <m:r>
                            <a:rPr lang="en-US" altLang="zh-CN" b="1" i="1" smtClean="0">
                              <a:latin typeface="Cambria Math" panose="02040503050406030204" pitchFamily="18" charset="0"/>
                            </a:rPr>
                            <m:t>𝝉</m:t>
                          </m:r>
                        </m:e>
                      </m:nary>
                    </m:oMath>
                  </m:oMathPara>
                </a14:m>
                <a:endParaRPr lang="en-US" altLang="zh-CN" dirty="0"/>
              </a:p>
              <a:p>
                <a:r>
                  <a:rPr lang="zh-CN" altLang="en-US" dirty="0"/>
                  <a:t>对应的离散形式为</a:t>
                </a:r>
                <a:endParaRPr lang="en-US" altLang="zh-CN" dirty="0"/>
              </a:p>
              <a:p>
                <a:pPr marL="0" indent="0">
                  <a:buNone/>
                </a:pPr>
                <a14:m>
                  <m:oMathPara xmlns:m="http://schemas.openxmlformats.org/officeDocument/2006/math">
                    <m:oMathParaPr>
                      <m:jc m:val="centerGroup"/>
                    </m:oMathParaPr>
                    <m:oMath xmlns:m="http://schemas.openxmlformats.org/officeDocument/2006/math">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𝒇</m:t>
                          </m:r>
                          <m:r>
                            <a:rPr lang="en-US" altLang="zh-CN" b="1" i="1" smtClean="0">
                              <a:latin typeface="Cambria Math" panose="02040503050406030204" pitchFamily="18" charset="0"/>
                            </a:rPr>
                            <m:t>∗</m:t>
                          </m:r>
                          <m:r>
                            <a:rPr lang="en-US" altLang="zh-CN" b="1" i="1" smtClean="0">
                              <a:latin typeface="Cambria Math" panose="02040503050406030204" pitchFamily="18" charset="0"/>
                            </a:rPr>
                            <m:t>𝒈</m:t>
                          </m:r>
                        </m:e>
                      </m:d>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𝒏</m:t>
                          </m:r>
                        </m:e>
                      </m:d>
                      <m:r>
                        <a:rPr lang="en-US" altLang="zh-CN" b="1" i="1" smtClean="0">
                          <a:latin typeface="Cambria Math" panose="02040503050406030204" pitchFamily="18" charset="0"/>
                        </a:rPr>
                        <m:t>=</m:t>
                      </m:r>
                      <m:nary>
                        <m:naryPr>
                          <m:chr m:val="∑"/>
                          <m:ctrlPr>
                            <a:rPr lang="en-US" altLang="zh-CN" b="1" i="1" smtClean="0">
                              <a:latin typeface="Cambria Math" panose="02040503050406030204" pitchFamily="18" charset="0"/>
                            </a:rPr>
                          </m:ctrlPr>
                        </m:naryPr>
                        <m:sub>
                          <m:r>
                            <a:rPr lang="en-US" altLang="zh-CN" b="1" i="1" smtClean="0">
                              <a:latin typeface="Cambria Math" panose="02040503050406030204" pitchFamily="18" charset="0"/>
                            </a:rPr>
                            <m:t>𝝉</m:t>
                          </m:r>
                          <m:r>
                            <a:rPr lang="en-US" altLang="zh-CN" b="1" i="1" smtClean="0">
                              <a:latin typeface="Cambria Math" panose="02040503050406030204" pitchFamily="18" charset="0"/>
                            </a:rPr>
                            <m:t>=−∞</m:t>
                          </m:r>
                        </m:sub>
                        <m:sup>
                          <m:r>
                            <a:rPr lang="en-US" altLang="zh-CN" b="1" i="1" smtClean="0">
                              <a:latin typeface="Cambria Math" panose="02040503050406030204" pitchFamily="18" charset="0"/>
                            </a:rPr>
                            <m:t>∞</m:t>
                          </m:r>
                        </m:sup>
                        <m:e>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𝝉</m:t>
                              </m:r>
                            </m:e>
                          </m:d>
                          <m:r>
                            <a:rPr lang="en-US" altLang="zh-CN" b="1" i="1" smtClean="0">
                              <a:latin typeface="Cambria Math" panose="02040503050406030204" pitchFamily="18" charset="0"/>
                            </a:rPr>
                            <m:t>𝒈</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𝝉</m:t>
                          </m:r>
                          <m:r>
                            <a:rPr lang="en-US" altLang="zh-CN" b="1" i="1" smtClean="0">
                              <a:latin typeface="Cambria Math" panose="02040503050406030204" pitchFamily="18" charset="0"/>
                            </a:rPr>
                            <m:t>)</m:t>
                          </m:r>
                        </m:e>
                      </m:nary>
                    </m:oMath>
                  </m:oMathPara>
                </a14:m>
                <a:endParaRPr lang="en-US" altLang="zh-CN" dirty="0"/>
              </a:p>
              <a:p>
                <a:r>
                  <a:rPr lang="zh-CN" altLang="en-US" dirty="0"/>
                  <a:t>从公式的直观理解上，卷积相当于将函数</a:t>
                </a:r>
                <a14:m>
                  <m:oMath xmlns:m="http://schemas.openxmlformats.org/officeDocument/2006/math">
                    <m:r>
                      <a:rPr lang="en-US" altLang="zh-CN" b="1" i="1" smtClean="0">
                        <a:latin typeface="Cambria Math" panose="02040503050406030204" pitchFamily="18" charset="0"/>
                      </a:rPr>
                      <m:t>𝒈</m:t>
                    </m:r>
                  </m:oMath>
                </a14:m>
                <a:r>
                  <a:rPr lang="zh-CN" altLang="en-US" dirty="0"/>
                  <a:t>在横轴上对折</a:t>
                </a:r>
                <a:r>
                  <a:rPr lang="en-US" altLang="zh-CN" dirty="0"/>
                  <a:t>-</a:t>
                </a:r>
                <a:r>
                  <a:rPr lang="zh-CN" altLang="en-US" dirty="0"/>
                  <a:t>“</a:t>
                </a:r>
                <a:r>
                  <a:rPr lang="zh-CN" altLang="en-US" dirty="0">
                    <a:solidFill>
                      <a:srgbClr val="FF0000"/>
                    </a:solidFill>
                  </a:rPr>
                  <a:t>卷</a:t>
                </a:r>
                <a:r>
                  <a:rPr lang="zh-CN" altLang="en-US" dirty="0"/>
                  <a:t>”，然后平移卷后的函数到</a:t>
                </a:r>
                <a14:m>
                  <m:oMath xmlns:m="http://schemas.openxmlformats.org/officeDocument/2006/math">
                    <m:r>
                      <a:rPr lang="en-US" altLang="zh-CN" b="1" i="1" smtClean="0">
                        <a:latin typeface="Cambria Math" panose="02040503050406030204" pitchFamily="18" charset="0"/>
                      </a:rPr>
                      <m:t>𝒏</m:t>
                    </m:r>
                  </m:oMath>
                </a14:m>
                <a:r>
                  <a:rPr lang="zh-CN" altLang="en-US" dirty="0"/>
                  <a:t>再与</a:t>
                </a:r>
                <a14:m>
                  <m:oMath xmlns:m="http://schemas.openxmlformats.org/officeDocument/2006/math">
                    <m:r>
                      <a:rPr lang="en-US" altLang="zh-CN" b="1" i="1" smtClean="0">
                        <a:latin typeface="Cambria Math" panose="02040503050406030204" pitchFamily="18" charset="0"/>
                      </a:rPr>
                      <m:t>𝒇</m:t>
                    </m:r>
                  </m:oMath>
                </a14:m>
                <a:r>
                  <a:rPr lang="zh-CN" altLang="en-US" dirty="0"/>
                  <a:t>对应点相乘相加</a:t>
                </a:r>
                <a:r>
                  <a:rPr lang="en-US" altLang="zh-CN" dirty="0"/>
                  <a:t>-</a:t>
                </a:r>
                <a:r>
                  <a:rPr lang="zh-CN" altLang="en-US" dirty="0"/>
                  <a:t>“</a:t>
                </a:r>
                <a:r>
                  <a:rPr lang="zh-CN" altLang="en-US" b="1" dirty="0">
                    <a:solidFill>
                      <a:srgbClr val="FF0000"/>
                    </a:solidFill>
                  </a:rPr>
                  <a:t>积</a:t>
                </a:r>
                <a:r>
                  <a:rPr lang="zh-CN" altLang="en-US" dirty="0"/>
                  <a:t>”的过程！</a:t>
                </a:r>
                <a:endParaRPr lang="en-US" altLang="zh-CN" dirty="0"/>
              </a:p>
              <a:p>
                <a:r>
                  <a:rPr lang="zh-CN" altLang="en-US" dirty="0"/>
                  <a:t>卷积的过程是一种</a:t>
                </a:r>
                <a:r>
                  <a:rPr lang="zh-CN" altLang="en-US" dirty="0">
                    <a:solidFill>
                      <a:srgbClr val="FF0000"/>
                    </a:solidFill>
                  </a:rPr>
                  <a:t>全局过程</a:t>
                </a:r>
                <a:r>
                  <a:rPr lang="zh-CN" altLang="en-US" dirty="0"/>
                  <a:t>！涉及到当前点</a:t>
                </a:r>
                <a14:m>
                  <m:oMath xmlns:m="http://schemas.openxmlformats.org/officeDocument/2006/math">
                    <m:r>
                      <a:rPr lang="en-US" altLang="zh-CN" b="1" i="1" smtClean="0">
                        <a:latin typeface="Cambria Math" panose="02040503050406030204" pitchFamily="18" charset="0"/>
                      </a:rPr>
                      <m:t>𝒏</m:t>
                    </m:r>
                  </m:oMath>
                </a14:m>
                <a:r>
                  <a:rPr lang="zh-CN" altLang="en-US" dirty="0"/>
                  <a:t>的周围的值！</a:t>
                </a:r>
                <a:endParaRPr lang="en-US" altLang="zh-CN" dirty="0"/>
              </a:p>
              <a:p>
                <a:pPr lvl="1"/>
                <a:r>
                  <a:rPr lang="zh-CN" altLang="en-US" dirty="0"/>
                  <a:t>为何又说卷积具有</a:t>
                </a:r>
                <a:r>
                  <a:rPr lang="zh-CN" altLang="en-US" dirty="0">
                    <a:solidFill>
                      <a:srgbClr val="FF0000"/>
                    </a:solidFill>
                  </a:rPr>
                  <a:t>局部特性</a:t>
                </a:r>
                <a:r>
                  <a:rPr lang="zh-CN" altLang="en-US" dirty="0"/>
                  <a:t>？</a:t>
                </a:r>
              </a:p>
            </p:txBody>
          </p:sp>
        </mc:Choice>
        <mc:Fallback xmlns="">
          <p:sp>
            <p:nvSpPr>
              <p:cNvPr id="3" name="内容占位符 2">
                <a:extLst>
                  <a:ext uri="{FF2B5EF4-FFF2-40B4-BE49-F238E27FC236}">
                    <a16:creationId xmlns:a16="http://schemas.microsoft.com/office/drawing/2014/main" id="{37C12328-8481-49B1-A539-31557FFBBF4C}"/>
                  </a:ext>
                </a:extLst>
              </p:cNvPr>
              <p:cNvSpPr>
                <a:spLocks noGrp="1" noRot="1" noChangeAspect="1" noMove="1" noResize="1" noEditPoints="1" noAdjustHandles="1" noChangeArrowheads="1" noChangeShapeType="1" noTextEdit="1"/>
              </p:cNvSpPr>
              <p:nvPr>
                <p:ph idx="1"/>
              </p:nvPr>
            </p:nvSpPr>
            <p:spPr>
              <a:blipFill>
                <a:blip r:embed="rId2"/>
                <a:stretch>
                  <a:fillRect l="-928" t="-35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0801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6381D0-FFEB-411E-914E-9FD21A62B8C3}"/>
              </a:ext>
            </a:extLst>
          </p:cNvPr>
          <p:cNvSpPr>
            <a:spLocks noGrp="1"/>
          </p:cNvSpPr>
          <p:nvPr>
            <p:ph type="title"/>
          </p:nvPr>
        </p:nvSpPr>
        <p:spPr/>
        <p:txBody>
          <a:bodyPr/>
          <a:lstStyle/>
          <a:p>
            <a:r>
              <a:rPr lang="en-US" altLang="zh-CN" dirty="0"/>
              <a:t>1.2 </a:t>
            </a:r>
            <a:r>
              <a:rPr lang="zh-CN" altLang="en-US" dirty="0"/>
              <a:t>线性系统</a:t>
            </a:r>
            <a:r>
              <a:rPr lang="en-US" altLang="zh-CN" dirty="0"/>
              <a:t>-</a:t>
            </a:r>
            <a:r>
              <a:rPr lang="zh-CN" altLang="en-US" dirty="0"/>
              <a:t>卷积</a:t>
            </a:r>
          </a:p>
        </p:txBody>
      </p:sp>
      <p:sp>
        <p:nvSpPr>
          <p:cNvPr id="3" name="内容占位符 2">
            <a:extLst>
              <a:ext uri="{FF2B5EF4-FFF2-40B4-BE49-F238E27FC236}">
                <a16:creationId xmlns:a16="http://schemas.microsoft.com/office/drawing/2014/main" id="{14ED5F4B-97E3-463A-8AE6-6522AAE8A849}"/>
              </a:ext>
            </a:extLst>
          </p:cNvPr>
          <p:cNvSpPr>
            <a:spLocks noGrp="1"/>
          </p:cNvSpPr>
          <p:nvPr>
            <p:ph idx="1"/>
          </p:nvPr>
        </p:nvSpPr>
        <p:spPr/>
        <p:txBody>
          <a:bodyPr/>
          <a:lstStyle/>
          <a:p>
            <a:r>
              <a:rPr lang="zh-CN" altLang="en-US" dirty="0"/>
              <a:t>连续情况下的计算</a:t>
            </a:r>
          </a:p>
        </p:txBody>
      </p:sp>
      <p:pic>
        <p:nvPicPr>
          <p:cNvPr id="4" name="图片 3">
            <a:extLst>
              <a:ext uri="{FF2B5EF4-FFF2-40B4-BE49-F238E27FC236}">
                <a16:creationId xmlns:a16="http://schemas.microsoft.com/office/drawing/2014/main" id="{86A38ECC-19BF-4EF1-9A14-195FDB8793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9321" y="2356817"/>
            <a:ext cx="6136788" cy="4275459"/>
          </a:xfrm>
          <a:prstGeom prst="rect">
            <a:avLst/>
          </a:prstGeom>
        </p:spPr>
      </p:pic>
    </p:spTree>
    <p:extLst>
      <p:ext uri="{BB962C8B-B14F-4D97-AF65-F5344CB8AC3E}">
        <p14:creationId xmlns:p14="http://schemas.microsoft.com/office/powerpoint/2010/main" val="2367025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AE0AD-5450-48F5-88EB-C314373E5B7D}"/>
              </a:ext>
            </a:extLst>
          </p:cNvPr>
          <p:cNvSpPr>
            <a:spLocks noGrp="1"/>
          </p:cNvSpPr>
          <p:nvPr>
            <p:ph type="title"/>
          </p:nvPr>
        </p:nvSpPr>
        <p:spPr/>
        <p:txBody>
          <a:bodyPr/>
          <a:lstStyle/>
          <a:p>
            <a:r>
              <a:rPr lang="en-US" altLang="zh-CN" dirty="0">
                <a:solidFill>
                  <a:srgbClr val="FF0000"/>
                </a:solidFill>
              </a:rPr>
              <a:t>LINEAR ALGEBRA AND learning from DATA</a:t>
            </a:r>
            <a:endParaRPr lang="zh-CN" altLang="en-US" dirty="0"/>
          </a:p>
        </p:txBody>
      </p:sp>
      <p:sp>
        <p:nvSpPr>
          <p:cNvPr id="3" name="内容占位符 2">
            <a:extLst>
              <a:ext uri="{FF2B5EF4-FFF2-40B4-BE49-F238E27FC236}">
                <a16:creationId xmlns:a16="http://schemas.microsoft.com/office/drawing/2014/main" id="{78CE6A42-39A3-4E00-B0D6-E2191CA41B47}"/>
              </a:ext>
            </a:extLst>
          </p:cNvPr>
          <p:cNvSpPr>
            <a:spLocks noGrp="1"/>
          </p:cNvSpPr>
          <p:nvPr>
            <p:ph idx="1"/>
          </p:nvPr>
        </p:nvSpPr>
        <p:spPr/>
        <p:txBody>
          <a:bodyPr>
            <a:normAutofit/>
          </a:bodyPr>
          <a:lstStyle/>
          <a:p>
            <a:r>
              <a:rPr lang="en-US" altLang="zh-CN" b="1" dirty="0">
                <a:solidFill>
                  <a:srgbClr val="FF0000"/>
                </a:solidFill>
              </a:rPr>
              <a:t>Part III: Low Rank and Compressed Sensing </a:t>
            </a:r>
          </a:p>
          <a:p>
            <a:r>
              <a:rPr lang="en-US" altLang="zh-CN" dirty="0"/>
              <a:t>3.1 Changes in A -1 from Changes in A . . . </a:t>
            </a:r>
          </a:p>
          <a:p>
            <a:r>
              <a:rPr lang="en-US" altLang="zh-CN" dirty="0"/>
              <a:t>3.2 Interlacing Eigenvalues and Low Rank Signals </a:t>
            </a:r>
          </a:p>
          <a:p>
            <a:r>
              <a:rPr lang="en-US" altLang="zh-CN" dirty="0"/>
              <a:t>3.3 Rapidly Decaying Singular Values </a:t>
            </a:r>
          </a:p>
          <a:p>
            <a:r>
              <a:rPr lang="en-US" altLang="zh-CN" dirty="0"/>
              <a:t>3.4 Split Algorithms for £2 + £1 . . . . </a:t>
            </a:r>
          </a:p>
          <a:p>
            <a:r>
              <a:rPr lang="en-US" altLang="zh-CN" dirty="0"/>
              <a:t>3.5 Compressed Sensing and Matrix Completion </a:t>
            </a:r>
            <a:endParaRPr lang="zh-CN" altLang="en-US" dirty="0"/>
          </a:p>
        </p:txBody>
      </p:sp>
    </p:spTree>
    <p:extLst>
      <p:ext uri="{BB962C8B-B14F-4D97-AF65-F5344CB8AC3E}">
        <p14:creationId xmlns:p14="http://schemas.microsoft.com/office/powerpoint/2010/main" val="33541475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6381D0-FFEB-411E-914E-9FD21A62B8C3}"/>
              </a:ext>
            </a:extLst>
          </p:cNvPr>
          <p:cNvSpPr>
            <a:spLocks noGrp="1"/>
          </p:cNvSpPr>
          <p:nvPr>
            <p:ph type="title"/>
          </p:nvPr>
        </p:nvSpPr>
        <p:spPr/>
        <p:txBody>
          <a:bodyPr/>
          <a:lstStyle/>
          <a:p>
            <a:r>
              <a:rPr lang="en-US" altLang="zh-CN" dirty="0"/>
              <a:t>1.2 </a:t>
            </a:r>
            <a:r>
              <a:rPr lang="zh-CN" altLang="en-US" dirty="0"/>
              <a:t>线性系统</a:t>
            </a:r>
            <a:r>
              <a:rPr lang="en-US" altLang="zh-CN" dirty="0"/>
              <a:t>-</a:t>
            </a:r>
            <a:r>
              <a:rPr lang="zh-CN" altLang="en-US" dirty="0"/>
              <a:t>卷积</a:t>
            </a:r>
          </a:p>
        </p:txBody>
      </p:sp>
      <p:sp>
        <p:nvSpPr>
          <p:cNvPr id="3" name="内容占位符 2">
            <a:extLst>
              <a:ext uri="{FF2B5EF4-FFF2-40B4-BE49-F238E27FC236}">
                <a16:creationId xmlns:a16="http://schemas.microsoft.com/office/drawing/2014/main" id="{14ED5F4B-97E3-463A-8AE6-6522AAE8A849}"/>
              </a:ext>
            </a:extLst>
          </p:cNvPr>
          <p:cNvSpPr>
            <a:spLocks noGrp="1"/>
          </p:cNvSpPr>
          <p:nvPr>
            <p:ph idx="1"/>
          </p:nvPr>
        </p:nvSpPr>
        <p:spPr/>
        <p:txBody>
          <a:bodyPr/>
          <a:lstStyle/>
          <a:p>
            <a:r>
              <a:rPr lang="zh-CN" altLang="en-US" dirty="0"/>
              <a:t>离散情况下的计算</a:t>
            </a:r>
          </a:p>
        </p:txBody>
      </p:sp>
      <p:pic>
        <p:nvPicPr>
          <p:cNvPr id="5" name="图片 4">
            <a:extLst>
              <a:ext uri="{FF2B5EF4-FFF2-40B4-BE49-F238E27FC236}">
                <a16:creationId xmlns:a16="http://schemas.microsoft.com/office/drawing/2014/main" id="{28618095-994C-45D8-A8CF-CB5CB873B8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5751" y="1690688"/>
            <a:ext cx="7124687" cy="4988094"/>
          </a:xfrm>
          <a:prstGeom prst="rect">
            <a:avLst/>
          </a:prstGeom>
        </p:spPr>
      </p:pic>
    </p:spTree>
    <p:extLst>
      <p:ext uri="{BB962C8B-B14F-4D97-AF65-F5344CB8AC3E}">
        <p14:creationId xmlns:p14="http://schemas.microsoft.com/office/powerpoint/2010/main" val="37447053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52B0B-2C92-42B1-9510-4C94DECE17E4}"/>
              </a:ext>
            </a:extLst>
          </p:cNvPr>
          <p:cNvSpPr>
            <a:spLocks noGrp="1"/>
          </p:cNvSpPr>
          <p:nvPr>
            <p:ph type="title"/>
          </p:nvPr>
        </p:nvSpPr>
        <p:spPr/>
        <p:txBody>
          <a:bodyPr/>
          <a:lstStyle/>
          <a:p>
            <a:r>
              <a:rPr lang="en-US" altLang="zh-CN" dirty="0"/>
              <a:t>1.2 </a:t>
            </a:r>
            <a:r>
              <a:rPr lang="zh-CN" altLang="en-US" dirty="0"/>
              <a:t>线性系统</a:t>
            </a:r>
            <a:r>
              <a:rPr lang="en-US" altLang="zh-CN" dirty="0"/>
              <a:t>-</a:t>
            </a:r>
            <a:r>
              <a:rPr lang="zh-CN" altLang="en-US" dirty="0"/>
              <a:t>卷积操作</a:t>
            </a:r>
          </a:p>
        </p:txBody>
      </p:sp>
      <p:sp>
        <p:nvSpPr>
          <p:cNvPr id="3" name="内容占位符 2">
            <a:extLst>
              <a:ext uri="{FF2B5EF4-FFF2-40B4-BE49-F238E27FC236}">
                <a16:creationId xmlns:a16="http://schemas.microsoft.com/office/drawing/2014/main" id="{28ABB732-E80F-4638-948F-3F68BFB94DE1}"/>
              </a:ext>
            </a:extLst>
          </p:cNvPr>
          <p:cNvSpPr>
            <a:spLocks noGrp="1"/>
          </p:cNvSpPr>
          <p:nvPr>
            <p:ph idx="1"/>
          </p:nvPr>
        </p:nvSpPr>
        <p:spPr/>
        <p:txBody>
          <a:bodyPr/>
          <a:lstStyle/>
          <a:p>
            <a:pPr lvl="1"/>
            <a:r>
              <a:rPr lang="zh-CN" altLang="en-US" sz="2526" dirty="0">
                <a:ea typeface="宋体" panose="02010600030101010101" pitchFamily="2" charset="-122"/>
              </a:rPr>
              <a:t>核（</a:t>
            </a:r>
            <a:r>
              <a:rPr lang="en-US" altLang="zh-CN" sz="2526" dirty="0">
                <a:ea typeface="宋体" panose="02010600030101010101" pitchFamily="2" charset="-122"/>
              </a:rPr>
              <a:t>kernel</a:t>
            </a:r>
            <a:r>
              <a:rPr lang="zh-CN" altLang="en-US" sz="2526" dirty="0">
                <a:ea typeface="宋体" panose="02010600030101010101" pitchFamily="2" charset="-122"/>
              </a:rPr>
              <a:t>）大小为</a:t>
            </a:r>
            <a:r>
              <a:rPr lang="en-US" altLang="zh-CN" sz="2526" dirty="0">
                <a:ea typeface="宋体" panose="02010600030101010101" pitchFamily="2" charset="-122"/>
              </a:rPr>
              <a:t>3</a:t>
            </a:r>
            <a:r>
              <a:rPr lang="zh-CN" altLang="en-US" sz="2526" dirty="0">
                <a:ea typeface="宋体" panose="02010600030101010101" pitchFamily="2" charset="-122"/>
              </a:rPr>
              <a:t>*</a:t>
            </a:r>
            <a:r>
              <a:rPr lang="en-US" altLang="zh-CN" sz="2526" dirty="0">
                <a:ea typeface="宋体" panose="02010600030101010101" pitchFamily="2" charset="-122"/>
              </a:rPr>
              <a:t>3</a:t>
            </a:r>
          </a:p>
          <a:p>
            <a:pPr lvl="1"/>
            <a:r>
              <a:rPr lang="zh-CN" altLang="en-US" sz="2526" dirty="0">
                <a:ea typeface="宋体" panose="02010600030101010101" pitchFamily="2" charset="-122"/>
              </a:rPr>
              <a:t>步幅</a:t>
            </a:r>
            <a:r>
              <a:rPr lang="en-US" altLang="zh-CN" sz="2526" dirty="0">
                <a:ea typeface="宋体" panose="02010600030101010101" pitchFamily="2" charset="-122"/>
              </a:rPr>
              <a:t>(Stride)</a:t>
            </a:r>
            <a:r>
              <a:rPr lang="zh-CN" altLang="en-US" sz="2526" dirty="0">
                <a:ea typeface="宋体" panose="02010600030101010101" pitchFamily="2" charset="-122"/>
              </a:rPr>
              <a:t>：</a:t>
            </a:r>
            <a:r>
              <a:rPr lang="en-US" altLang="zh-CN" sz="2526" dirty="0">
                <a:ea typeface="宋体" panose="02010600030101010101" pitchFamily="2" charset="-122"/>
              </a:rPr>
              <a:t>1</a:t>
            </a:r>
          </a:p>
          <a:p>
            <a:pPr lvl="1"/>
            <a:r>
              <a:rPr lang="zh-CN" altLang="en-US" sz="2526" dirty="0">
                <a:ea typeface="宋体" panose="02010600030101010101" pitchFamily="2" charset="-122"/>
              </a:rPr>
              <a:t>边界填充</a:t>
            </a:r>
            <a:r>
              <a:rPr lang="en-US" altLang="zh-CN" sz="2526" dirty="0">
                <a:ea typeface="宋体" panose="02010600030101010101" pitchFamily="2" charset="-122"/>
              </a:rPr>
              <a:t>(Padding)</a:t>
            </a:r>
            <a:endParaRPr lang="zh-CN" altLang="en-US" sz="2526" dirty="0">
              <a:ea typeface="宋体" panose="02010600030101010101" pitchFamily="2" charset="-122"/>
            </a:endParaRPr>
          </a:p>
          <a:p>
            <a:endParaRPr lang="zh-CN" altLang="en-US" dirty="0"/>
          </a:p>
        </p:txBody>
      </p:sp>
      <p:pic>
        <p:nvPicPr>
          <p:cNvPr id="4" name="Picture 4" descr="preview">
            <a:extLst>
              <a:ext uri="{FF2B5EF4-FFF2-40B4-BE49-F238E27FC236}">
                <a16:creationId xmlns:a16="http://schemas.microsoft.com/office/drawing/2014/main" id="{235F89F0-C944-45FD-BA54-395372EE11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1473" y="3088214"/>
            <a:ext cx="5879686" cy="360947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5">
            <a:extLst>
              <a:ext uri="{FF2B5EF4-FFF2-40B4-BE49-F238E27FC236}">
                <a16:creationId xmlns:a16="http://schemas.microsoft.com/office/drawing/2014/main" id="{AB35A14F-28C7-46D3-B023-C3DD13D632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01159" y="837489"/>
            <a:ext cx="3960074" cy="450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10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52B0B-2C92-42B1-9510-4C94DECE17E4}"/>
              </a:ext>
            </a:extLst>
          </p:cNvPr>
          <p:cNvSpPr>
            <a:spLocks noGrp="1"/>
          </p:cNvSpPr>
          <p:nvPr>
            <p:ph type="title"/>
          </p:nvPr>
        </p:nvSpPr>
        <p:spPr/>
        <p:txBody>
          <a:bodyPr/>
          <a:lstStyle/>
          <a:p>
            <a:r>
              <a:rPr lang="en-US" altLang="zh-CN" dirty="0"/>
              <a:t>1.2 </a:t>
            </a:r>
            <a:r>
              <a:rPr lang="zh-CN" altLang="en-US" dirty="0"/>
              <a:t>线性系统</a:t>
            </a:r>
            <a:r>
              <a:rPr lang="en-US" altLang="zh-CN" dirty="0"/>
              <a:t>-</a:t>
            </a:r>
            <a:r>
              <a:rPr lang="zh-CN" altLang="en-US" dirty="0"/>
              <a:t>卷积操作</a:t>
            </a:r>
          </a:p>
        </p:txBody>
      </p:sp>
      <p:sp>
        <p:nvSpPr>
          <p:cNvPr id="3" name="内容占位符 2">
            <a:extLst>
              <a:ext uri="{FF2B5EF4-FFF2-40B4-BE49-F238E27FC236}">
                <a16:creationId xmlns:a16="http://schemas.microsoft.com/office/drawing/2014/main" id="{28ABB732-E80F-4638-948F-3F68BFB94DE1}"/>
              </a:ext>
            </a:extLst>
          </p:cNvPr>
          <p:cNvSpPr>
            <a:spLocks noGrp="1"/>
          </p:cNvSpPr>
          <p:nvPr>
            <p:ph idx="1"/>
          </p:nvPr>
        </p:nvSpPr>
        <p:spPr/>
        <p:txBody>
          <a:bodyPr/>
          <a:lstStyle/>
          <a:p>
            <a:r>
              <a:rPr lang="zh-CN" altLang="en-US" dirty="0">
                <a:ea typeface="宋体" panose="02010600030101010101" pitchFamily="2" charset="-122"/>
              </a:rPr>
              <a:t>扩张卷积</a:t>
            </a:r>
            <a:r>
              <a:rPr lang="en-US" altLang="zh-CN" dirty="0">
                <a:ea typeface="宋体" panose="02010600030101010101" pitchFamily="2" charset="-122"/>
              </a:rPr>
              <a:t>(Dilated convolution)</a:t>
            </a:r>
          </a:p>
          <a:p>
            <a:pPr lvl="1"/>
            <a:r>
              <a:rPr lang="en-US" altLang="zh-CN" dirty="0">
                <a:ea typeface="宋体" panose="02010600030101010101" pitchFamily="2" charset="-122"/>
              </a:rPr>
              <a:t>Kernel:3*3</a:t>
            </a:r>
          </a:p>
          <a:p>
            <a:pPr lvl="1"/>
            <a:r>
              <a:rPr lang="zh-CN" altLang="en-US" dirty="0">
                <a:ea typeface="宋体" panose="02010600030101010101" pitchFamily="2" charset="-122"/>
              </a:rPr>
              <a:t>扩张率</a:t>
            </a:r>
            <a:r>
              <a:rPr lang="en-US" altLang="zh-CN" dirty="0">
                <a:ea typeface="宋体" panose="02010600030101010101" pitchFamily="2" charset="-122"/>
              </a:rPr>
              <a:t>:2</a:t>
            </a:r>
          </a:p>
          <a:p>
            <a:pPr lvl="1"/>
            <a:r>
              <a:rPr lang="zh-CN" altLang="en-US" dirty="0">
                <a:ea typeface="宋体" panose="02010600030101010101" pitchFamily="2" charset="-122"/>
              </a:rPr>
              <a:t>提供了更大的感受野</a:t>
            </a:r>
            <a:endParaRPr lang="en-US" altLang="zh-CN" dirty="0">
              <a:ea typeface="宋体" panose="02010600030101010101" pitchFamily="2" charset="-122"/>
            </a:endParaRPr>
          </a:p>
          <a:p>
            <a:endParaRPr lang="zh-CN" altLang="en-US" dirty="0"/>
          </a:p>
        </p:txBody>
      </p:sp>
      <p:pic>
        <p:nvPicPr>
          <p:cNvPr id="6" name="图片 3">
            <a:extLst>
              <a:ext uri="{FF2B5EF4-FFF2-40B4-BE49-F238E27FC236}">
                <a16:creationId xmlns:a16="http://schemas.microsoft.com/office/drawing/2014/main" id="{D3784BE2-7D97-444E-AC3E-D6CB6F514F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31695" y="2091435"/>
            <a:ext cx="3960074" cy="3819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027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en-US" altLang="zh-CN" dirty="0"/>
              <a:t>1.2 </a:t>
            </a:r>
            <a:r>
              <a:rPr lang="zh-CN" altLang="en-US" dirty="0"/>
              <a:t>线性系统</a:t>
            </a:r>
            <a:r>
              <a:rPr lang="en-US" altLang="zh-CN" dirty="0"/>
              <a:t>-</a:t>
            </a:r>
            <a:r>
              <a:rPr lang="zh-CN" altLang="en-US" dirty="0"/>
              <a:t>卷积操作</a:t>
            </a:r>
            <a:endParaRPr lang="zh-CN" altLang="en-US" dirty="0">
              <a:ea typeface="宋体" panose="02010600030101010101" pitchFamily="2" charset="-122"/>
            </a:endParaRPr>
          </a:p>
        </p:txBody>
      </p:sp>
      <p:sp>
        <p:nvSpPr>
          <p:cNvPr id="17411" name="内容占位符 2"/>
          <p:cNvSpPr>
            <a:spLocks noGrp="1"/>
          </p:cNvSpPr>
          <p:nvPr>
            <p:ph idx="1"/>
          </p:nvPr>
        </p:nvSpPr>
        <p:spPr/>
        <p:txBody>
          <a:bodyPr/>
          <a:lstStyle/>
          <a:p>
            <a:r>
              <a:rPr lang="zh-CN" altLang="en-US" dirty="0">
                <a:ea typeface="宋体" panose="02010600030101010101" pitchFamily="2" charset="-122"/>
              </a:rPr>
              <a:t>转置卷积</a:t>
            </a:r>
            <a:r>
              <a:rPr lang="en-US" altLang="zh-CN" dirty="0">
                <a:ea typeface="宋体" panose="02010600030101010101" pitchFamily="2" charset="-122"/>
              </a:rPr>
              <a:t>(Transposed conv.)</a:t>
            </a:r>
            <a:r>
              <a:rPr lang="zh-CN" altLang="en-US" dirty="0">
                <a:ea typeface="宋体" panose="02010600030101010101" pitchFamily="2" charset="-122"/>
              </a:rPr>
              <a:t>或分数步长卷积</a:t>
            </a:r>
            <a:r>
              <a:rPr lang="en-US" altLang="zh-CN" dirty="0">
                <a:ea typeface="宋体" panose="02010600030101010101" pitchFamily="2" charset="-122"/>
              </a:rPr>
              <a:t>(</a:t>
            </a:r>
            <a:r>
              <a:rPr lang="en-US" altLang="zh-CN" dirty="0" err="1">
                <a:ea typeface="宋体" panose="02010600030101010101" pitchFamily="2" charset="-122"/>
              </a:rPr>
              <a:t>Fractially</a:t>
            </a:r>
            <a:r>
              <a:rPr lang="en-US" altLang="zh-CN" dirty="0">
                <a:ea typeface="宋体" panose="02010600030101010101" pitchFamily="2" charset="-122"/>
              </a:rPr>
              <a:t> </a:t>
            </a:r>
            <a:r>
              <a:rPr lang="en-US" altLang="zh-CN" dirty="0" err="1">
                <a:ea typeface="宋体" panose="02010600030101010101" pitchFamily="2" charset="-122"/>
              </a:rPr>
              <a:t>straced</a:t>
            </a:r>
            <a:r>
              <a:rPr lang="en-US" altLang="zh-CN" dirty="0">
                <a:ea typeface="宋体" panose="02010600030101010101" pitchFamily="2" charset="-122"/>
              </a:rPr>
              <a:t> convolutions)</a:t>
            </a:r>
          </a:p>
          <a:p>
            <a:pPr lvl="1"/>
            <a:r>
              <a:rPr lang="zh-CN" altLang="en-US" dirty="0">
                <a:ea typeface="宋体" panose="02010600030101010101" pitchFamily="2" charset="-122"/>
              </a:rPr>
              <a:t>执行常规卷积操作，恢复其空间分辨率</a:t>
            </a:r>
            <a:endParaRPr lang="en-US" altLang="zh-CN" dirty="0">
              <a:ea typeface="宋体" panose="02010600030101010101" pitchFamily="2" charset="-122"/>
            </a:endParaRPr>
          </a:p>
          <a:p>
            <a:pPr lvl="1"/>
            <a:r>
              <a:rPr lang="en-US" altLang="zh-CN" dirty="0">
                <a:ea typeface="宋体" panose="02010600030101010101" pitchFamily="2" charset="-122"/>
              </a:rPr>
              <a:t>Kernel:3</a:t>
            </a:r>
          </a:p>
          <a:p>
            <a:pPr lvl="1"/>
            <a:r>
              <a:rPr lang="en-US" altLang="zh-CN" dirty="0">
                <a:ea typeface="宋体" panose="02010600030101010101" pitchFamily="2" charset="-122"/>
              </a:rPr>
              <a:t>Stride:2</a:t>
            </a:r>
          </a:p>
          <a:p>
            <a:pPr lvl="1"/>
            <a:r>
              <a:rPr lang="en-US" altLang="zh-CN" dirty="0">
                <a:ea typeface="宋体" panose="02010600030101010101" pitchFamily="2" charset="-122"/>
              </a:rPr>
              <a:t>No padding</a:t>
            </a:r>
            <a:endParaRPr lang="zh-CN" altLang="en-US" dirty="0">
              <a:ea typeface="宋体" panose="02010600030101010101" pitchFamily="2" charset="-122"/>
            </a:endParaRPr>
          </a:p>
        </p:txBody>
      </p:sp>
      <p:pic>
        <p:nvPicPr>
          <p:cNvPr id="1741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88163" y="2924175"/>
            <a:ext cx="28003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文本框 4"/>
          <p:cNvSpPr txBox="1">
            <a:spLocks noChangeArrowheads="1"/>
          </p:cNvSpPr>
          <p:nvPr/>
        </p:nvSpPr>
        <p:spPr bwMode="auto">
          <a:xfrm>
            <a:off x="7464426" y="5407025"/>
            <a:ext cx="20875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bg1"/>
                </a:solidFill>
                <a:latin typeface="宋体" panose="02010600030101010101" pitchFamily="2" charset="-122"/>
                <a:ea typeface="宋体" panose="02010600030101010101" pitchFamily="2" charset="-122"/>
              </a:defRPr>
            </a:lvl1pPr>
            <a:lvl2pPr marL="742950" indent="-285750">
              <a:defRPr sz="2800">
                <a:solidFill>
                  <a:schemeClr val="bg1"/>
                </a:solidFill>
                <a:latin typeface="宋体" panose="02010600030101010101" pitchFamily="2" charset="-122"/>
                <a:ea typeface="宋体" panose="02010600030101010101" pitchFamily="2" charset="-122"/>
              </a:defRPr>
            </a:lvl2pPr>
            <a:lvl3pPr marL="1143000" indent="-228600">
              <a:defRPr sz="2800">
                <a:solidFill>
                  <a:schemeClr val="bg1"/>
                </a:solidFill>
                <a:latin typeface="宋体" panose="02010600030101010101" pitchFamily="2" charset="-122"/>
                <a:ea typeface="宋体" panose="02010600030101010101" pitchFamily="2" charset="-122"/>
              </a:defRPr>
            </a:lvl3pPr>
            <a:lvl4pPr marL="1600200" indent="-228600">
              <a:defRPr sz="2800">
                <a:solidFill>
                  <a:schemeClr val="bg1"/>
                </a:solidFill>
                <a:latin typeface="宋体" panose="02010600030101010101" pitchFamily="2" charset="-122"/>
                <a:ea typeface="宋体" panose="02010600030101010101" pitchFamily="2" charset="-122"/>
              </a:defRPr>
            </a:lvl4pPr>
            <a:lvl5pPr marL="2057400" indent="-228600">
              <a:defRPr sz="28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bg1"/>
                </a:solidFill>
                <a:latin typeface="宋体" panose="02010600030101010101" pitchFamily="2" charset="-122"/>
                <a:ea typeface="宋体" panose="02010600030101010101" pitchFamily="2" charset="-122"/>
              </a:defRPr>
            </a:lvl9pPr>
          </a:lstStyle>
          <a:p>
            <a:r>
              <a:rPr lang="zh-CN" altLang="en-US" dirty="0">
                <a:solidFill>
                  <a:schemeClr val="tx1"/>
                </a:solidFill>
              </a:rPr>
              <a:t>卷积操作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412"/>
                                        </p:tgtEl>
                                        <p:attrNameLst>
                                          <p:attrName>style.visibility</p:attrName>
                                        </p:attrNameLst>
                                      </p:cBhvr>
                                      <p:to>
                                        <p:strVal val="visible"/>
                                      </p:to>
                                    </p:set>
                                    <p:anim calcmode="lin" valueType="num">
                                      <p:cBhvr additive="base">
                                        <p:cTn id="13" dur="500" fill="hold"/>
                                        <p:tgtEl>
                                          <p:spTgt spid="17412"/>
                                        </p:tgtEl>
                                        <p:attrNameLst>
                                          <p:attrName>ppt_x</p:attrName>
                                        </p:attrNameLst>
                                      </p:cBhvr>
                                      <p:tavLst>
                                        <p:tav tm="0">
                                          <p:val>
                                            <p:strVal val="#ppt_x"/>
                                          </p:val>
                                        </p:tav>
                                        <p:tav tm="100000">
                                          <p:val>
                                            <p:strVal val="#ppt_x"/>
                                          </p:val>
                                        </p:tav>
                                      </p:tavLst>
                                    </p:anim>
                                    <p:anim calcmode="lin" valueType="num">
                                      <p:cBhvr additive="base">
                                        <p:cTn id="14" dur="500" fill="hold"/>
                                        <p:tgtEl>
                                          <p:spTgt spid="174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413"/>
                                        </p:tgtEl>
                                        <p:attrNameLst>
                                          <p:attrName>style.visibility</p:attrName>
                                        </p:attrNameLst>
                                      </p:cBhvr>
                                      <p:to>
                                        <p:strVal val="visible"/>
                                      </p:to>
                                    </p:set>
                                    <p:anim calcmode="lin" valueType="num">
                                      <p:cBhvr additive="base">
                                        <p:cTn id="19" dur="500" fill="hold"/>
                                        <p:tgtEl>
                                          <p:spTgt spid="17413"/>
                                        </p:tgtEl>
                                        <p:attrNameLst>
                                          <p:attrName>ppt_x</p:attrName>
                                        </p:attrNameLst>
                                      </p:cBhvr>
                                      <p:tavLst>
                                        <p:tav tm="0">
                                          <p:val>
                                            <p:strVal val="#ppt_x"/>
                                          </p:val>
                                        </p:tav>
                                        <p:tav tm="100000">
                                          <p:val>
                                            <p:strVal val="#ppt_x"/>
                                          </p:val>
                                        </p:tav>
                                      </p:tavLst>
                                    </p:anim>
                                    <p:anim calcmode="lin" valueType="num">
                                      <p:cBhvr additive="base">
                                        <p:cTn id="20" dur="500" fill="hold"/>
                                        <p:tgtEl>
                                          <p:spTgt spid="174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411">
                                            <p:txEl>
                                              <p:pRg st="1" end="1"/>
                                            </p:txEl>
                                          </p:spTgt>
                                        </p:tgtEl>
                                        <p:attrNameLst>
                                          <p:attrName>style.visibility</p:attrName>
                                        </p:attrNameLst>
                                      </p:cBhvr>
                                      <p:to>
                                        <p:strVal val="visible"/>
                                      </p:to>
                                    </p:set>
                                    <p:anim calcmode="lin" valueType="num">
                                      <p:cBhvr additive="base">
                                        <p:cTn id="25" dur="500" fill="hold"/>
                                        <p:tgtEl>
                                          <p:spTgt spid="17411">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4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411">
                                            <p:txEl>
                                              <p:pRg st="2" end="2"/>
                                            </p:txEl>
                                          </p:spTgt>
                                        </p:tgtEl>
                                        <p:attrNameLst>
                                          <p:attrName>style.visibility</p:attrName>
                                        </p:attrNameLst>
                                      </p:cBhvr>
                                      <p:to>
                                        <p:strVal val="visible"/>
                                      </p:to>
                                    </p:set>
                                    <p:anim calcmode="lin" valueType="num">
                                      <p:cBhvr additive="base">
                                        <p:cTn id="31" dur="500" fill="hold"/>
                                        <p:tgtEl>
                                          <p:spTgt spid="17411">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4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411">
                                            <p:txEl>
                                              <p:pRg st="3" end="3"/>
                                            </p:txEl>
                                          </p:spTgt>
                                        </p:tgtEl>
                                        <p:attrNameLst>
                                          <p:attrName>style.visibility</p:attrName>
                                        </p:attrNameLst>
                                      </p:cBhvr>
                                      <p:to>
                                        <p:strVal val="visible"/>
                                      </p:to>
                                    </p:set>
                                    <p:anim calcmode="lin" valueType="num">
                                      <p:cBhvr additive="base">
                                        <p:cTn id="37" dur="500" fill="hold"/>
                                        <p:tgtEl>
                                          <p:spTgt spid="17411">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4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411">
                                            <p:txEl>
                                              <p:pRg st="4" end="4"/>
                                            </p:txEl>
                                          </p:spTgt>
                                        </p:tgtEl>
                                        <p:attrNameLst>
                                          <p:attrName>style.visibility</p:attrName>
                                        </p:attrNameLst>
                                      </p:cBhvr>
                                      <p:to>
                                        <p:strVal val="visible"/>
                                      </p:to>
                                    </p:set>
                                    <p:anim calcmode="lin" valueType="num">
                                      <p:cBhvr additive="base">
                                        <p:cTn id="43" dur="500" fill="hold"/>
                                        <p:tgtEl>
                                          <p:spTgt spid="17411">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4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uiExpand="1" build="p"/>
      <p:bldP spid="1741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en-US" altLang="zh-CN" dirty="0"/>
              <a:t>1.2 </a:t>
            </a:r>
            <a:r>
              <a:rPr lang="zh-CN" altLang="en-US" dirty="0"/>
              <a:t>线性系统</a:t>
            </a:r>
            <a:r>
              <a:rPr lang="en-US" altLang="zh-CN" dirty="0"/>
              <a:t>-</a:t>
            </a:r>
            <a:r>
              <a:rPr lang="zh-CN" altLang="en-US" dirty="0"/>
              <a:t>卷积操作</a:t>
            </a:r>
            <a:endParaRPr lang="zh-CN" altLang="en-US" dirty="0">
              <a:ea typeface="宋体" panose="02010600030101010101" pitchFamily="2" charset="-122"/>
            </a:endParaRPr>
          </a:p>
        </p:txBody>
      </p:sp>
      <p:sp>
        <p:nvSpPr>
          <p:cNvPr id="18435" name="内容占位符 2"/>
          <p:cNvSpPr>
            <a:spLocks noGrp="1"/>
          </p:cNvSpPr>
          <p:nvPr>
            <p:ph idx="1"/>
          </p:nvPr>
        </p:nvSpPr>
        <p:spPr/>
        <p:txBody>
          <a:bodyPr/>
          <a:lstStyle/>
          <a:p>
            <a:r>
              <a:rPr lang="zh-CN" altLang="en-US" dirty="0">
                <a:ea typeface="宋体" panose="02010600030101010101" pitchFamily="2" charset="-122"/>
              </a:rPr>
              <a:t>转置卷积</a:t>
            </a:r>
            <a:endParaRPr lang="en-US" altLang="zh-CN" dirty="0">
              <a:ea typeface="宋体" panose="02010600030101010101" pitchFamily="2" charset="-122"/>
            </a:endParaRPr>
          </a:p>
          <a:p>
            <a:pPr lvl="1"/>
            <a:r>
              <a:rPr lang="en-US" altLang="zh-CN" dirty="0">
                <a:ea typeface="宋体" panose="02010600030101010101" pitchFamily="2" charset="-122"/>
              </a:rPr>
              <a:t>Kernel:3</a:t>
            </a:r>
          </a:p>
          <a:p>
            <a:pPr lvl="1"/>
            <a:r>
              <a:rPr lang="en-US" altLang="zh-CN" dirty="0">
                <a:ea typeface="宋体" panose="02010600030101010101" pitchFamily="2" charset="-122"/>
              </a:rPr>
              <a:t>Stride:2</a:t>
            </a:r>
          </a:p>
          <a:p>
            <a:pPr lvl="1"/>
            <a:r>
              <a:rPr lang="en-US" altLang="zh-CN" dirty="0">
                <a:ea typeface="宋体" panose="02010600030101010101" pitchFamily="2" charset="-122"/>
              </a:rPr>
              <a:t>No padding</a:t>
            </a:r>
          </a:p>
          <a:p>
            <a:r>
              <a:rPr lang="zh-CN" altLang="en-US" dirty="0">
                <a:ea typeface="宋体" panose="02010600030101010101" pitchFamily="2" charset="-122"/>
              </a:rPr>
              <a:t>与反卷积</a:t>
            </a:r>
            <a:endParaRPr lang="en-US" altLang="zh-CN" dirty="0">
              <a:ea typeface="宋体" panose="02010600030101010101" pitchFamily="2" charset="-122"/>
            </a:endParaRPr>
          </a:p>
          <a:p>
            <a:pPr lvl="1"/>
            <a:r>
              <a:rPr lang="zh-CN" altLang="en-US" dirty="0">
                <a:ea typeface="宋体" panose="02010600030101010101" pitchFamily="2" charset="-122"/>
              </a:rPr>
              <a:t>输出都是</a:t>
            </a:r>
            <a:r>
              <a:rPr lang="en-US" altLang="zh-CN" dirty="0">
                <a:ea typeface="宋体" panose="02010600030101010101" pitchFamily="2" charset="-122"/>
              </a:rPr>
              <a:t>5*5</a:t>
            </a:r>
          </a:p>
          <a:p>
            <a:r>
              <a:rPr lang="zh-CN" altLang="en-US" sz="2000" dirty="0">
                <a:ea typeface="宋体" panose="02010600030101010101" pitchFamily="2" charset="-122"/>
              </a:rPr>
              <a:t>转置卷积只是为了重建之前的空间分辨率，执行卷积操作。不是卷积的逆过程可同时实现图像的粗粒化和卷积操作，而不是通过两个单独过程来完成</a:t>
            </a:r>
          </a:p>
        </p:txBody>
      </p:sp>
      <p:pic>
        <p:nvPicPr>
          <p:cNvPr id="1843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00082" y="681037"/>
            <a:ext cx="3167062"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文本框 4"/>
          <p:cNvSpPr txBox="1">
            <a:spLocks noChangeArrowheads="1"/>
          </p:cNvSpPr>
          <p:nvPr/>
        </p:nvSpPr>
        <p:spPr bwMode="auto">
          <a:xfrm>
            <a:off x="7872413" y="4046536"/>
            <a:ext cx="2087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bg1"/>
                </a:solidFill>
                <a:latin typeface="宋体" panose="02010600030101010101" pitchFamily="2" charset="-122"/>
                <a:ea typeface="宋体" panose="02010600030101010101" pitchFamily="2" charset="-122"/>
              </a:defRPr>
            </a:lvl1pPr>
            <a:lvl2pPr marL="742950" indent="-285750">
              <a:defRPr sz="2800">
                <a:solidFill>
                  <a:schemeClr val="bg1"/>
                </a:solidFill>
                <a:latin typeface="宋体" panose="02010600030101010101" pitchFamily="2" charset="-122"/>
                <a:ea typeface="宋体" panose="02010600030101010101" pitchFamily="2" charset="-122"/>
              </a:defRPr>
            </a:lvl2pPr>
            <a:lvl3pPr marL="1143000" indent="-228600">
              <a:defRPr sz="2800">
                <a:solidFill>
                  <a:schemeClr val="bg1"/>
                </a:solidFill>
                <a:latin typeface="宋体" panose="02010600030101010101" pitchFamily="2" charset="-122"/>
                <a:ea typeface="宋体" panose="02010600030101010101" pitchFamily="2" charset="-122"/>
              </a:defRPr>
            </a:lvl3pPr>
            <a:lvl4pPr marL="1600200" indent="-228600">
              <a:defRPr sz="2800">
                <a:solidFill>
                  <a:schemeClr val="bg1"/>
                </a:solidFill>
                <a:latin typeface="宋体" panose="02010600030101010101" pitchFamily="2" charset="-122"/>
                <a:ea typeface="宋体" panose="02010600030101010101" pitchFamily="2" charset="-122"/>
              </a:defRPr>
            </a:lvl4pPr>
            <a:lvl5pPr marL="2057400" indent="-228600">
              <a:defRPr sz="28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bg1"/>
                </a:solidFill>
                <a:latin typeface="宋体" panose="02010600030101010101" pitchFamily="2" charset="-122"/>
                <a:ea typeface="宋体" panose="02010600030101010101" pitchFamily="2" charset="-122"/>
              </a:defRPr>
            </a:lvl9pPr>
          </a:lstStyle>
          <a:p>
            <a:r>
              <a:rPr lang="zh-CN" altLang="en-US" sz="1800">
                <a:solidFill>
                  <a:schemeClr val="tx1"/>
                </a:solidFill>
              </a:rPr>
              <a:t>转置卷积操作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36"/>
                                        </p:tgtEl>
                                        <p:attrNameLst>
                                          <p:attrName>style.visibility</p:attrName>
                                        </p:attrNameLst>
                                      </p:cBhvr>
                                      <p:to>
                                        <p:strVal val="visible"/>
                                      </p:to>
                                    </p:set>
                                    <p:anim calcmode="lin" valueType="num">
                                      <p:cBhvr additive="base">
                                        <p:cTn id="7" dur="500" fill="hold"/>
                                        <p:tgtEl>
                                          <p:spTgt spid="18436"/>
                                        </p:tgtEl>
                                        <p:attrNameLst>
                                          <p:attrName>ppt_x</p:attrName>
                                        </p:attrNameLst>
                                      </p:cBhvr>
                                      <p:tavLst>
                                        <p:tav tm="0">
                                          <p:val>
                                            <p:strVal val="#ppt_x"/>
                                          </p:val>
                                        </p:tav>
                                        <p:tav tm="100000">
                                          <p:val>
                                            <p:strVal val="#ppt_x"/>
                                          </p:val>
                                        </p:tav>
                                      </p:tavLst>
                                    </p:anim>
                                    <p:anim calcmode="lin" valueType="num">
                                      <p:cBhvr additive="base">
                                        <p:cTn id="8" dur="500" fill="hold"/>
                                        <p:tgtEl>
                                          <p:spTgt spid="1843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437"/>
                                        </p:tgtEl>
                                        <p:attrNameLst>
                                          <p:attrName>style.visibility</p:attrName>
                                        </p:attrNameLst>
                                      </p:cBhvr>
                                      <p:to>
                                        <p:strVal val="visible"/>
                                      </p:to>
                                    </p:set>
                                    <p:anim calcmode="lin" valueType="num">
                                      <p:cBhvr additive="base">
                                        <p:cTn id="11" dur="500" fill="hold"/>
                                        <p:tgtEl>
                                          <p:spTgt spid="18437"/>
                                        </p:tgtEl>
                                        <p:attrNameLst>
                                          <p:attrName>ppt_x</p:attrName>
                                        </p:attrNameLst>
                                      </p:cBhvr>
                                      <p:tavLst>
                                        <p:tav tm="0">
                                          <p:val>
                                            <p:strVal val="#ppt_x"/>
                                          </p:val>
                                        </p:tav>
                                        <p:tav tm="100000">
                                          <p:val>
                                            <p:strVal val="#ppt_x"/>
                                          </p:val>
                                        </p:tav>
                                      </p:tavLst>
                                    </p:anim>
                                    <p:anim calcmode="lin" valueType="num">
                                      <p:cBhvr additive="base">
                                        <p:cTn id="12" dur="500" fill="hold"/>
                                        <p:tgtEl>
                                          <p:spTgt spid="1843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435">
                                            <p:txEl>
                                              <p:pRg st="0" end="0"/>
                                            </p:txEl>
                                          </p:spTgt>
                                        </p:tgtEl>
                                        <p:attrNameLst>
                                          <p:attrName>style.visibility</p:attrName>
                                        </p:attrNameLst>
                                      </p:cBhvr>
                                      <p:to>
                                        <p:strVal val="visible"/>
                                      </p:to>
                                    </p:set>
                                    <p:anim calcmode="lin" valueType="num">
                                      <p:cBhvr additive="base">
                                        <p:cTn id="17" dur="500" fill="hold"/>
                                        <p:tgtEl>
                                          <p:spTgt spid="18435">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84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435">
                                            <p:txEl>
                                              <p:pRg st="1" end="1"/>
                                            </p:txEl>
                                          </p:spTgt>
                                        </p:tgtEl>
                                        <p:attrNameLst>
                                          <p:attrName>style.visibility</p:attrName>
                                        </p:attrNameLst>
                                      </p:cBhvr>
                                      <p:to>
                                        <p:strVal val="visible"/>
                                      </p:to>
                                    </p:set>
                                    <p:anim calcmode="lin" valueType="num">
                                      <p:cBhvr additive="base">
                                        <p:cTn id="23" dur="500" fill="hold"/>
                                        <p:tgtEl>
                                          <p:spTgt spid="18435">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84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8435">
                                            <p:txEl>
                                              <p:pRg st="2" end="2"/>
                                            </p:txEl>
                                          </p:spTgt>
                                        </p:tgtEl>
                                        <p:attrNameLst>
                                          <p:attrName>style.visibility</p:attrName>
                                        </p:attrNameLst>
                                      </p:cBhvr>
                                      <p:to>
                                        <p:strVal val="visible"/>
                                      </p:to>
                                    </p:set>
                                    <p:anim calcmode="lin" valueType="num">
                                      <p:cBhvr additive="base">
                                        <p:cTn id="29" dur="500" fill="hold"/>
                                        <p:tgtEl>
                                          <p:spTgt spid="18435">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84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8435">
                                            <p:txEl>
                                              <p:pRg st="3" end="3"/>
                                            </p:txEl>
                                          </p:spTgt>
                                        </p:tgtEl>
                                        <p:attrNameLst>
                                          <p:attrName>style.visibility</p:attrName>
                                        </p:attrNameLst>
                                      </p:cBhvr>
                                      <p:to>
                                        <p:strVal val="visible"/>
                                      </p:to>
                                    </p:set>
                                    <p:anim calcmode="lin" valueType="num">
                                      <p:cBhvr additive="base">
                                        <p:cTn id="35" dur="500" fill="hold"/>
                                        <p:tgtEl>
                                          <p:spTgt spid="18435">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84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8435">
                                            <p:txEl>
                                              <p:pRg st="4" end="4"/>
                                            </p:txEl>
                                          </p:spTgt>
                                        </p:tgtEl>
                                        <p:attrNameLst>
                                          <p:attrName>style.visibility</p:attrName>
                                        </p:attrNameLst>
                                      </p:cBhvr>
                                      <p:to>
                                        <p:strVal val="visible"/>
                                      </p:to>
                                    </p:set>
                                    <p:anim calcmode="lin" valueType="num">
                                      <p:cBhvr additive="base">
                                        <p:cTn id="41" dur="500" fill="hold"/>
                                        <p:tgtEl>
                                          <p:spTgt spid="18435">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843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8435">
                                            <p:txEl>
                                              <p:pRg st="5" end="5"/>
                                            </p:txEl>
                                          </p:spTgt>
                                        </p:tgtEl>
                                        <p:attrNameLst>
                                          <p:attrName>style.visibility</p:attrName>
                                        </p:attrNameLst>
                                      </p:cBhvr>
                                      <p:to>
                                        <p:strVal val="visible"/>
                                      </p:to>
                                    </p:set>
                                    <p:anim calcmode="lin" valueType="num">
                                      <p:cBhvr additive="base">
                                        <p:cTn id="47" dur="500" fill="hold"/>
                                        <p:tgtEl>
                                          <p:spTgt spid="18435">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843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8435">
                                            <p:txEl>
                                              <p:pRg st="6" end="6"/>
                                            </p:txEl>
                                          </p:spTgt>
                                        </p:tgtEl>
                                        <p:attrNameLst>
                                          <p:attrName>style.visibility</p:attrName>
                                        </p:attrNameLst>
                                      </p:cBhvr>
                                      <p:to>
                                        <p:strVal val="visible"/>
                                      </p:to>
                                    </p:set>
                                    <p:anim calcmode="lin" valueType="num">
                                      <p:cBhvr additive="base">
                                        <p:cTn id="53" dur="500" fill="hold"/>
                                        <p:tgtEl>
                                          <p:spTgt spid="18435">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843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P spid="1843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E91B1-2DA6-442B-8F89-68226BC86E34}"/>
              </a:ext>
            </a:extLst>
          </p:cNvPr>
          <p:cNvSpPr>
            <a:spLocks noGrp="1"/>
          </p:cNvSpPr>
          <p:nvPr>
            <p:ph type="title"/>
          </p:nvPr>
        </p:nvSpPr>
        <p:spPr/>
        <p:txBody>
          <a:bodyPr/>
          <a:lstStyle/>
          <a:p>
            <a:r>
              <a:rPr lang="en-US" altLang="zh-CN" dirty="0"/>
              <a:t>1.2 </a:t>
            </a:r>
            <a:r>
              <a:rPr lang="zh-CN" altLang="en-US" dirty="0"/>
              <a:t>线性系统</a:t>
            </a:r>
            <a:r>
              <a:rPr lang="en-US" altLang="zh-CN" dirty="0"/>
              <a:t>-</a:t>
            </a:r>
            <a:r>
              <a:rPr lang="zh-CN" altLang="en-US" dirty="0"/>
              <a:t>卷积操作</a:t>
            </a:r>
          </a:p>
        </p:txBody>
      </p:sp>
      <p:sp>
        <p:nvSpPr>
          <p:cNvPr id="3" name="内容占位符 2">
            <a:extLst>
              <a:ext uri="{FF2B5EF4-FFF2-40B4-BE49-F238E27FC236}">
                <a16:creationId xmlns:a16="http://schemas.microsoft.com/office/drawing/2014/main" id="{21F440FC-673F-4BA3-A3A8-BE8D5BC1510B}"/>
              </a:ext>
            </a:extLst>
          </p:cNvPr>
          <p:cNvSpPr>
            <a:spLocks noGrp="1"/>
          </p:cNvSpPr>
          <p:nvPr>
            <p:ph idx="1"/>
          </p:nvPr>
        </p:nvSpPr>
        <p:spPr/>
        <p:txBody>
          <a:bodyPr/>
          <a:lstStyle/>
          <a:p>
            <a:r>
              <a:rPr lang="en-US" altLang="zh-CN" dirty="0"/>
              <a:t>3D</a:t>
            </a:r>
            <a:r>
              <a:rPr lang="zh-CN" altLang="en-US" dirty="0"/>
              <a:t>卷积</a:t>
            </a:r>
          </a:p>
        </p:txBody>
      </p:sp>
      <p:pic>
        <p:nvPicPr>
          <p:cNvPr id="5" name="图片 4">
            <a:extLst>
              <a:ext uri="{FF2B5EF4-FFF2-40B4-BE49-F238E27FC236}">
                <a16:creationId xmlns:a16="http://schemas.microsoft.com/office/drawing/2014/main" id="{B7EF6926-8FB3-49F3-868F-26720994D9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704" y="1894027"/>
            <a:ext cx="6408960" cy="4698930"/>
          </a:xfrm>
          <a:prstGeom prst="rect">
            <a:avLst/>
          </a:prstGeom>
        </p:spPr>
      </p:pic>
    </p:spTree>
    <p:extLst>
      <p:ext uri="{BB962C8B-B14F-4D97-AF65-F5344CB8AC3E}">
        <p14:creationId xmlns:p14="http://schemas.microsoft.com/office/powerpoint/2010/main" val="22932159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dirty="0"/>
              <a:t>1.2 </a:t>
            </a:r>
            <a:r>
              <a:rPr lang="zh-CN" altLang="en-US" dirty="0"/>
              <a:t>线性系统</a:t>
            </a:r>
            <a:r>
              <a:rPr lang="en-US" altLang="zh-CN" dirty="0"/>
              <a:t>-</a:t>
            </a:r>
            <a:r>
              <a:rPr lang="zh-CN" altLang="en-US" dirty="0"/>
              <a:t>卷积操作</a:t>
            </a:r>
            <a:endParaRPr lang="zh-CN" altLang="en-US" dirty="0">
              <a:ea typeface="宋体" panose="02010600030101010101" pitchFamily="2" charset="-122"/>
            </a:endParaRPr>
          </a:p>
        </p:txBody>
      </p:sp>
      <p:sp>
        <p:nvSpPr>
          <p:cNvPr id="21507" name="内容占位符 2"/>
          <p:cNvSpPr>
            <a:spLocks noGrp="1"/>
          </p:cNvSpPr>
          <p:nvPr>
            <p:ph idx="1"/>
          </p:nvPr>
        </p:nvSpPr>
        <p:spPr/>
        <p:txBody>
          <a:bodyPr/>
          <a:lstStyle/>
          <a:p>
            <a:r>
              <a:rPr lang="zh-CN" altLang="en-US" dirty="0">
                <a:ea typeface="宋体" panose="02010600030101010101" pitchFamily="2" charset="-122"/>
              </a:rPr>
              <a:t>不规则卷积</a:t>
            </a:r>
            <a:r>
              <a:rPr lang="en-US" altLang="zh-CN" dirty="0">
                <a:ea typeface="宋体" panose="02010600030101010101" pitchFamily="2" charset="-122"/>
              </a:rPr>
              <a:t>(Irregular Convolution)</a:t>
            </a:r>
          </a:p>
          <a:p>
            <a:pPr lvl="1"/>
            <a:r>
              <a:rPr lang="zh-CN" altLang="en-US" dirty="0">
                <a:ea typeface="宋体" panose="02010600030101010101" pitchFamily="2" charset="-122"/>
              </a:rPr>
              <a:t>物体检测和物体分割中应用，特征图案是不规则的</a:t>
            </a:r>
            <a:endParaRPr lang="en-US" altLang="zh-CN" dirty="0">
              <a:ea typeface="宋体" panose="02010600030101010101" pitchFamily="2" charset="-122"/>
            </a:endParaRPr>
          </a:p>
          <a:p>
            <a:pPr lvl="1"/>
            <a:endParaRPr lang="en-US" altLang="zh-CN" dirty="0">
              <a:ea typeface="宋体" panose="02010600030101010101" pitchFamily="2" charset="-122"/>
            </a:endParaRPr>
          </a:p>
          <a:p>
            <a:pPr lvl="1"/>
            <a:endParaRPr lang="en-US" altLang="zh-CN" dirty="0">
              <a:ea typeface="宋体" panose="02010600030101010101" pitchFamily="2" charset="-122"/>
            </a:endParaRPr>
          </a:p>
          <a:p>
            <a:pPr lvl="1"/>
            <a:endParaRPr lang="en-US" altLang="zh-CN" dirty="0">
              <a:ea typeface="宋体" panose="02010600030101010101" pitchFamily="2" charset="-122"/>
            </a:endParaRPr>
          </a:p>
          <a:p>
            <a:pPr lvl="1"/>
            <a:endParaRPr lang="en-US" altLang="zh-CN" dirty="0">
              <a:ea typeface="宋体" panose="02010600030101010101" pitchFamily="2" charset="-122"/>
            </a:endParaRPr>
          </a:p>
          <a:p>
            <a:pPr lvl="1"/>
            <a:endParaRPr lang="en-US" altLang="zh-CN" dirty="0">
              <a:ea typeface="宋体" panose="02010600030101010101" pitchFamily="2" charset="-122"/>
            </a:endParaRPr>
          </a:p>
          <a:p>
            <a:pPr lvl="1"/>
            <a:endParaRPr lang="en-US" altLang="zh-CN" dirty="0">
              <a:ea typeface="宋体" panose="02010600030101010101" pitchFamily="2" charset="-122"/>
            </a:endParaRPr>
          </a:p>
          <a:p>
            <a:pPr lvl="1"/>
            <a:endParaRPr lang="en-US" altLang="zh-CN" dirty="0">
              <a:ea typeface="宋体" panose="02010600030101010101" pitchFamily="2" charset="-122"/>
            </a:endParaRPr>
          </a:p>
          <a:p>
            <a:pPr lvl="1"/>
            <a:r>
              <a:rPr lang="zh-CN" altLang="en-US" dirty="0">
                <a:ea typeface="宋体" panose="02010600030101010101" pitchFamily="2" charset="-122"/>
              </a:rPr>
              <a:t>允许常规核形状到不规则核的转换</a:t>
            </a:r>
            <a:endParaRPr lang="en-US" altLang="zh-CN" dirty="0">
              <a:ea typeface="宋体" panose="02010600030101010101" pitchFamily="2" charset="-122"/>
            </a:endParaRPr>
          </a:p>
          <a:p>
            <a:pPr lvl="1"/>
            <a:endParaRPr lang="zh-CN" altLang="en-US" dirty="0">
              <a:ea typeface="宋体" panose="02010600030101010101" pitchFamily="2" charset="-122"/>
            </a:endParaRPr>
          </a:p>
        </p:txBody>
      </p:sp>
      <p:pic>
        <p:nvPicPr>
          <p:cNvPr id="21508" name="Picture 2" descr="http://img.mp.itc.cn/upload/20170630/45222dd05b324f7183b9befa9deef154_t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951" y="2763839"/>
            <a:ext cx="4010025"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 calcmode="lin" valueType="num">
                                      <p:cBhvr additive="base">
                                        <p:cTn id="7" dur="500" fill="hold"/>
                                        <p:tgtEl>
                                          <p:spTgt spid="215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5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507">
                                            <p:txEl>
                                              <p:pRg st="1" end="1"/>
                                            </p:txEl>
                                          </p:spTgt>
                                        </p:tgtEl>
                                        <p:attrNameLst>
                                          <p:attrName>style.visibility</p:attrName>
                                        </p:attrNameLst>
                                      </p:cBhvr>
                                      <p:to>
                                        <p:strVal val="visible"/>
                                      </p:to>
                                    </p:set>
                                    <p:anim calcmode="lin" valueType="num">
                                      <p:cBhvr additive="base">
                                        <p:cTn id="13" dur="500" fill="hold"/>
                                        <p:tgtEl>
                                          <p:spTgt spid="2150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50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508"/>
                                        </p:tgtEl>
                                        <p:attrNameLst>
                                          <p:attrName>style.visibility</p:attrName>
                                        </p:attrNameLst>
                                      </p:cBhvr>
                                      <p:to>
                                        <p:strVal val="visible"/>
                                      </p:to>
                                    </p:set>
                                    <p:anim calcmode="lin" valueType="num">
                                      <p:cBhvr additive="base">
                                        <p:cTn id="19" dur="500" fill="hold"/>
                                        <p:tgtEl>
                                          <p:spTgt spid="21508"/>
                                        </p:tgtEl>
                                        <p:attrNameLst>
                                          <p:attrName>ppt_x</p:attrName>
                                        </p:attrNameLst>
                                      </p:cBhvr>
                                      <p:tavLst>
                                        <p:tav tm="0">
                                          <p:val>
                                            <p:strVal val="#ppt_x"/>
                                          </p:val>
                                        </p:tav>
                                        <p:tav tm="100000">
                                          <p:val>
                                            <p:strVal val="#ppt_x"/>
                                          </p:val>
                                        </p:tav>
                                      </p:tavLst>
                                    </p:anim>
                                    <p:anim calcmode="lin" valueType="num">
                                      <p:cBhvr additive="base">
                                        <p:cTn id="20" dur="500" fill="hold"/>
                                        <p:tgtEl>
                                          <p:spTgt spid="2150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507">
                                            <p:txEl>
                                              <p:pRg st="9" end="9"/>
                                            </p:txEl>
                                          </p:spTgt>
                                        </p:tgtEl>
                                        <p:attrNameLst>
                                          <p:attrName>style.visibility</p:attrName>
                                        </p:attrNameLst>
                                      </p:cBhvr>
                                      <p:to>
                                        <p:strVal val="visible"/>
                                      </p:to>
                                    </p:set>
                                    <p:anim calcmode="lin" valueType="num">
                                      <p:cBhvr additive="base">
                                        <p:cTn id="25" dur="500" fill="hold"/>
                                        <p:tgtEl>
                                          <p:spTgt spid="21507">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150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dirty="0"/>
              <a:t>1.2 </a:t>
            </a:r>
            <a:r>
              <a:rPr lang="zh-CN" altLang="en-US" dirty="0"/>
              <a:t>线性系统</a:t>
            </a:r>
            <a:r>
              <a:rPr lang="en-US" altLang="zh-CN" dirty="0"/>
              <a:t>-</a:t>
            </a:r>
            <a:r>
              <a:rPr lang="zh-CN" altLang="en-US" dirty="0"/>
              <a:t>卷积操作</a:t>
            </a:r>
            <a:endParaRPr lang="zh-CN" altLang="en-US" dirty="0">
              <a:ea typeface="宋体" panose="02010600030101010101" pitchFamily="2" charset="-122"/>
            </a:endParaRPr>
          </a:p>
        </p:txBody>
      </p:sp>
      <p:sp>
        <p:nvSpPr>
          <p:cNvPr id="22531" name="内容占位符 2"/>
          <p:cNvSpPr>
            <a:spLocks noGrp="1"/>
          </p:cNvSpPr>
          <p:nvPr>
            <p:ph idx="1"/>
          </p:nvPr>
        </p:nvSpPr>
        <p:spPr/>
        <p:txBody>
          <a:bodyPr/>
          <a:lstStyle/>
          <a:p>
            <a:r>
              <a:rPr lang="zh-CN" altLang="en-US" dirty="0">
                <a:ea typeface="宋体" panose="02010600030101010101" pitchFamily="2" charset="-122"/>
              </a:rPr>
              <a:t>不规则核</a:t>
            </a:r>
          </a:p>
        </p:txBody>
      </p:sp>
      <p:pic>
        <p:nvPicPr>
          <p:cNvPr id="22532" name="Picture 2" descr="http://img.mp.itc.cn/upload/20170630/7befee001f074db181e430bcce5f5f4b_t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1638" y="1016000"/>
            <a:ext cx="4760912" cy="584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4" descr="http://img.mp.itc.cn/upload/20170630/35b0b4a346af4b55ae1ca088442751a8_t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9950" y="2351087"/>
            <a:ext cx="2728913"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矩形 3"/>
          <p:cNvSpPr>
            <a:spLocks noChangeArrowheads="1"/>
          </p:cNvSpPr>
          <p:nvPr/>
        </p:nvSpPr>
        <p:spPr bwMode="auto">
          <a:xfrm>
            <a:off x="1085850" y="5699909"/>
            <a:ext cx="51323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bg1"/>
                </a:solidFill>
                <a:latin typeface="宋体" panose="02010600030101010101" pitchFamily="2" charset="-122"/>
                <a:ea typeface="宋体" panose="02010600030101010101" pitchFamily="2" charset="-122"/>
              </a:defRPr>
            </a:lvl1pPr>
            <a:lvl2pPr marL="742950" indent="-285750">
              <a:defRPr sz="2800">
                <a:solidFill>
                  <a:schemeClr val="bg1"/>
                </a:solidFill>
                <a:latin typeface="宋体" panose="02010600030101010101" pitchFamily="2" charset="-122"/>
                <a:ea typeface="宋体" panose="02010600030101010101" pitchFamily="2" charset="-122"/>
              </a:defRPr>
            </a:lvl2pPr>
            <a:lvl3pPr marL="1143000" indent="-228600">
              <a:defRPr sz="2800">
                <a:solidFill>
                  <a:schemeClr val="bg1"/>
                </a:solidFill>
                <a:latin typeface="宋体" panose="02010600030101010101" pitchFamily="2" charset="-122"/>
                <a:ea typeface="宋体" panose="02010600030101010101" pitchFamily="2" charset="-122"/>
              </a:defRPr>
            </a:lvl3pPr>
            <a:lvl4pPr marL="1600200" indent="-228600">
              <a:defRPr sz="2800">
                <a:solidFill>
                  <a:schemeClr val="bg1"/>
                </a:solidFill>
                <a:latin typeface="宋体" panose="02010600030101010101" pitchFamily="2" charset="-122"/>
                <a:ea typeface="宋体" panose="02010600030101010101" pitchFamily="2" charset="-122"/>
              </a:defRPr>
            </a:lvl4pPr>
            <a:lvl5pPr marL="2057400" indent="-228600">
              <a:defRPr sz="28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bg1"/>
                </a:solidFill>
                <a:latin typeface="宋体" panose="02010600030101010101" pitchFamily="2" charset="-122"/>
                <a:ea typeface="宋体" panose="02010600030101010101" pitchFamily="2" charset="-122"/>
              </a:defRPr>
            </a:lvl9pPr>
          </a:lstStyle>
          <a:p>
            <a:r>
              <a:rPr lang="zh-CN" altLang="en-US" sz="1400" dirty="0">
                <a:solidFill>
                  <a:srgbClr val="FF0000"/>
                </a:solidFill>
                <a:latin typeface="PingFang SC"/>
              </a:rPr>
              <a:t>来自不同层的不同核形态。（</a:t>
            </a:r>
            <a:r>
              <a:rPr lang="en-US" altLang="zh-CN" sz="1400" dirty="0">
                <a:solidFill>
                  <a:srgbClr val="FF0000"/>
                </a:solidFill>
                <a:latin typeface="PingFang SC"/>
              </a:rPr>
              <a:t>a</a:t>
            </a:r>
            <a:r>
              <a:rPr lang="zh-CN" altLang="en-US" sz="1400" dirty="0">
                <a:solidFill>
                  <a:srgbClr val="FF0000"/>
                </a:solidFill>
                <a:latin typeface="PingFang SC"/>
              </a:rPr>
              <a:t>）是最后一个卷基层 </a:t>
            </a:r>
            <a:r>
              <a:rPr lang="en-US" altLang="zh-CN" sz="1400" dirty="0">
                <a:solidFill>
                  <a:srgbClr val="FF0000"/>
                </a:solidFill>
                <a:latin typeface="PingFang SC"/>
              </a:rPr>
              <a:t>fc1_voc12 </a:t>
            </a:r>
            <a:r>
              <a:rPr lang="zh-CN" altLang="en-US" sz="1400" dirty="0">
                <a:solidFill>
                  <a:srgbClr val="FF0000"/>
                </a:solidFill>
                <a:latin typeface="PingFang SC"/>
              </a:rPr>
              <a:t>的三维可视化；（</a:t>
            </a:r>
            <a:r>
              <a:rPr lang="en-US" altLang="zh-CN" sz="1400" dirty="0">
                <a:solidFill>
                  <a:srgbClr val="FF0000"/>
                </a:solidFill>
                <a:latin typeface="PingFang SC"/>
              </a:rPr>
              <a:t>c</a:t>
            </a:r>
            <a:r>
              <a:rPr lang="zh-CN" altLang="en-US" sz="1400" dirty="0">
                <a:solidFill>
                  <a:srgbClr val="FF0000"/>
                </a:solidFill>
                <a:latin typeface="PingFang SC"/>
              </a:rPr>
              <a:t>）是它在高</a:t>
            </a:r>
            <a:r>
              <a:rPr lang="en-US" altLang="zh-CN" sz="1400" dirty="0">
                <a:solidFill>
                  <a:srgbClr val="FF0000"/>
                </a:solidFill>
                <a:latin typeface="PingFang SC"/>
              </a:rPr>
              <a:t>-</a:t>
            </a:r>
            <a:r>
              <a:rPr lang="zh-CN" altLang="en-US" sz="1400" dirty="0">
                <a:solidFill>
                  <a:srgbClr val="FF0000"/>
                </a:solidFill>
                <a:latin typeface="PingFang SC"/>
              </a:rPr>
              <a:t>宽二维上的投影，（</a:t>
            </a:r>
            <a:r>
              <a:rPr lang="en-US" altLang="zh-CN" sz="1400" dirty="0">
                <a:solidFill>
                  <a:srgbClr val="FF0000"/>
                </a:solidFill>
                <a:latin typeface="PingFang SC"/>
              </a:rPr>
              <a:t>b</a:t>
            </a:r>
            <a:r>
              <a:rPr lang="zh-CN" altLang="en-US" sz="1400" dirty="0">
                <a:solidFill>
                  <a:srgbClr val="FF0000"/>
                </a:solidFill>
                <a:latin typeface="PingFang SC"/>
              </a:rPr>
              <a:t>）和（</a:t>
            </a:r>
            <a:r>
              <a:rPr lang="en-US" altLang="zh-CN" sz="1400" dirty="0">
                <a:solidFill>
                  <a:srgbClr val="FF0000"/>
                </a:solidFill>
                <a:latin typeface="PingFang SC"/>
              </a:rPr>
              <a:t>d</a:t>
            </a:r>
            <a:r>
              <a:rPr lang="zh-CN" altLang="en-US" sz="1400" dirty="0">
                <a:solidFill>
                  <a:srgbClr val="FF0000"/>
                </a:solidFill>
                <a:latin typeface="PingFang SC"/>
              </a:rPr>
              <a:t>）是相应层的二维投影。在这些图中，具有相同颜色的点意味着它们核位置没有移动。</a:t>
            </a:r>
            <a:endParaRPr lang="zh-CN" altLang="en-US" sz="1400" dirty="0">
              <a:solidFill>
                <a:srgbClr val="FF0000"/>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xfrm>
            <a:off x="679450" y="133350"/>
            <a:ext cx="10515600" cy="1325563"/>
          </a:xfrm>
        </p:spPr>
        <p:txBody>
          <a:bodyPr/>
          <a:lstStyle/>
          <a:p>
            <a:r>
              <a:rPr lang="en-US" altLang="zh-CN" dirty="0"/>
              <a:t>1.2 </a:t>
            </a:r>
            <a:r>
              <a:rPr lang="zh-CN" altLang="en-US" dirty="0"/>
              <a:t>线性系统</a:t>
            </a:r>
            <a:r>
              <a:rPr lang="en-US" altLang="zh-CN" dirty="0"/>
              <a:t>-</a:t>
            </a:r>
            <a:r>
              <a:rPr lang="zh-CN" altLang="en-US" dirty="0"/>
              <a:t>卷积操作</a:t>
            </a:r>
            <a:endParaRPr lang="zh-CN" altLang="en-US" dirty="0">
              <a:ea typeface="宋体" panose="02010600030101010101" pitchFamily="2" charset="-122"/>
            </a:endParaRPr>
          </a:p>
        </p:txBody>
      </p:sp>
      <p:sp>
        <p:nvSpPr>
          <p:cNvPr id="23555" name="内容占位符 2"/>
          <p:cNvSpPr>
            <a:spLocks noGrp="1"/>
          </p:cNvSpPr>
          <p:nvPr>
            <p:ph idx="1"/>
          </p:nvPr>
        </p:nvSpPr>
        <p:spPr>
          <a:xfrm>
            <a:off x="996950" y="1411289"/>
            <a:ext cx="7772400" cy="4800600"/>
          </a:xfrm>
        </p:spPr>
        <p:txBody>
          <a:bodyPr/>
          <a:lstStyle/>
          <a:p>
            <a:r>
              <a:rPr lang="zh-CN" altLang="en-US" dirty="0">
                <a:ea typeface="宋体" panose="02010600030101010101" pitchFamily="2" charset="-122"/>
              </a:rPr>
              <a:t>不规则核</a:t>
            </a:r>
          </a:p>
        </p:txBody>
      </p:sp>
      <p:pic>
        <p:nvPicPr>
          <p:cNvPr id="23556" name="Picture 2" descr="http://img.mp.itc.cn/upload/20170630/6dae93894b284bc8a45849cebea2df98_t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1268414"/>
            <a:ext cx="6686550"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矩形 3"/>
          <p:cNvSpPr>
            <a:spLocks noChangeArrowheads="1"/>
          </p:cNvSpPr>
          <p:nvPr/>
        </p:nvSpPr>
        <p:spPr bwMode="auto">
          <a:xfrm>
            <a:off x="3000376" y="6262688"/>
            <a:ext cx="67675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bg1"/>
                </a:solidFill>
                <a:latin typeface="宋体" panose="02010600030101010101" pitchFamily="2" charset="-122"/>
                <a:ea typeface="宋体" panose="02010600030101010101" pitchFamily="2" charset="-122"/>
              </a:defRPr>
            </a:lvl1pPr>
            <a:lvl2pPr marL="742950" indent="-285750">
              <a:defRPr sz="2800">
                <a:solidFill>
                  <a:schemeClr val="bg1"/>
                </a:solidFill>
                <a:latin typeface="宋体" panose="02010600030101010101" pitchFamily="2" charset="-122"/>
                <a:ea typeface="宋体" panose="02010600030101010101" pitchFamily="2" charset="-122"/>
              </a:defRPr>
            </a:lvl2pPr>
            <a:lvl3pPr marL="1143000" indent="-228600">
              <a:defRPr sz="2800">
                <a:solidFill>
                  <a:schemeClr val="bg1"/>
                </a:solidFill>
                <a:latin typeface="宋体" panose="02010600030101010101" pitchFamily="2" charset="-122"/>
                <a:ea typeface="宋体" panose="02010600030101010101" pitchFamily="2" charset="-122"/>
              </a:defRPr>
            </a:lvl3pPr>
            <a:lvl4pPr marL="1600200" indent="-228600">
              <a:defRPr sz="2800">
                <a:solidFill>
                  <a:schemeClr val="bg1"/>
                </a:solidFill>
                <a:latin typeface="宋体" panose="02010600030101010101" pitchFamily="2" charset="-122"/>
                <a:ea typeface="宋体" panose="02010600030101010101" pitchFamily="2" charset="-122"/>
              </a:defRPr>
            </a:lvl4pPr>
            <a:lvl5pPr marL="2057400" indent="-228600">
              <a:defRPr sz="28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bg1"/>
                </a:solidFill>
                <a:latin typeface="宋体" panose="02010600030101010101" pitchFamily="2" charset="-122"/>
                <a:ea typeface="宋体" panose="02010600030101010101" pitchFamily="2" charset="-122"/>
              </a:defRPr>
            </a:lvl9pPr>
          </a:lstStyle>
          <a:p>
            <a:r>
              <a:rPr lang="zh-CN" altLang="en-US" sz="1200">
                <a:solidFill>
                  <a:srgbClr val="191919"/>
                </a:solidFill>
                <a:latin typeface="PingFang SC"/>
              </a:rPr>
              <a:t>第一行：进行语义分割的原始图像。第二行和第三行皆为红色十字标记物体的热区图，第二行是 </a:t>
            </a:r>
            <a:r>
              <a:rPr lang="en-US" altLang="zh-CN" sz="1200">
                <a:solidFill>
                  <a:srgbClr val="191919"/>
                </a:solidFill>
                <a:latin typeface="PingFang SC"/>
              </a:rPr>
              <a:t>deeplab </a:t>
            </a:r>
            <a:r>
              <a:rPr lang="zh-CN" altLang="en-US" sz="1200">
                <a:solidFill>
                  <a:srgbClr val="191919"/>
                </a:solidFill>
                <a:latin typeface="PingFang SC"/>
              </a:rPr>
              <a:t>的 </a:t>
            </a:r>
            <a:r>
              <a:rPr lang="en-US" altLang="zh-CN" sz="1200">
                <a:solidFill>
                  <a:srgbClr val="191919"/>
                </a:solidFill>
                <a:latin typeface="PingFang SC"/>
              </a:rPr>
              <a:t>large- FOV </a:t>
            </a:r>
            <a:r>
              <a:rPr lang="zh-CN" altLang="en-US" sz="1200">
                <a:solidFill>
                  <a:srgbClr val="191919"/>
                </a:solidFill>
                <a:latin typeface="PingFang SC"/>
              </a:rPr>
              <a:t>获得的，第三行是 </a:t>
            </a:r>
            <a:r>
              <a:rPr lang="en-US" altLang="zh-CN" sz="1200">
                <a:solidFill>
                  <a:srgbClr val="191919"/>
                </a:solidFill>
                <a:latin typeface="PingFang SC"/>
              </a:rPr>
              <a:t>ICNN </a:t>
            </a:r>
            <a:r>
              <a:rPr lang="zh-CN" altLang="en-US" sz="1200">
                <a:solidFill>
                  <a:srgbClr val="191919"/>
                </a:solidFill>
                <a:latin typeface="PingFang SC"/>
              </a:rPr>
              <a:t>获得的。有价值的信息已被黄色框出。</a:t>
            </a:r>
            <a:endParaRPr lang="zh-CN" altLang="en-US" sz="12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5022A3-40D5-4D78-BE20-DF56E9279C92}"/>
              </a:ext>
            </a:extLst>
          </p:cNvPr>
          <p:cNvSpPr>
            <a:spLocks noGrp="1"/>
          </p:cNvSpPr>
          <p:nvPr>
            <p:ph type="title"/>
          </p:nvPr>
        </p:nvSpPr>
        <p:spPr/>
        <p:txBody>
          <a:bodyPr/>
          <a:lstStyle/>
          <a:p>
            <a:r>
              <a:rPr lang="en-US" altLang="zh-CN" dirty="0"/>
              <a:t>1.2 </a:t>
            </a:r>
            <a:r>
              <a:rPr lang="zh-CN" altLang="en-US" dirty="0"/>
              <a:t>线性系统</a:t>
            </a:r>
            <a:r>
              <a:rPr lang="en-US" altLang="zh-CN" dirty="0"/>
              <a:t>-</a:t>
            </a:r>
            <a:r>
              <a:rPr lang="zh-CN" altLang="en-US" dirty="0"/>
              <a:t>卷积</a:t>
            </a:r>
          </a:p>
        </p:txBody>
      </p:sp>
      <p:sp>
        <p:nvSpPr>
          <p:cNvPr id="3" name="内容占位符 2">
            <a:extLst>
              <a:ext uri="{FF2B5EF4-FFF2-40B4-BE49-F238E27FC236}">
                <a16:creationId xmlns:a16="http://schemas.microsoft.com/office/drawing/2014/main" id="{9661C0DD-A7E0-4443-9422-8CA4A0EBAA22}"/>
              </a:ext>
            </a:extLst>
          </p:cNvPr>
          <p:cNvSpPr>
            <a:spLocks noGrp="1"/>
          </p:cNvSpPr>
          <p:nvPr>
            <p:ph idx="1"/>
          </p:nvPr>
        </p:nvSpPr>
        <p:spPr/>
        <p:txBody>
          <a:bodyPr/>
          <a:lstStyle/>
          <a:p>
            <a:r>
              <a:rPr lang="zh-CN" altLang="en-US" dirty="0"/>
              <a:t>卷积往往可以描述为系统的响应，这种积分运算常用来描述线性时不变系统的而输入和输出的关系：即输出可以通过输入和一个表征系统特性的函数（冲激响应函数）进行卷积运算得到。</a:t>
            </a:r>
          </a:p>
        </p:txBody>
      </p:sp>
      <p:pic>
        <p:nvPicPr>
          <p:cNvPr id="4" name="图片 3">
            <a:extLst>
              <a:ext uri="{FF2B5EF4-FFF2-40B4-BE49-F238E27FC236}">
                <a16:creationId xmlns:a16="http://schemas.microsoft.com/office/drawing/2014/main" id="{80BEE830-609C-47D2-88CF-2296509D1D13}"/>
              </a:ext>
            </a:extLst>
          </p:cNvPr>
          <p:cNvPicPr>
            <a:picLocks noChangeAspect="1"/>
          </p:cNvPicPr>
          <p:nvPr/>
        </p:nvPicPr>
        <p:blipFill>
          <a:blip r:embed="rId2"/>
          <a:stretch>
            <a:fillRect/>
          </a:stretch>
        </p:blipFill>
        <p:spPr>
          <a:xfrm>
            <a:off x="1854809" y="3292174"/>
            <a:ext cx="3048742" cy="2278302"/>
          </a:xfrm>
          <a:prstGeom prst="rect">
            <a:avLst/>
          </a:prstGeom>
        </p:spPr>
      </p:pic>
      <p:pic>
        <p:nvPicPr>
          <p:cNvPr id="5" name="图片 4">
            <a:extLst>
              <a:ext uri="{FF2B5EF4-FFF2-40B4-BE49-F238E27FC236}">
                <a16:creationId xmlns:a16="http://schemas.microsoft.com/office/drawing/2014/main" id="{32CA1825-FE6D-45CE-850E-71518BC6E236}"/>
              </a:ext>
            </a:extLst>
          </p:cNvPr>
          <p:cNvPicPr>
            <a:picLocks noChangeAspect="1"/>
          </p:cNvPicPr>
          <p:nvPr/>
        </p:nvPicPr>
        <p:blipFill>
          <a:blip r:embed="rId3"/>
          <a:stretch>
            <a:fillRect/>
          </a:stretch>
        </p:blipFill>
        <p:spPr>
          <a:xfrm>
            <a:off x="4957273" y="3155348"/>
            <a:ext cx="2551954" cy="2551954"/>
          </a:xfrm>
          <a:prstGeom prst="rect">
            <a:avLst/>
          </a:prstGeom>
        </p:spPr>
      </p:pic>
      <p:pic>
        <p:nvPicPr>
          <p:cNvPr id="6" name="图片 5">
            <a:extLst>
              <a:ext uri="{FF2B5EF4-FFF2-40B4-BE49-F238E27FC236}">
                <a16:creationId xmlns:a16="http://schemas.microsoft.com/office/drawing/2014/main" id="{A3D01BB0-8CBD-453A-B5B3-35866A4A8BD4}"/>
              </a:ext>
            </a:extLst>
          </p:cNvPr>
          <p:cNvPicPr>
            <a:picLocks noChangeAspect="1"/>
          </p:cNvPicPr>
          <p:nvPr/>
        </p:nvPicPr>
        <p:blipFill>
          <a:blip r:embed="rId4"/>
          <a:stretch>
            <a:fillRect/>
          </a:stretch>
        </p:blipFill>
        <p:spPr>
          <a:xfrm>
            <a:off x="7569052" y="3246720"/>
            <a:ext cx="3096362" cy="2325065"/>
          </a:xfrm>
          <a:prstGeom prst="rect">
            <a:avLst/>
          </a:prstGeom>
        </p:spPr>
      </p:pic>
    </p:spTree>
    <p:extLst>
      <p:ext uri="{BB962C8B-B14F-4D97-AF65-F5344CB8AC3E}">
        <p14:creationId xmlns:p14="http://schemas.microsoft.com/office/powerpoint/2010/main" val="309050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039.9999999999998,&quot;width&quot;:6236.8167771451044}"/>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77.3843610675733,&quot;width&quot;:4364.9706542505746}"/>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49.0838133279949,&quot;width&quot;:4267.1611704005481}"/>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039.9999999999998,&quot;width&quot;:6236.8167771451044}"/>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10;\pagestyle{empty}&#10;&#10;\begin{document}&#10;&#10;\begin{eqnarray*}&#10;e^{-j2\pi\frac{ un}{N}}&#10;\end{eqnarray*}&#10;&#10;\end{document}&#10;"/>
  <p:tag name="EXTERNALNAME" val="txp_fig"/>
  <p:tag name="BLEND" val="False"/>
  <p:tag name="TRANSPARENT" val="False"/>
  <p:tag name="KEEPFILES" val="False"/>
  <p:tag name="DEBUGPAUSE" val="False"/>
  <p:tag name="RESOLUTION" val="1200"/>
  <p:tag name="TIMEOUT" val="(none)"/>
  <p:tag name="BOXWIDTH" val="348"/>
  <p:tag name="BOXHEIGHT" val="383"/>
  <p:tag name="BOXFONT" val="10"/>
  <p:tag name="BOXWRAP" val="False"/>
  <p:tag name="WORKAROUNDTRANSPARENCYBUG" val="False"/>
  <p:tag name="ALLOWFONTSUBSTITUTION" val="False"/>
  <p:tag name="BITMAPFORMAT" val="pngmono"/>
  <p:tag name="ORIGWIDTH" val="71"/>
  <p:tag name="PICTUREFILESIZE" val="4425"/>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10;\pagestyle{empty}&#10;&#10;\begin{document}&#10;&#10;\begin{eqnarray*}&#10;e^{-j2\pi(\frac{um}{N}+\frac{vn}{N})}&#10;\end{eqnarray*}&#10;&#10;\end{document}&#10;"/>
  <p:tag name="EXTERNALNAME" val="txp_fig"/>
  <p:tag name="BLEND" val="False"/>
  <p:tag name="TRANSPARENT" val="False"/>
  <p:tag name="KEEPFILES" val="False"/>
  <p:tag name="DEBUGPAUSE" val="False"/>
  <p:tag name="RESOLUTION" val="1200"/>
  <p:tag name="TIMEOUT" val="(none)"/>
  <p:tag name="BOXWIDTH" val="348"/>
  <p:tag name="BOXHEIGHT" val="383"/>
  <p:tag name="BOXFONT" val="10"/>
  <p:tag name="BOXWRAP" val="False"/>
  <p:tag name="WORKAROUNDTRANSPARENCYBUG" val="False"/>
  <p:tag name="ALLOWFONTSUBSTITUTION" val="False"/>
  <p:tag name="BITMAPFORMAT" val="pngmono"/>
  <p:tag name="ORIGWIDTH" val="125"/>
  <p:tag name="PICTUREFILESIZE" val="7672"/>
</p:tagLst>
</file>

<file path=ppt/tags/tag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77.3843610675733,&quot;width&quot;:4364.9706542505746}"/>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49.0838133279949,&quot;width&quot;:4267.161170400548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4956</TotalTime>
  <Words>10214</Words>
  <Application>Microsoft Office PowerPoint</Application>
  <PresentationFormat>宽屏</PresentationFormat>
  <Paragraphs>1384</Paragraphs>
  <Slides>129</Slides>
  <Notes>2</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3</vt:i4>
      </vt:variant>
      <vt:variant>
        <vt:lpstr>幻灯片标题</vt:lpstr>
      </vt:variant>
      <vt:variant>
        <vt:i4>129</vt:i4>
      </vt:variant>
    </vt:vector>
  </HeadingPairs>
  <TitlesOfParts>
    <vt:vector size="155" baseType="lpstr">
      <vt:lpstr>AdvTgl</vt:lpstr>
      <vt:lpstr>Arial Unicode MS</vt:lpstr>
      <vt:lpstr>Heiti SC Medium</vt:lpstr>
      <vt:lpstr>Microsoft YaHei Light</vt:lpstr>
      <vt:lpstr>PingFang SC</vt:lpstr>
      <vt:lpstr>pingfangSC</vt:lpstr>
      <vt:lpstr>等线</vt:lpstr>
      <vt:lpstr>等线 Light</vt:lpstr>
      <vt:lpstr>黑体</vt:lpstr>
      <vt:lpstr>华文中宋</vt:lpstr>
      <vt:lpstr>楷体_GB2312</vt:lpstr>
      <vt:lpstr>宋体</vt:lpstr>
      <vt:lpstr>微软雅黑</vt:lpstr>
      <vt:lpstr>Arial</vt:lpstr>
      <vt:lpstr>Arial Narrow</vt:lpstr>
      <vt:lpstr>Bookman Old Style</vt:lpstr>
      <vt:lpstr>Calibri</vt:lpstr>
      <vt:lpstr>Cambria Math</vt:lpstr>
      <vt:lpstr>Symbol</vt:lpstr>
      <vt:lpstr>Tahoma</vt:lpstr>
      <vt:lpstr>Times New Roman</vt:lpstr>
      <vt:lpstr>Wingdings</vt:lpstr>
      <vt:lpstr>Office 主题​​</vt:lpstr>
      <vt:lpstr>Equation.3</vt:lpstr>
      <vt:lpstr>公式</vt:lpstr>
      <vt:lpstr>Equation</vt:lpstr>
      <vt:lpstr>PowerPoint 演示文稿</vt:lpstr>
      <vt:lpstr>教师介绍</vt:lpstr>
      <vt:lpstr>人工智能数学基础</vt:lpstr>
      <vt:lpstr>人工智能数学基础</vt:lpstr>
      <vt:lpstr>人工智能数学基础-参考书和参考文献</vt:lpstr>
      <vt:lpstr>LINEAR ALGEBRA AND learning from DATA</vt:lpstr>
      <vt:lpstr>LINEAR ALGEBRA AND learning from DATA</vt:lpstr>
      <vt:lpstr>LINEAR ALGEBRA AND learning from DATA</vt:lpstr>
      <vt:lpstr>LINEAR ALGEBRA AND learning from DATA</vt:lpstr>
      <vt:lpstr>LINEAR ALGEBRA AND learning from DATA</vt:lpstr>
      <vt:lpstr>LINEAR ALGEBRA AND learning from DATA</vt:lpstr>
      <vt:lpstr>LINEAR ALGEBRA AND learning from DATA</vt:lpstr>
      <vt:lpstr>LINEAR ALGEBRA AND learning from DATA</vt:lpstr>
      <vt:lpstr>优化参考书</vt:lpstr>
      <vt:lpstr>Nonlinear Programming（880pages，2016）</vt:lpstr>
      <vt:lpstr>Nonlinear Programming</vt:lpstr>
      <vt:lpstr>Nonlinear Programming</vt:lpstr>
      <vt:lpstr>Nonlinear Programming</vt:lpstr>
      <vt:lpstr>Nonlinear Programming</vt:lpstr>
      <vt:lpstr>Chapter 6 Duality and Convex Programming</vt:lpstr>
      <vt:lpstr>Nonlinear Programming-chapter 7 Dual Methods</vt:lpstr>
      <vt:lpstr>Linear and Nonlinear Programming(600pages）</vt:lpstr>
      <vt:lpstr>Linear and Nonlinear Programming</vt:lpstr>
      <vt:lpstr>Linear and Nonlinear Programming</vt:lpstr>
      <vt:lpstr>Linear and Nonlinear Programming</vt:lpstr>
      <vt:lpstr>Linear and Nonlinear Programming</vt:lpstr>
      <vt:lpstr>Linear and Nonlinear Programming</vt:lpstr>
      <vt:lpstr>Linear and Nonlinear Programming</vt:lpstr>
      <vt:lpstr>Linear and Nonlinear Programming</vt:lpstr>
      <vt:lpstr>参考书</vt:lpstr>
      <vt:lpstr>最优化理论与方法</vt:lpstr>
      <vt:lpstr>最优化理论与方法</vt:lpstr>
      <vt:lpstr>机器学习中的加速一阶优化算法</vt:lpstr>
      <vt:lpstr>机器学习中的加速一阶优化算法</vt:lpstr>
      <vt:lpstr>参考书</vt:lpstr>
      <vt:lpstr>参考书</vt:lpstr>
      <vt:lpstr>参考书</vt:lpstr>
      <vt:lpstr>人工智能数学基础</vt:lpstr>
      <vt:lpstr>人工智能数学基础-考试方法</vt:lpstr>
      <vt:lpstr>人工智能数学基础：模型、数据、分析与推理</vt:lpstr>
      <vt:lpstr>人工智能数学基础</vt:lpstr>
      <vt:lpstr>哈工大AI教育实践——传承红色基因的AI人才培养理念</vt:lpstr>
      <vt:lpstr>能力培养</vt:lpstr>
      <vt:lpstr>哈工大AI教育实践——专业能力支撑关系</vt:lpstr>
      <vt:lpstr>PowerPoint 演示文稿</vt:lpstr>
      <vt:lpstr>人工智能数学基础</vt:lpstr>
      <vt:lpstr>人工智能数学基础</vt:lpstr>
      <vt:lpstr>AI</vt:lpstr>
      <vt:lpstr>SVD</vt:lpstr>
      <vt:lpstr>绪论</vt:lpstr>
      <vt:lpstr>绪论-空间变换</vt:lpstr>
      <vt:lpstr>绪论-空间变换</vt:lpstr>
      <vt:lpstr>绪论</vt:lpstr>
      <vt:lpstr>电磁波谱</vt:lpstr>
      <vt:lpstr>空域和频域</vt:lpstr>
      <vt:lpstr>空域与频域</vt:lpstr>
      <vt:lpstr>空域和频域</vt:lpstr>
      <vt:lpstr>线性和非线性</vt:lpstr>
      <vt:lpstr>信号处理</vt:lpstr>
      <vt:lpstr>模式识别</vt:lpstr>
      <vt:lpstr>机器学习</vt:lpstr>
      <vt:lpstr>傅里叶变换</vt:lpstr>
      <vt:lpstr>Delta（δ(⋅)）函数</vt:lpstr>
      <vt:lpstr>矩形脉冲函数</vt:lpstr>
      <vt:lpstr>Delta（δ(⋅)）函数</vt:lpstr>
      <vt:lpstr>离散冲激函数</vt:lpstr>
      <vt:lpstr>傅立叶级数</vt:lpstr>
      <vt:lpstr>时间和幅度离散后的信号</vt:lpstr>
      <vt:lpstr>采集模拟信号进行处理</vt:lpstr>
      <vt:lpstr>奈奎斯特（Nyquist）采样定理</vt:lpstr>
      <vt:lpstr>奈奎斯特（Nyquist）采样定理</vt:lpstr>
      <vt:lpstr>奈奎斯特（Nyquist）采样定理</vt:lpstr>
      <vt:lpstr>奈奎斯特（Nyquist）采样定理</vt:lpstr>
      <vt:lpstr>奈奎斯特（Nyquist）采样定理</vt:lpstr>
      <vt:lpstr>奈奎斯特（Nyquist）采样定理</vt:lpstr>
      <vt:lpstr>奈奎斯特（Nyquist）采样定理</vt:lpstr>
      <vt:lpstr>奈奎斯特（Nyquist）采样定理</vt:lpstr>
      <vt:lpstr>采样和混叠（aliasing）</vt:lpstr>
      <vt:lpstr>理想滤波器和现实滤波器</vt:lpstr>
      <vt:lpstr>傅里叶变换</vt:lpstr>
      <vt:lpstr>1.2 信号与系统</vt:lpstr>
      <vt:lpstr>1.2 一维DFT</vt:lpstr>
      <vt:lpstr>1.2 一维DFT</vt:lpstr>
      <vt:lpstr>1.2 一维DFT</vt:lpstr>
      <vt:lpstr>1.2 线性系统-离散非周期信号的频谱</vt:lpstr>
      <vt:lpstr>1.2 线性系统-离散非周期信号的频谱</vt:lpstr>
      <vt:lpstr>1.2 线性系统-离散非周期信号的频谱</vt:lpstr>
      <vt:lpstr>1.2 线性系统-卷积</vt:lpstr>
      <vt:lpstr>1.2 线性系统-卷积</vt:lpstr>
      <vt:lpstr>1.2 线性系统-卷积</vt:lpstr>
      <vt:lpstr>1.2 线性系统-卷积操作</vt:lpstr>
      <vt:lpstr>1.2 线性系统-卷积操作</vt:lpstr>
      <vt:lpstr>1.2 线性系统-卷积操作</vt:lpstr>
      <vt:lpstr>1.2 线性系统-卷积操作</vt:lpstr>
      <vt:lpstr>1.2 线性系统-卷积操作</vt:lpstr>
      <vt:lpstr>1.2 线性系统-卷积操作</vt:lpstr>
      <vt:lpstr>1.2 线性系统-卷积操作</vt:lpstr>
      <vt:lpstr>1.2 线性系统-卷积操作</vt:lpstr>
      <vt:lpstr>1.2 线性系统-卷积</vt:lpstr>
      <vt:lpstr>1.2 线性系统-卷积</vt:lpstr>
      <vt:lpstr>1.2线性时不变系统</vt:lpstr>
      <vt:lpstr>1.2线性时不变系统</vt:lpstr>
      <vt:lpstr>1.2线性时不变系统</vt:lpstr>
      <vt:lpstr>1.2 1-D DFT</vt:lpstr>
      <vt:lpstr>1.2 1-D DFT</vt:lpstr>
      <vt:lpstr>1.2 2-D DFT</vt:lpstr>
      <vt:lpstr>1.2 2-D DFT</vt:lpstr>
      <vt:lpstr>1.2 傅里叶变换的卷积定理</vt:lpstr>
      <vt:lpstr>1.2 傅里叶变换的卷积定理</vt:lpstr>
      <vt:lpstr>1.2 2-D DFT</vt:lpstr>
      <vt:lpstr>1.2 2-D DFT</vt:lpstr>
      <vt:lpstr>1.2 2-D DFT</vt:lpstr>
      <vt:lpstr>1.2 2-D DFT</vt:lpstr>
      <vt:lpstr>1.2 2-D DFT</vt:lpstr>
      <vt:lpstr>1.2 2-D DFT例子</vt:lpstr>
      <vt:lpstr>1.2 2-D DFT例子</vt:lpstr>
      <vt:lpstr>1.2 2-D DFT例子</vt:lpstr>
      <vt:lpstr>1.2 DFT-矩阵表示</vt:lpstr>
      <vt:lpstr>1.2 DFT-矩阵表示</vt:lpstr>
      <vt:lpstr>1.2 DFT-矩阵表示</vt:lpstr>
      <vt:lpstr>1.2 DFT</vt:lpstr>
      <vt:lpstr>总结</vt:lpstr>
      <vt:lpstr>PowerPoint 演示文稿</vt:lpstr>
      <vt:lpstr>附录：分辨率</vt:lpstr>
      <vt:lpstr>附录：一维DFT分辨率</vt:lpstr>
      <vt:lpstr>附录：一维DFT分辨率</vt:lpstr>
      <vt:lpstr>附录：一维DFT分辨率</vt:lpstr>
      <vt:lpstr>附录：一维DFT分辨率</vt:lpstr>
      <vt:lpstr>2.3一维DFT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人工智能数学基础-第1章-绪论</dc:title>
  <dc:creator>Shaohui Liu</dc:creator>
  <cp:lastModifiedBy>刘绍辉</cp:lastModifiedBy>
  <cp:revision>163</cp:revision>
  <dcterms:created xsi:type="dcterms:W3CDTF">2022-04-04T14:33:59Z</dcterms:created>
  <dcterms:modified xsi:type="dcterms:W3CDTF">2023-04-23T04:15:31Z</dcterms:modified>
</cp:coreProperties>
</file>